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23"/>
  </p:notesMasterIdLst>
  <p:sldIdLst>
    <p:sldId id="256" r:id="rId2"/>
    <p:sldId id="284" r:id="rId3"/>
    <p:sldId id="285" r:id="rId4"/>
    <p:sldId id="294" r:id="rId5"/>
    <p:sldId id="257" r:id="rId6"/>
    <p:sldId id="258" r:id="rId7"/>
    <p:sldId id="264" r:id="rId8"/>
    <p:sldId id="293" r:id="rId9"/>
    <p:sldId id="271" r:id="rId10"/>
    <p:sldId id="270" r:id="rId11"/>
    <p:sldId id="286" r:id="rId12"/>
    <p:sldId id="268" r:id="rId13"/>
    <p:sldId id="267" r:id="rId14"/>
    <p:sldId id="288" r:id="rId15"/>
    <p:sldId id="287" r:id="rId16"/>
    <p:sldId id="289" r:id="rId17"/>
    <p:sldId id="266" r:id="rId18"/>
    <p:sldId id="265" r:id="rId19"/>
    <p:sldId id="259" r:id="rId20"/>
    <p:sldId id="291" r:id="rId21"/>
    <p:sldId id="29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580F5"/>
    <a:srgbClr val="5A5EF8"/>
    <a:srgbClr val="6F72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94660"/>
  </p:normalViewPr>
  <p:slideViewPr>
    <p:cSldViewPr>
      <p:cViewPr varScale="1">
        <p:scale>
          <a:sx n="48" d="100"/>
          <a:sy n="48" d="100"/>
        </p:scale>
        <p:origin x="-9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66DA-BF11-4F10-8E91-E58804F55657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22C01-2F63-4406-BB74-EC7165F10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2C01-2F63-4406-BB74-EC7165F100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Mendelian Genetics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B29B0CE-C513-4949-B229-0094F731662C}" type="datetime1">
              <a:rPr lang="en-US" smtClean="0"/>
              <a:pPr/>
              <a:t>2/23/2014</a:t>
            </a:fld>
            <a:endParaRPr lang="en-US" smtClean="0"/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E3E8F-2FB5-4C25-ABB7-0450D1ADF19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108"/>
            <a:ext cx="5029200" cy="41146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CA" smtClean="0"/>
              <a:t>Fig. 5.co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2C01-2F63-4406-BB74-EC7165F1000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45D980C-911A-41C1-954F-472F10E671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517116-92CA-4891-A7D9-47DDDBD246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DAFDDF-687E-4872-8335-9173AE62DD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A2C9F6-0DF9-4D84-AEF7-C8B7B3B661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CB3923-23B0-4E4F-A982-2268A95B58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205659-91F6-4E72-954E-FE48C4B694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B0344C-B302-4577-8A78-2FE8016B58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2005AD-5817-4035-803A-6001F8A8C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16C876-9A21-43A3-A6CF-D77FE7BC27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60D45B-3278-4665-AFDC-92962ABA79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7BB0E52-71E5-49BB-A024-52CE698CAD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2BD16E-FF04-4FFA-BF71-F50D57C6ED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_PQ8qYtUL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WqgZUnJdA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youtube.com/watch?v=ya7h-Y-9l8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DpLDBaEBj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1600201"/>
            <a:ext cx="40290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1"/>
            <a:ext cx="7772400" cy="182976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Chapter 9 – Fundamentals of Genetics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59346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STEM Biology</a:t>
            </a:r>
          </a:p>
          <a:p>
            <a:pPr algn="r"/>
            <a:r>
              <a:rPr lang="en-US" dirty="0" smtClean="0"/>
              <a:t>Innovation Central High School </a:t>
            </a:r>
          </a:p>
          <a:p>
            <a:pPr algn="r"/>
            <a:r>
              <a:rPr lang="en-US" dirty="0" smtClean="0"/>
              <a:t>Ms. Robinson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Self-pollination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pollen is transferred to the stigma of the same flower.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Cross-pollination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pollen from one flower is transferred to the stigma of a different flower.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Which pollination will produce genetically diverse offspring?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Pollination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online.science.psu.edu/sites/default/files/biol011/Fig-6-1-Mendel-Cross-Bree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686800" cy="40192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3200400"/>
            <a:ext cx="1066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Self- pollination</a:t>
            </a:r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3200400"/>
            <a:ext cx="1066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Self- pollination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3505200"/>
            <a:ext cx="17526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Cross- pollination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3429000"/>
            <a:ext cx="16764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Self- pollination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Mendel’s Experiments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838200"/>
            <a:ext cx="8458200" cy="3276600"/>
          </a:xfrm>
          <a:prstGeom prst="rect">
            <a:avLst/>
          </a:prstGeom>
          <a:ln>
            <a:noFill/>
            <a:prstDash val="dash"/>
          </a:ln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Studied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each characteristic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baseline="0" dirty="0" smtClean="0">
                <a:latin typeface="+mn-lt"/>
                <a:cs typeface="+mn-cs"/>
              </a:rPr>
              <a:t>Grew</a:t>
            </a:r>
            <a:r>
              <a:rPr lang="en-US" sz="2700" dirty="0" smtClean="0">
                <a:latin typeface="+mn-lt"/>
                <a:cs typeface="+mn-cs"/>
              </a:rPr>
              <a:t> plants that were </a:t>
            </a:r>
            <a:r>
              <a:rPr lang="en-US" sz="2700" u="sng" dirty="0" smtClean="0">
                <a:solidFill>
                  <a:srgbClr val="FF0000"/>
                </a:solidFill>
                <a:latin typeface="+mn-lt"/>
                <a:cs typeface="+mn-cs"/>
              </a:rPr>
              <a:t>pure</a:t>
            </a:r>
            <a:r>
              <a:rPr lang="en-US" sz="2700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700" dirty="0" smtClean="0">
                <a:latin typeface="+mn-lt"/>
                <a:cs typeface="+mn-cs"/>
              </a:rPr>
              <a:t>for a trait </a:t>
            </a:r>
            <a:r>
              <a:rPr lang="en-US" sz="2700" dirty="0" smtClean="0">
                <a:latin typeface="+mn-lt"/>
                <a:cs typeface="+mn-cs"/>
                <a:sym typeface="Wingdings" pitchFamily="2" charset="2"/>
              </a:rPr>
              <a:t> always produced offspring with that trait. 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Ex: Plants pure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for the Tall trait self-pollinated and produced tall offspring.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</a:pP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>
                <a:latin typeface="+mn-lt"/>
                <a:cs typeface="+mn-cs"/>
                <a:sym typeface="Wingdings" pitchFamily="2" charset="2"/>
              </a:rPr>
              <a:t>Also cross- pollinated pure plants. </a:t>
            </a: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5" name="Picture 5" descr="http://1.bp.blogspot.com/_3dxq91A3jII/SyY75nBCzyI/AAAAAAAAAIo/f4gMUeiPGls/s400/monohybrid%2Bcros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62400"/>
            <a:ext cx="4113606" cy="2735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54864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Mendel crossed a pure tall plant with a pure short plant.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Result: ALL offspring was tall.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B0F0"/>
                </a:solidFill>
              </a:rPr>
              <a:t>What happened to the short trait?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Traits are carried on </a:t>
            </a:r>
            <a:r>
              <a:rPr lang="en-US" b="1" u="sng" dirty="0" smtClean="0">
                <a:solidFill>
                  <a:srgbClr val="FF0000"/>
                </a:solidFill>
              </a:rPr>
              <a:t>alleles</a:t>
            </a:r>
            <a:r>
              <a:rPr lang="en-US" dirty="0" smtClean="0"/>
              <a:t> – form of a gene.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Ex: allele for Tall, allele for short (same trait but different variation).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Organisms have two alleles for one trait.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Mendel’s Results and Conclusions</a:t>
            </a:r>
          </a:p>
        </p:txBody>
      </p:sp>
      <p:pic>
        <p:nvPicPr>
          <p:cNvPr id="11269" name="Picture 5" descr="http://www.mhhe.com/biosci/esp/2001_gbio/folder_structure/ge/m2/s2/assets/images/gem2s2_1.jpg"/>
          <p:cNvPicPr>
            <a:picLocks noChangeAspect="1" noChangeArrowheads="1"/>
          </p:cNvPicPr>
          <p:nvPr/>
        </p:nvPicPr>
        <p:blipFill>
          <a:blip r:embed="rId2" cstate="print"/>
          <a:srcRect l="2700" t="3402" r="8211" b="3047"/>
          <a:stretch>
            <a:fillRect/>
          </a:stretch>
        </p:blipFill>
        <p:spPr bwMode="auto">
          <a:xfrm>
            <a:off x="5943600" y="1295400"/>
            <a:ext cx="292608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Know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143000"/>
            <a:ext cx="5791200" cy="1523999"/>
          </a:xfrm>
          <a:ln>
            <a:solidFill>
              <a:schemeClr val="tx1"/>
            </a:solidFill>
            <a:prstDash val="dash"/>
          </a:ln>
        </p:spPr>
        <p:txBody>
          <a:bodyPr/>
          <a:lstStyle/>
          <a:p>
            <a:pPr eaLnBrk="1" hangingPunct="1"/>
            <a:r>
              <a:rPr lang="en-US" dirty="0" smtClean="0"/>
              <a:t>P1 – first, parental generation</a:t>
            </a:r>
          </a:p>
          <a:p>
            <a:pPr eaLnBrk="1" hangingPunct="1"/>
            <a:r>
              <a:rPr lang="en-US" dirty="0" smtClean="0"/>
              <a:t>F1 – offspring of P1 generation</a:t>
            </a:r>
          </a:p>
          <a:p>
            <a:pPr eaLnBrk="1" hangingPunct="1"/>
            <a:r>
              <a:rPr lang="en-US" dirty="0" smtClean="0"/>
              <a:t>F2 – offspring of F1 generation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0418" name="AutoShape 2" descr="data:image/jpeg;base64,/9j/4AAQSkZJRgABAQAAAQABAAD/2wCEAAkGBhQSEBQUEhQVFRUWFxcXFxgYGBoYFhcYGRccFxwYGBocHSYeGBkjGRcXIC8gIycqLiwsGB4xNTAqNSYrLCkBCQoKBQUFDQUFDSkYEhgpKSkpKSkpKSkpKSkpKSkpKSkpKSkpKSkpKSkpKSkpKSkpKSkpKSkpKSkpKSkpKSkpKf/AABEIAJoBRgMBIgACEQEDEQH/xAAbAAACAwEBAQAAAAAAAAAAAAAABAIDBQYBB//EAEIQAAIBAwMBBgMFBgUDAwUBAAECEQADIQQSMUEFEyJRYXEygZEGU5KhsRQVI0JS8DNigsHRk9LxorLhQ3PC0+Ik/8QAFAEBAAAAAAAAAAAAAAAAAAAAAP/EABQRAQAAAAAAAAAAAAAAAAAAAAD/2gAMAwEAAhEDEQA/APuNFFFAUVg/bG/qVsoNHPeNetqSAphCTuMsrKo/zEGK577SdqdpWLWlA3tc7n+K2n04v79RuQbCDAS3tZ2nwztiRxQd/RXz+39sO0mUn9jUFWukqUvbtqPaVUBgLvbvHIYFlIUnoRVdn7Z9pNauOdGqlLats7q+zF3uhNmdvwCWYrukCR5APolFfMB9tu1Nu/8AZWMidv7Pfi3Nmy4BAG+4Tca5bxESSRC46n7Pdt6u7fZdRYFu2VuFYVwVKXQgV2PhYsCWERhZzOA6aiiigKKKKAoorO7a1dxFTuQCzOFyJEbWP9S+XU0GjRWNru1riW2O0KVuIhYgsoVgpNwqpmMxE+UmktH9qXaB3UkhIJJtgl3VAdpDMF8XOfhNB01Fc5pPtQ9x1UWYJIGX48BcmNsxiAYz6Usn2xdhuFrH9IJLHI4xjDe4P0oOsorB0f2iZ2Qd0IJClgxI8TXFBWUG5f4cyY+Kt4UBRRRQFFFFAUUVm9rdovba0ttA5csMzgATOKDSorD1P2jiyHVVE3Dbl28AgEliyzI8JURycVTpftcHAi2WY7B4SNpZgDgtBjxDJA6/MOiornrH2wRyNtt45klRgIXJOegH5iqR9tVI3d2QuJ8Q3T/E6TAH8PknrmKDp6KxtF9o1uOqhGG4xulSA0OYwciLTZGOK2aAooooCiiigKKKKAooooCiiigKjcuBQSTAGSfIVKsL7ZXQNNB3eK5bUQ/djLAkM5wilQwk+YAyRQbk0lq+2rNpwjuAx/lEkgRJLATtUDMmBXF2/tHf07HvtxPiQmS6G4CFZtq5VBcYGdogGDgqS2/ZE3rL3CB3husCwUlRtabkHC7rZMgeGXkgQAA7aiK5z7OdtNdvXElikvslY2qhQLDfzBlac53Kw6EDpKAiiiigKKKKArxmgSa9pHtlgLWZyyjB28kct0ET/wCaB2apva1EMM2fLk+5jgeprFHaNy2fHM5HmC3nA4WSMwOfIg1adJLoxPxFjJjyPi9JWcceKSMRQbde1m9naws7LnbnbjgKFjPWQevUGtKgKoOtTdt3AH1x8geCfSqO1tUUTwmCZgxPA4/vpNJXdKHdSI8Ssek4MlZ5+I9PWg2q8VgePasG92mxO0Sdsz/LIEGJ4mJHlyab7HkM4b4vASZkGR7DacTEdfoGrRRRQFVWtSrfCQYpLtDWw4SQAcN5wVbPpAE0oukKu7jlSJIHmOeSYCxj35oNya8wc/nWCe03uHwTkgcgKG8jOYJDZ/4NO6G9/wD5iQC20OIJBJicbuD70DttUK4Ag9Ixz/8AFVarUW7eW2g4jAk+VYiB02xBwpAXcDnEKGzyC2Y+Jp5q244uJvYiTAgkA5MFSM4yMH/NxM0G3YCkbgo+gnGIPtkVIaZRwq/QVm29QRd2ruZRAJiQWLHdMDBGD04Na1BAWgOAPp8v0qm72gisFYxOPSYmPeKO0LhCY3Zx4RJGCcYOcR86yyFfuyzQTh8gENtE55E7R15j1oNwNPFeLcBJHlWBd1Tf4Y6RmfADHG4T5Y8p8xFMdkqRc8QEtbDSN2BukKZxgGBHRc9KDZooooCiiigKKKKAooooCle0dCLqBTIG5GMEg+Fg2CCCOKaoNBm3uwrbXTdMgsAHAI2vGRuEeg4iYAMiuH1/YarctbWG24brpbVdzSJ2pjxbCFRY6S+VrpDotSNTcdfAvj8UgpcEqUkZYEDepxiMEzFZOv7WZWtstgW7gm5uCja4ZTB8JknZ3jdfhMSZUB2yMqKswgwAJAA6BR09Kur5nqe07t65/G2O5XZbVGBVD3m0PckQFdmVNynBAGc19B7LZ+7/AIhlgWEnbOCRnZ4QfQUDdFFFAUUUUBVWosBxB4kHy4M9ParaKBZ9CpfdmTEjo0cSPkPpWHqNCAywcMXIUCTImB57TAEe/FaRsXO9YjwjOZBDDBEjmRkce3NKajWEFTsCt8UgCGkc4yTG49eD7UG0hAA4XjHQelWVzN3VM7eOGMQoUiB4olsYDEhZH/Nb+nLbM5OeY/OMCgumsDU6ANfidu7dIjpjKz1MdPWoX7rK4PDyCGO0KRHwkr1bawgeU+87etZmBdQxiIAkZg/PO0cdR6wGjp9CjIhiAApgHwk+ZHXJPv64ppLADMw/miflj9Kzrtu46ggAwWGwEASAVE+gPvEYrUQGBPMZoJUUVTqiQvh5x0nr5daCV5AQZE448/Suf0+iksS0qpTcMg5gFT1gCcele2dYyNCATwyEgZmJGcxkEjqYkkVbY1clmNvcxhgYwAB654APzFBqW9AofdJwIAxCj0x6nnpU7OmCoVzHi6mcknk5nNJ7LveqSJGMg+FRJLesxAjNaYoFn0iHapA8I8IGIERiIxWV2rp0ljMGVUgcssKeOef+Kf1ejdrgIIC4MyQwgEEY5BnzxnmktZq2goYMmAZAbwnqPePrOcwGnpQEtjd4QPOBAnE9JiJ9aYVp4rmr+scsDcJYAkhQIb4SWJxEqAcEjnzitns1WCwxGAODIGOnpxFA0bgmJE+U5+lY3ammBvAsdkmN2I27cyfPJH4fKqtcxDeI5O0hwZ2w0SYBMbiAPczAFeDXvKs8NE4EKJOCJ5wM8fmaDS0+jtm2JA2rI5gEBjzGCMA5psWRu3DkiJ8xyP8Af61n909xZkeFh4QYXEGJHy8+DWhpUIRQ0EgAGOPl6UFtFFFAUUUUBRRRQFFFFAUUVVqdQqKWYhQOpMD60FhrmNJ2WBfa2BbUJudrqjbdIdtwTd/JhiCQeBjb0q03ajuwss1w+OzvIb+oNui4h8ILhYEzHoYCP7tddS6MxNgFO9CmGaWAVnMZPjBbOdtw8haBzVdkWtSLq2DtwNsx3UptHhiGBBS2waSAVVgDmei7GRhYQOu1o8QkmCSScnLGTlupz1pPQdgLYvPcR2CtuJTnLbSSSSS2Vx5TFaWl1qXJNtgwBgkGQDAMfQigvoopS/2raRwjuFY8A4GZjPAJgwCcxQN0UTURcEkTkRI8p4oJUUVC7cCiSQPfigkazLWm8ZWFAEkuBDkEzE/y8mSPLpULWpLEIS3xJJB8wZ8S8ZjE/wDFUDTkXCpMoCN0YJkwCfqJ84Y+VBde0a3dwt4wI/pxHEZEbVIPEgGPPR0akW1kQeoyc+5596p0+gCOWBMGfD75J8zxTK6hSCQRA5PQYn9KDIt6CAz3MSQABkwBAy3AiYESJOaY1KqFDKFZSchhIBPUf055H6Uxq7AuqAGgT0yDgj/ekNfptuEkKAu+SSCJx55x+Y9aDV01rair5ACraybrm0vJ+CT5DxDgcKMkCndFdleZyesmJkSfOKBmqNYPA0CTEgcGRkRg5n0q+oswHNBj2dCqbe9Mk7pnI8RMySZyWJIGJPkKtvaXxhIU7shz8UAgkGB4sAZPpM9WNToe8ZW3eERgeh3YIPoKQu2WNwKD4JIWeQdwBI9sx7Cg3KKyr2qKkoC07iAcT8APJx8R/sU+uoG2ZB84zniBHOaC2s9x/FKqwE+JiB4hiIBnHA6daW/aCSyiSIUsZPDPIkHiVkYqGr00XSAfCFLFZg7eSJ8pmPceVAw9u27bF6CJ5HU5HDDLe8n3prszTlE2tEgx1yBgGT6AeUcdKiNAi3A4O0+WACYj3OP0pi1qVadpBjn09/XFBnNoPG7t5woGDG6ecxk8DkiYzVjOCm+3HAlSJBGBkeccH0q+5cS6kB8SMiOcMBnB9qR12iCqFTw7VMn/ACyAZ+s/L2oNHQqBbEEEGTjjJJMfM0xWQBsRWUEsyscewiB5DFMdm6kEc8wwyTggdTzOTz1oH6K83UE0HtFVWdUrztMx/wCPnweKtoCiiigKKKKApHtpF7lmdtgQFy0TAAM46giRHriDT1L6/RLdTY4lZUwRIO1g0EHBGKDjeydMHKlL4W477rqs4LC8jEjdaGGO0WgIgbba7cRLOv1Vo3rovqqOqhFNpWLu7fCZIALAgbQ05kziuk1vZq3GtsY3W3DKeY8xz1GK5gKzahgVc3WRWgwAtwMp4nCDuwJ6jiZoMu5Y1D3rKNaVdgYAFnd/GDujbDKAtzjeMlJIAFdT9lNN3Xf2lB2W7gUFtm5jsWT4MbY2RInmZ5puz2lZbUMibTcEI7CMGCwQmZmATxGK0ltgEkASeT1MedBk/afthtPZDJBZiQJE8Iz4EgT4YyevXg4vbGgTUvZdWU97cI4BKXO7CtyYHgtsBgkHI5x1t+0j+FwrdYIB46wf1riPtB2cLmsARrdtzcC7SMMDa/xiJyfEwBHVFHM0E9T2/ctAaVdwuDbtUCGA2nw7jAIBAIIILAjgTF/2S7Re5qm7zfJtBgC6suwvKbwpO24FYCTyBic072f9mbT2EWXXJFwqRNxkflmIJncuCpBgmIrds6JVYsoglVX0CrMADoMmgYpfXAbCWMAZn++cYj1piq79kMIPEg/QzQY2ktgkbXhiZYE53gk5XqfhHTCiKs1F1Szh4DAQNgO4seDPEgjANad/Thip6qZFZaAm4cEsQpzGGBB88CRQKslxnQFAIBESzNnmIyAA3mOknFO2Ley1eUCQsjIEt4ROBg44n/5p23qENwgQW4JEc87T14FXm0DOBnn16ZoOfu2WttbKCQPEN0g+LJAgFQYHSOuMk1bIVTvH8QEHa0sCOOeo5MngmtbWXEUeMSOfaOtI9okHPIbYFYER1PM+tAaq1uINxlCsBInaNoIJH+YEEgzHIq7sgypyZBjPMY2nzyu3mrNPYkqzTKhgs8wTyfWAKaCZmglWf2wm5FWMFgJiY5jHvj51oVF7YMSJgyPf+zQc+HuLcYbWaQF+M7jtPOQIkA9Sc85pi1dUG3EO/BDEgqx5aMwSTn9a0broHExu4B9+k/WkLy/xB8QaXYwpP8xK+/AHzoK9ZY+Is4kHeoB/nxtAXqeR6ginbJTuCxMqRuJ4iB08ogfSrrGmALOR4mgn0hQI/XNTTSqARGCSfmTP6596DHtWVMbpRmaDIaSGI2w3EwI9JI9KY1GoAeLviC8QnJI6mcYPSPyrRu2QwE9CCPQgzWUyk3CIlmVhyOT1HkI2+tAq9i4CiwojxAGWJOOYIz4ZMdfnWjoLGxriqIACxMckHy4XjFXrrVNzaIJEAnynIH5Gm9ooObuaRhbR0AG6CdwBzG0CVIEEE9Dzir+AxuL4m8akDcMZ8pmTmekVr6m4FXIkcR8p/QGkdXeDpvXK7YHSCSDn6Dj/AHoI6lNyqzsBu8IABAyMxBJnAPy+dT7N2h2ABXlkBkDYTEgHjM46Ajiat0dgELPCmVkg9Inr1mKcNsSD1H+//igxddqWW8+zd/LIkdRA2gn+ogk+le29Wbw7vMjnz58+MeeZxWtd0qtMj4hB+WR8880jquzBtVQTukBWMSABxiMQOKCjTkWrbNIBlwowJb+brHK/3Namiv70DGJyDHGCR/tWV2NZG8ztYnfMcJ4hgeQMn32+9bSADAgR0HSglRRRQFFFFAVG44AJJgDJJ4FSpfXhTafedq7TuaQIEZMnAig5fWdsv3rKpa4pDXH2usLbW4P6TKgpI4BmeeR52vo7lvUBbW9UKu5ccwf8RATJJEBgOfFAwMZdm6jXe/u77feMoS46llZFbb4TbWEEyCrBQe8zMeLp305NxNM0NbADgndv2iQLZPDcRuJkrgg5JCCfZlReS6lwhBsdgSTJtqwQhp8Kw5nzgetbi6lSCQykDJMiAI3ST08JB9jUyuIGPLGPpWT2D9nF01hrM70ZixlVX4gNwMYImYH8qwowooOW7Z1FxbwZ/Bdbu+6uHuwi+KDvYHCFmCLwX3xkjEh9oHuXLTai0rKm7wIu8Heu0CW8JgQ3tJ92V7BJa7edyLMd3bRSGle98MbwFVBJgEE+I+IqErQvrbW13q20v2JDwY7y2xiSpbnOSDBBJycABTffUXECrb2IjJusoFDm3G4AA+EqYA5XG6QIIro+zQ4s2xcAD7V3Cd0GMif5vfrS3ZXZyrajALEsdrGckkAsCGaFhc+VNfsC+b/9S5/3UF7NGTxUe9ETIiJnpHnS1/s1WVhL5BH+I55Ef1Up2X2ImlsFA7ER4ix9P5R8K/L86Dy5qyXKiWBgmCON4HTiV9qjqbLLchZCwTI8p8Qk8kc/MdKXtgM25wy7yIYgmVkAQVEL5QQPiHz1CpZwjwQPETxPIiP1/SginZYFwMGO3BjmSFKiD0EHj0p5rgHJH9mP1IqVKavs/vHttMd2ZGAZOJn0icecHkCgj2h2f3sZgQVb1UxMeRxSmrtsrjZLDcMHMMRM/IQT7/TYpLWnYQ4An4TPXrPuIoFNS3dGFnb4FYzxJInPBiPKtHR3ZUZkjnr+fX39KzO0bCztMuxExtJyTAM/CoPGegpjs1g6MDuDcMC3iEcZEH+zzzQaVFL/ALAvm/8A1Ln/AHUfsK+b/wDUuf8AdQKPoBdub9wKSCIg5ClY4IjM+9UJbZroUyR0bqFVvPoZAE+uKn2F9nV024hmYuSTJO3JnCzE+pk0wylX2LA39cnbAPA+RjpmgXbVsH2iQJYgkiDtIESTkc/L8tTvRt3TiJmsDWABztljbM+GSQAMglhtHWeZnia17br3MzuWCT55yePnQZ1/UHvCozKsxBJBgHAgj0IgTx71ZrtMQ42YQgtjGYyB7gD86WXB3XFK7iDI8RCgwC24yp4znk/LSFnxi3jZ8QBE9T4fYHPHpQA7MUsrKSB4SRkztkrknHNP0UUC2t0feAZ2kGQeeQVP5E0hrdLsgWwcBZWTnMKMn0P0rYpXXCBvEblOJHn4Y8+tAjrptrKgSFJczBMsOfOSGp3QXQRAM9evHSCRnBH1pLXBQELSzNJMAZGB1ICgSAOeT71Z2QCpKMIZRjJK7ekE458vboaBzXA7PCN2RjzE5iccfWkVd1UK694IkggEgA4J6eXn1961qU19sQGIB2mT0JHUT9DHWKDKXtBxuFsKAWJ8QIjdj2xjFS7Kumdy8Qu9jtg55mcqQZDdflFNNbXYCwCKfgVYmWESekwfYSZmqregi4rTNtwuDiIGAQMHJxEDJ58NBs0V4K9oCiiigKq1VgOjIeGBB9iIP5VbXhoOD7WFw3rdq5KFzO4gMltFcnbABJVgQsSoIVifIN6LtpxeD3xhVWCiMSyuCBIEw8usr88gE1q6fsdrzvc1I5IFtVJUrbXdG4g5Lb2JHSYqPamiW0GY27d22SfA4yhaZ2ttPgMkxGJMGIABXtbtq8bO9ItoXC4nvIHiMYOSogQJ8QIkQT0WhJNpN07tqzPMwJn1mquytD3VoJiRJMSeTMSfE0cScmKcoEO0+zTdthEbu4ZW4keEyARIxIHXpXN9sdk/s9tEsOQFS0l3e3h7sOqAkmYPPoADx17Osn7RaRWtbiFLBrcEjcP8VTkSNwkTH6UGFfutpdJaur3ilgSUQYRO4YibccjahZiCQZ6YrpOyLjm3Nw5mQJUsFIEBiuCZn5R1msHtbUOEtXGbvL1wQllAUJVlDME8W6Rgs0/ygCJgy+zouWNT3Drbl7QaUYAAITjZyPjX8zQdXULqSCPOp14aDB1IYuqtIJgkkAgQTiB0J9QME+UXafXHdufyAwDkHP1kr9Z4puzoyxLXeScAYhRMAxzySfeoamwFGVVlJgA4KzJgGD4efagq1etfYGHhBMY+LE445MR861LfA9qhprO1QPL+/f5mraDNuahxeKqcRweOAZH5iq9Zrwy8HcMxBIPTEe/0zxmtWKzlsQ5UKst4txzAzGI6ehAoM+/cYsGYgk+EgCImCGnrH/PrOzo7ZAlpn18gTE5OYMc9BUbnZylY6wRPWTOT0Jkk/OrNJu2gPG4YJHB9RQX0UUUGVpe0H8UwwXnoR0/UH8qjqddLqbcE/DmYBIPP1H1xNad6yGBGMiJ/SkNPpwZULtjDMWLN1mCfPOfXigSsu3eQDlhvBXgSvw5BzOec58q2bVnwQRE5I8pyRjpNL6jQx4rcbgZAPBwQV9JDH504rSsx04oMPU2mFxVaejMwzBkxg4znocD1qdnVsrbnO7AiIGCD+hI+X0rQ0+h5NyGYmfQRMAegn6k1HUWtoxtKsfhYSATkx6c4oF9XqbhQEYkxCzuxOOJ5AHzrUtjA9qjp7O1QvlVlBna1nF1dpIBgf5eSM9J+H86r1GukFGGfMcYPST5iPfyrVpG7a23JAWX6kZED8xQZV645AZjLLBCgQIIjnBBAOPce9a+gsECT/pyTggf8T8zVi6JYyNxkmTySeT/fkPKvNFZZAVY7gD4T12+R9RQV9p3mVSVPAJMRPpz0549KUurutlzPxEEN0G+AYPwxC/Kajq9z3H2qDsjEyTEtgdDkZq7TsShZWGTDKwmDIEHIMgQD5x86CvR6M3LfjJ3+Ag9ABDLgRIkcf+a0tPp9qKpO6Op9KjoLQFtYESq/oKYoCiiigKKKKDOe7qAcCyQepLqR8oO76ijffH3J9PGv55/SmDXtAqLl/k9z7eP/AN3/APNLdoae/eQoTZQGOj3DP1SPzrTmvKBXvNREfwfeXM/6YEfWvN2pJy1lRHIV3JPsSoUcdT8qbomgWW5qBybLD2dSflLR9TVOv0968m0m0glTgNcMghh1SMj1p817QIW7N9QP8AlQFB2uCIx5npOPzoFi9vFwmzvClR4G4JBI3b55UdKemigWN3UHpZX1l2j/AEws/UV5u1A/msv6FXtn6hn/AEpsV4DQKb9STM2AP6Ydv/XKx+CqtT+0uu3bYH+bfcPQj4dg8/6q0aKBXv8AUf02T67nE/LYY+po77UeVn3l8fKM/UU1XlAobupPHcD1/iNP+mFj6mqtuq37v4GBEfxM89Yx9DWgKJoFRqdQT8FlR/8Acdz9O7WvTe1GYWwPI7nP1GwfrTNFApu1MfFYH+lz/wDkK873Ugf/AEHPl47f5+P9KdmigSU6o5L2F/yi27j8ZdJ+SiqbB1Sljt05kz8dwdSf6D51p0TQJI+pmSbA/wAoFw/+uR/7akdTqJwlgDzNxzPy7oR186aooFv2jUf0WP8AqP8A/rqi8upcCTYWDMfxG6Ec+GOfI1ozRQKNd1HTuPmX/wCKA+pHWw3pDp+cv+lNCvaBL9o1P9On9t9zHz7vP0FQuWtSzK2+wu2cbHfn/WtaE15QKC5qR9w/r40/Lx/rXm7U/wBdj22OI/1bzP0FO0UGep1KbiF09wnPL2cxAkxcnj0qE6plymnUmJG9zGZ5CeL6CtOvKBCw2qChT+zrAAkG48x/lhI/EatV9SBzYY+e11/KW/WmqKBRrupnHcAe7mfnAj6GrtNcvFhvFoDyUsT9SAPyq01JOaC+iiigX2GiPQ1X+57P3SfhFH7os/dJ+EUFu30rzYaou9kWtp22rZaDAIgE9JMGB8jXIXPtbp7a2he01sXrys9tU8SQu7DOVUq0I/8ALHh5oO22+le7TSHZels3rFq73KL3ltHiAY3KGiYzE01+57P3SfhFBZsNG33qv9zWfuk/CK5j7Sds29Le2DTWmUW97MW2wTv2pCo0E7MFyoaYWSCKDrNp8q82GuSH2r0XB07huCvdLuD7nUWyJ+M925HSByCQK2uw7dnU6e3e/Z1TeCdpCkiGIyRjpNBp7fevdp8qq/dFn7pPwij9z2fuk/CKC3ZXm30qr9zWfuk/CKy9Vds2jcN2zbCIyqCo3Mdw3ZWBGOcmg2tp8q82Uh2dprN1WPcoIYrwD0Bnj1pr9zWfuk/CKC0L6V6FNUP2RajFq3PSQAJ+lY51lhQgewgdxuUASsT1aBBgHp0oN/ZXm30pbTdm2XRW7pBuUNEDEif96t/dFn7pPwigsCmjZVf7ns/dJ+EUfuaz90n4RQWbfSgKaS7Q0Fq3bLLZtmOh8OPcA0i2q0/ed2LKFwyK+BtBYkSpjxZB8qDb2e9G30qr9z2fuk/CK9/c9n7pPwigsCmjZSmu7PtJbZxZtkqC0EQDGTmDWbf1enRihsIbgALAAbcruw0Z5HIHNBu7fSjafWq/3RZ+6T8Io/c9n7pPwigt2elebKr/AHPZ+6T8IrO1iWrTPusW9iKrSBLHcdoAWI5Hn5UGrB9aCvpWZ2Yti9uiygACkGBkGYxGMD86f/c9n7pPwigs2UQarHY9n7pPwis3tIWrTqosWyDyTjbLBRgKeZOTAxEyaDWKelGysNdfpdoLWIO2SNgx4SwHzAMfnFaGh0Nm4u7uFXxMsELPhYr09qByDUlXPFU/uiz90n4RU7XZttTuVFUjqAAaBmiiigKKKKApK72LYYqWs2mKfATbUlevhJGOelO0UEbdsKAFAAAAAGAAMAAdBUqKKApTUdlWrjh3tW3cAqGZFZgGBBAJEgEE49TTdFAoeybO7f3VvdBG7Yu6C285ict4vfNX6fTqi7UVVWSYUACSSTgeZJPuTVlFAUUUUBVV3SowIZVYGCZAMkcTNW0UELdkLhQB7CKnRRQFUNokJBKISMCVGPbGKvooPFWBAwK9oooCiiigi6AiCJHrVX7Em4tsTcck7RJ9zE1fRQFFFFB4yyIOQapbRIW3FEJ4naJj3ir6KAooooCq7unVp3KDIgyAZAzBn1qyigrs6dVwqqvsAP0qyiigKqu6VWILKpI4JAJHsTxVtFBQdEhM7EkSB4RwRBHHkBVlu0F4AEknGMnJPuTU6KAooooCiiig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AutoShape 4" descr="data:image/jpeg;base64,/9j/4AAQSkZJRgABAQAAAQABAAD/2wCEAAkGBhQSEBQUEhQVFRUWFxcXFxgYGBoYFhcYGRccFxwYGBocHSYeGBkjGRcXIC8gIycqLiwsGB4xNTAqNSYrLCkBCQoKBQUFDQUFDSkYEhgpKSkpKSkpKSkpKSkpKSkpKSkpKSkpKSkpKSkpKSkpKSkpKSkpKSkpKSkpKSkpKSkpKf/AABEIAJoBRgMBIgACEQEDEQH/xAAbAAACAwEBAQAAAAAAAAAAAAAABAIDBQYBB//EAEIQAAIBAwMBBgMFBgUDAwUBAAECEQADIQQSMUEFEyJRYXEygZEGU5KhsRQVI0JS8DNigsHRk9LxorLhQ3PC0+Ik/8QAFAEBAAAAAAAAAAAAAAAAAAAAAP/EABQRAQAAAAAAAAAAAAAAAAAAAAD/2gAMAwEAAhEDEQA/APuNFFFAUVg/bG/qVsoNHPeNetqSAphCTuMsrKo/zEGK577SdqdpWLWlA3tc7n+K2n04v79RuQbCDAS3tZ2nwztiRxQd/RXz+39sO0mUn9jUFWukqUvbtqPaVUBgLvbvHIYFlIUnoRVdn7Z9pNauOdGqlLats7q+zF3uhNmdvwCWYrukCR5APolFfMB9tu1Nu/8AZWMidv7Pfi3Nmy4BAG+4Tca5bxESSRC46n7Pdt6u7fZdRYFu2VuFYVwVKXQgV2PhYsCWERhZzOA6aiiigKKKKAoorO7a1dxFTuQCzOFyJEbWP9S+XU0GjRWNru1riW2O0KVuIhYgsoVgpNwqpmMxE+UmktH9qXaB3UkhIJJtgl3VAdpDMF8XOfhNB01Fc5pPtQ9x1UWYJIGX48BcmNsxiAYz6Usn2xdhuFrH9IJLHI4xjDe4P0oOsorB0f2iZ2Qd0IJClgxI8TXFBWUG5f4cyY+Kt4UBRRRQFFFFAUUVm9rdovba0ttA5csMzgATOKDSorD1P2jiyHVVE3Dbl28AgEliyzI8JURycVTpftcHAi2WY7B4SNpZgDgtBjxDJA6/MOiornrH2wRyNtt45klRgIXJOegH5iqR9tVI3d2QuJ8Q3T/E6TAH8PknrmKDp6KxtF9o1uOqhGG4xulSA0OYwciLTZGOK2aAooooCiiigKKKKAooooCiiigKjcuBQSTAGSfIVKsL7ZXQNNB3eK5bUQ/djLAkM5wilQwk+YAyRQbk0lq+2rNpwjuAx/lEkgRJLATtUDMmBXF2/tHf07HvtxPiQmS6G4CFZtq5VBcYGdogGDgqS2/ZE3rL3CB3husCwUlRtabkHC7rZMgeGXkgQAA7aiK5z7OdtNdvXElikvslY2qhQLDfzBlac53Kw6EDpKAiiiigKKKKArxmgSa9pHtlgLWZyyjB28kct0ET/wCaB2apva1EMM2fLk+5jgeprFHaNy2fHM5HmC3nA4WSMwOfIg1adJLoxPxFjJjyPi9JWcceKSMRQbde1m9naws7LnbnbjgKFjPWQevUGtKgKoOtTdt3AH1x8geCfSqO1tUUTwmCZgxPA4/vpNJXdKHdSI8Ssek4MlZ5+I9PWg2q8VgePasG92mxO0Sdsz/LIEGJ4mJHlyab7HkM4b4vASZkGR7DacTEdfoGrRRRQFVWtSrfCQYpLtDWw4SQAcN5wVbPpAE0oukKu7jlSJIHmOeSYCxj35oNya8wc/nWCe03uHwTkgcgKG8jOYJDZ/4NO6G9/wD5iQC20OIJBJicbuD70DttUK4Ag9Ixz/8AFVarUW7eW2g4jAk+VYiB02xBwpAXcDnEKGzyC2Y+Jp5q244uJvYiTAgkA5MFSM4yMH/NxM0G3YCkbgo+gnGIPtkVIaZRwq/QVm29QRd2ruZRAJiQWLHdMDBGD04Na1BAWgOAPp8v0qm72gisFYxOPSYmPeKO0LhCY3Zx4RJGCcYOcR86yyFfuyzQTh8gENtE55E7R15j1oNwNPFeLcBJHlWBd1Tf4Y6RmfADHG4T5Y8p8xFMdkqRc8QEtbDSN2BukKZxgGBHRc9KDZooooCiiigKKKKAooooCle0dCLqBTIG5GMEg+Fg2CCCOKaoNBm3uwrbXTdMgsAHAI2vGRuEeg4iYAMiuH1/YarctbWG24brpbVdzSJ2pjxbCFRY6S+VrpDotSNTcdfAvj8UgpcEqUkZYEDepxiMEzFZOv7WZWtstgW7gm5uCja4ZTB8JknZ3jdfhMSZUB2yMqKswgwAJAA6BR09Kur5nqe07t65/G2O5XZbVGBVD3m0PckQFdmVNynBAGc19B7LZ+7/AIhlgWEnbOCRnZ4QfQUDdFFFAUUUUBVWosBxB4kHy4M9ParaKBZ9CpfdmTEjo0cSPkPpWHqNCAywcMXIUCTImB57TAEe/FaRsXO9YjwjOZBDDBEjmRkce3NKajWEFTsCt8UgCGkc4yTG49eD7UG0hAA4XjHQelWVzN3VM7eOGMQoUiB4olsYDEhZH/Nb+nLbM5OeY/OMCgumsDU6ANfidu7dIjpjKz1MdPWoX7rK4PDyCGO0KRHwkr1bawgeU+87etZmBdQxiIAkZg/PO0cdR6wGjp9CjIhiAApgHwk+ZHXJPv64ppLADMw/miflj9Kzrtu46ggAwWGwEASAVE+gPvEYrUQGBPMZoJUUVTqiQvh5x0nr5daCV5AQZE448/Suf0+iksS0qpTcMg5gFT1gCcele2dYyNCATwyEgZmJGcxkEjqYkkVbY1clmNvcxhgYwAB654APzFBqW9AofdJwIAxCj0x6nnpU7OmCoVzHi6mcknk5nNJ7LveqSJGMg+FRJLesxAjNaYoFn0iHapA8I8IGIERiIxWV2rp0ljMGVUgcssKeOef+Kf1ejdrgIIC4MyQwgEEY5BnzxnmktZq2goYMmAZAbwnqPePrOcwGnpQEtjd4QPOBAnE9JiJ9aYVp4rmr+scsDcJYAkhQIb4SWJxEqAcEjnzitns1WCwxGAODIGOnpxFA0bgmJE+U5+lY3ammBvAsdkmN2I27cyfPJH4fKqtcxDeI5O0hwZ2w0SYBMbiAPczAFeDXvKs8NE4EKJOCJ5wM8fmaDS0+jtm2JA2rI5gEBjzGCMA5psWRu3DkiJ8xyP8Af61n909xZkeFh4QYXEGJHy8+DWhpUIRQ0EgAGOPl6UFtFFFAUUUUBRRRQFFFFAUUVVqdQqKWYhQOpMD60FhrmNJ2WBfa2BbUJudrqjbdIdtwTd/JhiCQeBjb0q03ajuwss1w+OzvIb+oNui4h8ILhYEzHoYCP7tddS6MxNgFO9CmGaWAVnMZPjBbOdtw8haBzVdkWtSLq2DtwNsx3UptHhiGBBS2waSAVVgDmei7GRhYQOu1o8QkmCSScnLGTlupz1pPQdgLYvPcR2CtuJTnLbSSSSS2Vx5TFaWl1qXJNtgwBgkGQDAMfQigvoopS/2raRwjuFY8A4GZjPAJgwCcxQN0UTURcEkTkRI8p4oJUUVC7cCiSQPfigkazLWm8ZWFAEkuBDkEzE/y8mSPLpULWpLEIS3xJJB8wZ8S8ZjE/wDFUDTkXCpMoCN0YJkwCfqJ84Y+VBde0a3dwt4wI/pxHEZEbVIPEgGPPR0akW1kQeoyc+5596p0+gCOWBMGfD75J8zxTK6hSCQRA5PQYn9KDIt6CAz3MSQABkwBAy3AiYESJOaY1KqFDKFZSchhIBPUf055H6Uxq7AuqAGgT0yDgj/ekNfptuEkKAu+SSCJx55x+Y9aDV01rair5ACraybrm0vJ+CT5DxDgcKMkCndFdleZyesmJkSfOKBmqNYPA0CTEgcGRkRg5n0q+oswHNBj2dCqbe9Mk7pnI8RMySZyWJIGJPkKtvaXxhIU7shz8UAgkGB4sAZPpM9WNToe8ZW3eERgeh3YIPoKQu2WNwKD4JIWeQdwBI9sx7Cg3KKyr2qKkoC07iAcT8APJx8R/sU+uoG2ZB84zniBHOaC2s9x/FKqwE+JiB4hiIBnHA6daW/aCSyiSIUsZPDPIkHiVkYqGr00XSAfCFLFZg7eSJ8pmPceVAw9u27bF6CJ5HU5HDDLe8n3prszTlE2tEgx1yBgGT6AeUcdKiNAi3A4O0+WACYj3OP0pi1qVadpBjn09/XFBnNoPG7t5woGDG6ecxk8DkiYzVjOCm+3HAlSJBGBkeccH0q+5cS6kB8SMiOcMBnB9qR12iCqFTw7VMn/ACyAZ+s/L2oNHQqBbEEEGTjjJJMfM0xWQBsRWUEsyscewiB5DFMdm6kEc8wwyTggdTzOTz1oH6K83UE0HtFVWdUrztMx/wCPnweKtoCiiigKKKKApHtpF7lmdtgQFy0TAAM46giRHriDT1L6/RLdTY4lZUwRIO1g0EHBGKDjeydMHKlL4W477rqs4LC8jEjdaGGO0WgIgbba7cRLOv1Vo3rovqqOqhFNpWLu7fCZIALAgbQ05kziuk1vZq3GtsY3W3DKeY8xz1GK5gKzahgVc3WRWgwAtwMp4nCDuwJ6jiZoMu5Y1D3rKNaVdgYAFnd/GDujbDKAtzjeMlJIAFdT9lNN3Xf2lB2W7gUFtm5jsWT4MbY2RInmZ5puz2lZbUMibTcEI7CMGCwQmZmATxGK0ltgEkASeT1MedBk/afthtPZDJBZiQJE8Iz4EgT4YyevXg4vbGgTUvZdWU97cI4BKXO7CtyYHgtsBgkHI5x1t+0j+FwrdYIB46wf1riPtB2cLmsARrdtzcC7SMMDa/xiJyfEwBHVFHM0E9T2/ctAaVdwuDbtUCGA2nw7jAIBAIIILAjgTF/2S7Re5qm7zfJtBgC6suwvKbwpO24FYCTyBic072f9mbT2EWXXJFwqRNxkflmIJncuCpBgmIrds6JVYsoglVX0CrMADoMmgYpfXAbCWMAZn++cYj1piq79kMIPEg/QzQY2ktgkbXhiZYE53gk5XqfhHTCiKs1F1Szh4DAQNgO4seDPEgjANad/Thip6qZFZaAm4cEsQpzGGBB88CRQKslxnQFAIBESzNnmIyAA3mOknFO2Ley1eUCQsjIEt4ROBg44n/5p23qENwgQW4JEc87T14FXm0DOBnn16ZoOfu2WttbKCQPEN0g+LJAgFQYHSOuMk1bIVTvH8QEHa0sCOOeo5MngmtbWXEUeMSOfaOtI9okHPIbYFYER1PM+tAaq1uINxlCsBInaNoIJH+YEEgzHIq7sgypyZBjPMY2nzyu3mrNPYkqzTKhgs8wTyfWAKaCZmglWf2wm5FWMFgJiY5jHvj51oVF7YMSJgyPf+zQc+HuLcYbWaQF+M7jtPOQIkA9Sc85pi1dUG3EO/BDEgqx5aMwSTn9a0broHExu4B9+k/WkLy/xB8QaXYwpP8xK+/AHzoK9ZY+Is4kHeoB/nxtAXqeR6ginbJTuCxMqRuJ4iB08ogfSrrGmALOR4mgn0hQI/XNTTSqARGCSfmTP6596DHtWVMbpRmaDIaSGI2w3EwI9JI9KY1GoAeLviC8QnJI6mcYPSPyrRu2QwE9CCPQgzWUyk3CIlmVhyOT1HkI2+tAq9i4CiwojxAGWJOOYIz4ZMdfnWjoLGxriqIACxMckHy4XjFXrrVNzaIJEAnynIH5Gm9ooObuaRhbR0AG6CdwBzG0CVIEEE9Dzir+AxuL4m8akDcMZ8pmTmekVr6m4FXIkcR8p/QGkdXeDpvXK7YHSCSDn6Dj/AHoI6lNyqzsBu8IABAyMxBJnAPy+dT7N2h2ABXlkBkDYTEgHjM46Ajiat0dgELPCmVkg9Inr1mKcNsSD1H+//igxddqWW8+zd/LIkdRA2gn+ogk+le29Wbw7vMjnz58+MeeZxWtd0qtMj4hB+WR8880jquzBtVQTukBWMSABxiMQOKCjTkWrbNIBlwowJb+brHK/3Namiv70DGJyDHGCR/tWV2NZG8ztYnfMcJ4hgeQMn32+9bSADAgR0HSglRRRQFFFFAVG44AJJgDJJ4FSpfXhTafedq7TuaQIEZMnAig5fWdsv3rKpa4pDXH2usLbW4P6TKgpI4BmeeR52vo7lvUBbW9UKu5ccwf8RATJJEBgOfFAwMZdm6jXe/u77feMoS46llZFbb4TbWEEyCrBQe8zMeLp305NxNM0NbADgndv2iQLZPDcRuJkrgg5JCCfZlReS6lwhBsdgSTJtqwQhp8Kw5nzgetbi6lSCQykDJMiAI3ST08JB9jUyuIGPLGPpWT2D9nF01hrM70ZixlVX4gNwMYImYH8qwowooOW7Z1FxbwZ/Bdbu+6uHuwi+KDvYHCFmCLwX3xkjEh9oHuXLTai0rKm7wIu8Heu0CW8JgQ3tJ92V7BJa7edyLMd3bRSGle98MbwFVBJgEE+I+IqErQvrbW13q20v2JDwY7y2xiSpbnOSDBBJycABTffUXECrb2IjJusoFDm3G4AA+EqYA5XG6QIIro+zQ4s2xcAD7V3Cd0GMif5vfrS3ZXZyrajALEsdrGckkAsCGaFhc+VNfsC+b/9S5/3UF7NGTxUe9ETIiJnpHnS1/s1WVhL5BH+I55Ef1Up2X2ImlsFA7ER4ix9P5R8K/L86Dy5qyXKiWBgmCON4HTiV9qjqbLLchZCwTI8p8Qk8kc/MdKXtgM25wy7yIYgmVkAQVEL5QQPiHz1CpZwjwQPETxPIiP1/SginZYFwMGO3BjmSFKiD0EHj0p5rgHJH9mP1IqVKavs/vHttMd2ZGAZOJn0icecHkCgj2h2f3sZgQVb1UxMeRxSmrtsrjZLDcMHMMRM/IQT7/TYpLWnYQ4An4TPXrPuIoFNS3dGFnb4FYzxJInPBiPKtHR3ZUZkjnr+fX39KzO0bCztMuxExtJyTAM/CoPGegpjs1g6MDuDcMC3iEcZEH+zzzQaVFL/ALAvm/8A1Ln/AHUfsK+b/wDUuf8AdQKPoBdub9wKSCIg5ClY4IjM+9UJbZroUyR0bqFVvPoZAE+uKn2F9nV024hmYuSTJO3JnCzE+pk0wylX2LA39cnbAPA+RjpmgXbVsH2iQJYgkiDtIESTkc/L8tTvRt3TiJmsDWABztljbM+GSQAMglhtHWeZnia17br3MzuWCT55yePnQZ1/UHvCozKsxBJBgHAgj0IgTx71ZrtMQ42YQgtjGYyB7gD86WXB3XFK7iDI8RCgwC24yp4znk/LSFnxi3jZ8QBE9T4fYHPHpQA7MUsrKSB4SRkztkrknHNP0UUC2t0feAZ2kGQeeQVP5E0hrdLsgWwcBZWTnMKMn0P0rYpXXCBvEblOJHn4Y8+tAjrptrKgSFJczBMsOfOSGp3QXQRAM9evHSCRnBH1pLXBQELSzNJMAZGB1ICgSAOeT71Z2QCpKMIZRjJK7ekE458vboaBzXA7PCN2RjzE5iccfWkVd1UK694IkggEgA4J6eXn1961qU19sQGIB2mT0JHUT9DHWKDKXtBxuFsKAWJ8QIjdj2xjFS7Kumdy8Qu9jtg55mcqQZDdflFNNbXYCwCKfgVYmWESekwfYSZmqregi4rTNtwuDiIGAQMHJxEDJ58NBs0V4K9oCiiigKq1VgOjIeGBB9iIP5VbXhoOD7WFw3rdq5KFzO4gMltFcnbABJVgQsSoIVifIN6LtpxeD3xhVWCiMSyuCBIEw8usr88gE1q6fsdrzvc1I5IFtVJUrbXdG4g5Lb2JHSYqPamiW0GY27d22SfA4yhaZ2ttPgMkxGJMGIABXtbtq8bO9ItoXC4nvIHiMYOSogQJ8QIkQT0WhJNpN07tqzPMwJn1mquytD3VoJiRJMSeTMSfE0cScmKcoEO0+zTdthEbu4ZW4keEyARIxIHXpXN9sdk/s9tEsOQFS0l3e3h7sOqAkmYPPoADx17Osn7RaRWtbiFLBrcEjcP8VTkSNwkTH6UGFfutpdJaur3ilgSUQYRO4YibccjahZiCQZ6YrpOyLjm3Nw5mQJUsFIEBiuCZn5R1msHtbUOEtXGbvL1wQllAUJVlDME8W6Rgs0/ygCJgy+zouWNT3Drbl7QaUYAAITjZyPjX8zQdXULqSCPOp14aDB1IYuqtIJgkkAgQTiB0J9QME+UXafXHdufyAwDkHP1kr9Z4puzoyxLXeScAYhRMAxzySfeoamwFGVVlJgA4KzJgGD4efagq1etfYGHhBMY+LE445MR861LfA9qhprO1QPL+/f5mraDNuahxeKqcRweOAZH5iq9Zrwy8HcMxBIPTEe/0zxmtWKzlsQ5UKst4txzAzGI6ehAoM+/cYsGYgk+EgCImCGnrH/PrOzo7ZAlpn18gTE5OYMc9BUbnZylY6wRPWTOT0Jkk/OrNJu2gPG4YJHB9RQX0UUUGVpe0H8UwwXnoR0/UH8qjqddLqbcE/DmYBIPP1H1xNad6yGBGMiJ/SkNPpwZULtjDMWLN1mCfPOfXigSsu3eQDlhvBXgSvw5BzOec58q2bVnwQRE5I8pyRjpNL6jQx4rcbgZAPBwQV9JDH504rSsx04oMPU2mFxVaejMwzBkxg4znocD1qdnVsrbnO7AiIGCD+hI+X0rQ0+h5NyGYmfQRMAegn6k1HUWtoxtKsfhYSATkx6c4oF9XqbhQEYkxCzuxOOJ5AHzrUtjA9qjp7O1QvlVlBna1nF1dpIBgf5eSM9J+H86r1GukFGGfMcYPST5iPfyrVpG7a23JAWX6kZED8xQZV645AZjLLBCgQIIjnBBAOPce9a+gsECT/pyTggf8T8zVi6JYyNxkmTySeT/fkPKvNFZZAVY7gD4T12+R9RQV9p3mVSVPAJMRPpz0549KUurutlzPxEEN0G+AYPwxC/Kajq9z3H2qDsjEyTEtgdDkZq7TsShZWGTDKwmDIEHIMgQD5x86CvR6M3LfjJ3+Ag9ABDLgRIkcf+a0tPp9qKpO6Op9KjoLQFtYESq/oKYoCiiigKKKKDOe7qAcCyQepLqR8oO76ijffH3J9PGv55/SmDXtAqLl/k9z7eP/AN3/APNLdoae/eQoTZQGOj3DP1SPzrTmvKBXvNREfwfeXM/6YEfWvN2pJy1lRHIV3JPsSoUcdT8qbomgWW5qBybLD2dSflLR9TVOv0968m0m0glTgNcMghh1SMj1p817QIW7N9QP8AlQFB2uCIx5npOPzoFi9vFwmzvClR4G4JBI3b55UdKemigWN3UHpZX1l2j/AEws/UV5u1A/msv6FXtn6hn/AEpsV4DQKb9STM2AP6Ydv/XKx+CqtT+0uu3bYH+bfcPQj4dg8/6q0aKBXv8AUf02T67nE/LYY+po77UeVn3l8fKM/UU1XlAobupPHcD1/iNP+mFj6mqtuq37v4GBEfxM89Yx9DWgKJoFRqdQT8FlR/8Acdz9O7WvTe1GYWwPI7nP1GwfrTNFApu1MfFYH+lz/wDkK873Ugf/AEHPl47f5+P9KdmigSU6o5L2F/yi27j8ZdJ+SiqbB1Sljt05kz8dwdSf6D51p0TQJI+pmSbA/wAoFw/+uR/7akdTqJwlgDzNxzPy7oR186aooFv2jUf0WP8AqP8A/rqi8upcCTYWDMfxG6Ec+GOfI1ozRQKNd1HTuPmX/wCKA+pHWw3pDp+cv+lNCvaBL9o1P9On9t9zHz7vP0FQuWtSzK2+wu2cbHfn/WtaE15QKC5qR9w/r40/Lx/rXm7U/wBdj22OI/1bzP0FO0UGep1KbiF09wnPL2cxAkxcnj0qE6plymnUmJG9zGZ5CeL6CtOvKBCw2qChT+zrAAkG48x/lhI/EatV9SBzYY+e11/KW/WmqKBRrupnHcAe7mfnAj6GrtNcvFhvFoDyUsT9SAPyq01JOaC+iiigX2GiPQ1X+57P3SfhFH7os/dJ+EUFu30rzYaou9kWtp22rZaDAIgE9JMGB8jXIXPtbp7a2he01sXrys9tU8SQu7DOVUq0I/8ALHh5oO22+le7TSHZels3rFq73KL3ltHiAY3KGiYzE01+57P3SfhFBZsNG33qv9zWfuk/CK5j7Sds29Le2DTWmUW97MW2wTv2pCo0E7MFyoaYWSCKDrNp8q82GuSH2r0XB07huCvdLuD7nUWyJ+M925HSByCQK2uw7dnU6e3e/Z1TeCdpCkiGIyRjpNBp7fevdp8qq/dFn7pPwij9z2fuk/CKC3ZXm30qr9zWfuk/CKy9Vds2jcN2zbCIyqCo3Mdw3ZWBGOcmg2tp8q82Uh2dprN1WPcoIYrwD0Bnj1pr9zWfuk/CKC0L6V6FNUP2RajFq3PSQAJ+lY51lhQgewgdxuUASsT1aBBgHp0oN/ZXm30pbTdm2XRW7pBuUNEDEif96t/dFn7pPwigsCmjZVf7ns/dJ+EUfuaz90n4RQWbfSgKaS7Q0Fq3bLLZtmOh8OPcA0i2q0/ed2LKFwyK+BtBYkSpjxZB8qDb2e9G30qr9z2fuk/CK9/c9n7pPwigsCmjZSmu7PtJbZxZtkqC0EQDGTmDWbf1enRihsIbgALAAbcruw0Z5HIHNBu7fSjafWq/3RZ+6T8Io/c9n7pPwigt2elebKr/AHPZ+6T8IrO1iWrTPusW9iKrSBLHcdoAWI5Hn5UGrB9aCvpWZ2Yti9uiygACkGBkGYxGMD86f/c9n7pPwigs2UQarHY9n7pPwis3tIWrTqosWyDyTjbLBRgKeZOTAxEyaDWKelGysNdfpdoLWIO2SNgx4SwHzAMfnFaGh0Nm4u7uFXxMsELPhYr09qByDUlXPFU/uiz90n4RU7XZttTuVFUjqAAaBmiiigKKKKApK72LYYqWs2mKfATbUlevhJGOelO0UEbdsKAFAAAAAGAAMAAdBUqKKApTUdlWrjh3tW3cAqGZFZgGBBAJEgEE49TTdFAoeybO7f3VvdBG7Yu6C285ict4vfNX6fTqi7UVVWSYUACSSTgeZJPuTVlFAUUUUBVV3SowIZVYGCZAMkcTNW0UELdkLhQB7CKnRRQFUNokJBKISMCVGPbGKvooPFWBAwK9oooCiiigi6AiCJHrVX7Em4tsTcck7RJ9zE1fRQFFFFB4yyIOQapbRIW3FEJ4naJj3ir6KAooooCq7unVp3KDIgyAZAzBn1qyigrs6dVwqqvsAP0qyiigKqu6VWILKpI4JAJHsTxVtFBQdEhM7EkSB4RwRBHHkBVlu0F4AEknGMnJPuTU6KAooooCiiig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22" name="Picture 6" descr="http://www.goldiesroom.org/Multimedia/Bio_Images/18%20Genetics/04%20Mendel%27s%20Cros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7639050" cy="3619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030" t="4542" r="4713" b="11277"/>
          <a:stretch>
            <a:fillRect/>
          </a:stretch>
        </p:blipFill>
        <p:spPr>
          <a:xfrm rot="5400000">
            <a:off x="1676400" y="1447800"/>
            <a:ext cx="57150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Mendel’s Crosses &amp;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4525963"/>
          </a:xfrm>
        </p:spPr>
        <p:txBody>
          <a:bodyPr/>
          <a:lstStyle/>
          <a:p>
            <a:r>
              <a:rPr lang="en-US" b="1" dirty="0" smtClean="0"/>
              <a:t>Mendel's Principal of Dominance</a:t>
            </a:r>
          </a:p>
          <a:p>
            <a:r>
              <a:rPr lang="en-US" b="1" dirty="0" smtClean="0"/>
              <a:t>Mendel's Principle of Segregation</a:t>
            </a:r>
          </a:p>
          <a:p>
            <a:r>
              <a:rPr lang="en-US" b="1" dirty="0" smtClean="0"/>
              <a:t>Mendel’s Principle of Independent Assortment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Mendel’s Three Laws</a:t>
            </a:r>
            <a:endParaRPr lang="en-US" dirty="0"/>
          </a:p>
        </p:txBody>
      </p:sp>
      <p:pic>
        <p:nvPicPr>
          <p:cNvPr id="61442" name="Picture 2" descr="http://www.goldiesroom.org/Multimedia/Bio_Images/18%20Genetics/02%20Genetic%27s%20Flow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19400"/>
            <a:ext cx="6096707" cy="329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5257800" cy="507187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000" dirty="0" smtClean="0"/>
              <a:t>From Mendel’s work he concluded that one factor in a pair may prevent the other from having an effect.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b="1" u="sng" dirty="0" smtClean="0">
                <a:solidFill>
                  <a:srgbClr val="00B0F0"/>
                </a:solidFill>
              </a:rPr>
              <a:t>Hypothesis:</a:t>
            </a:r>
            <a:r>
              <a:rPr lang="en-US" sz="3000" b="1" dirty="0" smtClean="0">
                <a:solidFill>
                  <a:srgbClr val="00B0F0"/>
                </a:solidFill>
              </a:rPr>
              <a:t> </a:t>
            </a:r>
            <a:r>
              <a:rPr lang="en-US" sz="3000" dirty="0" smtClean="0"/>
              <a:t>A trait appearing in the F1 generation was controlled by dominant factor meaning that the dominant factor masked the recessive factor.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Law of Dominance</a:t>
            </a:r>
          </a:p>
        </p:txBody>
      </p:sp>
      <p:sp>
        <p:nvSpPr>
          <p:cNvPr id="12293" name="AutoShape 5" descr="data:image/jpeg;base64,/9j/4AAQSkZJRgABAQAAAQABAAD/2wCEAAkGBhQQERITDxATEhUQFRAQFRAUERQQEBAQFRAXFBMQFxIXJygeFxkjGhIVHy8iLycpLCwsFSA1NTw2NSc3LjUBCQoKDgwOGg8PGjUiHyU1MzEsLC4sKSk0NTU1LCk1MDIuLzE0LDU1NTMuLSw1LC0sLiksNCo1MSoqKSopNSwsKf/AABEIALwAvAMBIgACEQEDEQH/xAAcAAEAAgIDAQAAAAAAAAAAAAAABQYDBwECBAj/xAA8EAACAQMDAgQFAgQDBwUAAAABAgMABBESEyEFMQYiQVEHFCMyYVJxQnSBkTOztBVigpKx0fAkNDVDRP/EABoBAQADAQEBAAAAAAAAAAAAAAACAwQFAQb/xAAwEQEAAgECAwQJBAMAAAAAAAAAAQIDBBESITEFQVFhE3GBkaGx0eHwI0JSwRQVIv/aAAwDAQACEQMRAD8A3jSlKBSlKBSlKBSlYbu8SFC8siRouMu7BEGWCjLNwMkgf1oM1KV5ZOqQrKsDTRiVxqWEyIJXXDHUsZOojyNzj+E+1B6qUryWHVobjVsTxS7Z0vtyJJob9LaScHg8H2oPXSlKBSlKBSlKBSsUV0js6o6s0ZCuoYFkYqGCsB9pwQcH0IpdXSRIzyuqIgyzuwRFHuWPAFBlpWG0vEmRZIZEkRuVdGDowzjIZeDyD/asV51aGFkWaeKJpTpjV5EjaRsgaVDEajll7fqHvQeulKUClKUClKUClKUCqP8AF5z8lGuTpkuIVcejqqvIFP41Rof6VeKovxe/9pD/ADMX+TLVuDnlr64+bRpY3z44n+UfOHt+GnWWuLIK4Oq1drUscedVRHif99uRAe3Ib0rWPXurvJfT3cbHWk2qFgWwEgzHEFUnsyhiV7EyvxhsV4uieMZbM3OxoLTLJb6QXZ4ipKxXBVVblSznBABDAZzXntpVIwhPlwPMGV/wSGAPODzjk5rrafS1jLffp3e19Fo9BSNRk324ecR07/pHJvDr/iEJ02W6iYeeDVFk5BklAWFMoe5d1XIPc9/WtP8AQeqNYTJNBltsaWTJ+vFggoxHJPOoezAH3B6XHXZ2to7WRx8vA7SqdQB0BAIoGXAGhGLsDqP8H6c15y2O/GP+v7VPS6ThpeMnf8vFZ2f2dGPHkrnjry9kd/54PoWzu1ljSSNgyyKrqwOQVYZByPwazVXvAFlLD0+3juFZXQOAjHU0cW65hjJ91jKLj0xirDXCmNpfJTG07FKUrx4Vwa5rg0FK6dmF1ul1MZ769tJ8sDmJr2aG3YA+sbRRKAONMknBOCJrxEomktbfuJJd+RQSDs243NXsV3jbKRzkSf1EBd3ypZiOV44o7rqHUYHmlcRrCgvLybcVm8u5mEBc8aiCc4wc3h7rJ3nlvyVd1ht4ytteJboo5aTcmiXbMkjcgsRhIxk4FBM9IQQXVzAOFkxeRgk4JkYi4C6uSRJ52A4G+vbVWK1sUurq7kmRZFjVLJVYa49GFmmGhuMl2QHjkRJ7V6fEHT5W25rTTv25OFdtCTQvjdt2fSxUNoQ5xw0a+ma7eG7PZhETyrLMvnuHBXJuJPqOcADSMt5QQMKFHpQdejSmKSS1kYnR9WF2JLSW7N9uT9xjY6D3IUxk8vzMVAXo3b+2MIJNstwJ3DfTSKWNdMLD1dnjicDuojJONQzP0EX1PrZhljiSCSZpUml8hQaUieJXzrI5+uMD1IxxXkHjGIzQRqupblYnjlDLlllQvG+1nWIyBjWQBq471m6t0BbieGSRiEiiuIiFd43ZppLcgalI8pELKR66hXZvDduZFkClSCkiqkjJHrjUIsgjUhdQQKmcfbx2oPBP45SOLdkj21eR4YjLNDEszo0iyedjpQDaJGTk5GBXe78bRpHHKkckiPBPdl104jggZBKxyfMRucAZzpOPQ1IN0OExiIalCM8ilJXSVGd2LssgOpclmHfsSK5vOiQSqRIMqYJ7M/UYfQkCiVM57/SHPcYNB06F1SScz7kYVYppoUcHiRUkZftySCNIz754qVrxWlnFE0rRkjcO6yayyAnLM6p2XUWJOByayWnUY5RG0ballTdRgraShxg6sYB8w4PPf2NB6agvGvQDe2kkaY3FKyxE9t1DkLn+HUNSE84Dk4PapvcGM5GO+c8YxnOf2rsDXsTMTvCVbTWYtHWGibnwpexgl7K4wvBKqk3rjISJmcj9l/Paq8shE8i6SCNCOG8jxlAxOqM+cHMijBA51fpNfS9a5+LvTwBbXAAzqNu3uysjSJ+MAxt/z/k11cOuvfJWtvF9Dpe18uXNSmTbbfrEexrmHo8l1NHFEu6zcrD9qalI1SyPyAigg8jv2ySBW4/DXw+gtNMj/XmGDuOBojbg/Sj7JyOGOW/NVH4cXNvbme5uZVi80FqjOyquZWJAGedRIGecYXJ4GRteqdbntbJNI6MvaurvfNbHWdqx8fX/AF3FKUrnuMUpSgUpSgr8TyWjzKLaWaKWVp4zCYzoMnmlRkZlx9TU+cnJkPbFRni7xVCLVhMstuxe3GJoXiUHfRjiU/TchQWwrMcKeOCKudYL2zWaN45BlZFKtglTgjHDDkH2I5B5FB5IpZ5rbOkWk0itpDYuNkknQWUEBm04JGcA5GSBkwXhrp+7F9B5YrZzui61n53qTOgLXMjsoManPGAGOF06UADekXjzdNYSOdzDWcsq+QmRZjayzJj7ckM6+2V49Kmel9QhlDpbOjC2c27qmMRSIADEQOARwMUeb9zNZ2KQoEiRUUZOFGOSclj7knknufWs9KUeq14yjA2ZJFSRBuR7EmsRtLJo25QUVjuLoZVGNR3SF82AYfpPg24VrJpHdRFDZKVDQK1sYYUWSAExuxV2U50uoIZgfQm+0oKg/hCQu7xssDyy37NcJzKsc0LJCw7Z0sVbTnGVz35rBY+CHCIswDL8zFK8DNC0O3HHIpcLFFGCzM4zkHKquecirtSgp8HhiVL3eVI0QbyZQrHmJ0wg0KupiuFzqY4P2BRkVjt/CEoit40WOHYtWtmCnCysLm3dgdIyEmWBwx7jc7E1dKUFUXwqzpCskcYjF38ybXOqK3h+VaPZXjDZkOsjAGZGHIHM14esXgtoo5MakBBwdQ+44APtjFSNKBUH436fv9PukVdTbTSRrnH1o8SxHPA4dFODwcc8V38YdTmtrOaa2VWkiCvh1LoIxIu65UMpbTHrbAOTp9e1V7wv8REvy1rcILeaRHVCG1RT8ENtk8hgMNpPPfGcE15xbT5vOPhtHPn3NU3lzqjVV+3cEwOT5sqFXj8Ak5/Jr6PFfNEi4RR+nSmffS2nP9cZr6XFTy24s1581uovx6nLbzc0rhWB7HPcf1BwR/cVzUVZSlKBSlKBSla6638TJrG+mhntlkhQxldvK3AiaMHc5JWUltQ0+QjT65ryZiOqNrRXnKU6rc/LjqfGdBtr1UJ+8EKCdXOAXt2X8ae2MZivgspEF2CSxE8eWPJY/KxZYn3JyT+TWTxT1SOaOaa3kWWO96e7K4OMC1uU9O+T88QQcFTHjueOvwZ/wbz+YT/SxVXv+pt5KZn9aI8v7bEpSlWtBSlKBSlKBSlKBSqhceK5JLl4rWWAmORIRbMheeXBG/OWDjahUNjJU/4ZIzrQHnp3imS5uAsE0DoZWU24jJmitkyrTyyh/JqZfKujPnUHsxAW11yCD2PBHuK0F4s8Nnp9y0I1bZAlgflfp6uEDAAB42GOOQAh9eN/VTfir0tJbB5XcI1oROjHA1HIVoOfWQHQB+op+1V5acVVOfHx18+5qK/YuolYgmR3VvKFxIpjduBxjE0Zz7k+2T9HCvnG2t3neO2hGt3lBVR6GQxq8hIBIULCCfYRk+9fRwqGCZmJmfzkr00zaJtPl8oQ1/CbUvcQqShy88AGdXvPGB2kx3H8Q/I5mIpQwDKQwYAhgcggjIII7iu1Qko+ScMo/wDTSMdxf4bViCd8e0ZbAYdlLauBqNXtSbpTNQ11KbqVoI2IijwJ5VJ1Mx//ACqw+04wWI5AYAYJyAI5vGOCVt43ZeCVa5ljcqwz3WJWUj3cr+j75mukUQRQqAKqgKFAAVVAwAAOwArz9U6gLeJ5WGdAyFHd2PCoPySQP60Hrqh/FTwxvQi6jDblqp1Kq6jLbk5cYA1Epy64/wB4fxZFj6d1ySWUxG1ZNADOxkjYRagSkbY7yEaCQupRk+bgZmTXkxExtKNqxaNpfPXSr1hrhVvLcLIoU/buGFhqz6ZA599KZ+0Y2B8GD9G8/mE/0sVUTxNZpZX1wkLrogk1pjTphEkedjA48usgD0UqPTNbC+Dtk6Ws8jKVWebVHnILIkKR6+fQshx+1ZcUTF9vBh09ZrkmJ7vsv1KUrW6BSlKBSlKBXBGf/MVzSgjx0CEKihCBGjxJiSQFFcYcgg5Dn9f3cnnms0HTI0ZWRApSMQqATpjiBzoReyjgZwBnSuftGPVSgVG+JOm/M2lzDkjehljBA1FWZCFYD1IOCPyKkqUGuvgoAbW5cqFke4AfjDDFrDhCDzgM0mB+9bFqp+EPCrWN11A4XauJIpISuBhTuM0ekfbpZ8D0xj1yBbKjWNo2RpHDWIK4ZcjB5B4x6EVzSpJIf/Y8iJJFDNtxsYtsYJeCPUN6NG9Bpzo76Cf0gKJK0tFiRUjUKqjAUdh/398+uajLtj/tC1GTg298cZ4JEtpg4/qf71M0CsF1ZJLo3F1bbrKoyQNa50sQODgnIznBAPcA1npQYLWySLXoXG47Ssclizt3Yk89gAPYKAOABWelKDU/jHpoTr1mzjKXL20nK4TXE5Vhq7Ej6Le/IrbAqr+O/DDXiWzRKDJbXEEv8ILQ7q70eo9hhVfHqYlq0VGI23RrXaZKUpUkilKUClKUClKUClKUClKUClKUClKUELef/IWv8vf/AObZ1NVgezQyLKV88ayIrZPCyFC4x2OTEn9qz0ClKUClKUClKUClKUClKUClKUClKUClKUClKUClKUHBqg/DnxtLdzTxXT5Z9dxCAgCpCJNLQ6wBnTrjxnk5JyfS/GvnToviB7KeGWMElAzFRr+tGzaXh8oPBA1djgqjY8tacGKMlbeO3Ju0unjNTJ4xHL3r74q8fTwdRIhlxb2rRJLFojKykrqmO5yw0rIuCCMNGwIOKsXxE8Rva2sZtpNElxLGiyroYogVpXcK4YEFY9HbgyA1ptbndL7mS8hkkk1I0ZdpXZpGxgcFmbt7+lSHVOuy3JgFzIGaGIwpgBS/mLNKVHAYqsanAxmPPqAN/wDgxvjmOn7vz4Ox/qYm2GYjl+/1/fo2h8PvGJu1MNwwM8YLA4C70IKjdwONQLAMAAOVOAGxVxrTXw1tpX6gjw/4cUdws7900sFCw5wRrMixtjIIETfsdy1g1VK48s1r0cftDFTDqLUx9PzkUpSszCUpSgUpSggvFXXWtdgI0Sb0jRmSVXdUAheT7UIJJKAd/WpW1uQyx5dSzoH8uVDDC6mVTzpyw/bUK4ubBZHids5gZnXBwMtG0ZyPXhzXll6Vm8juQEGmCe3Y/wD2NrmhkjGccqNuT14L8dzQSdKUoFK4JrolyraQHU6l1qAwOpOPOPceYc/kUGSlKUClKUClKUA1rrrXwqeSaWS2uURZWeXbkiZiJHYu6h1YYXUTjynGfXFbFpVmPLfHO9J2XYc+TBbixztL566z4duLO603KogMY0lG3UmGrJ0udJGksMgqD/Tk2DwN4CF7I08xxCDoIVsSTMADt6lw0aLnPByxbjGKuPxU6Vu2YmXGbRxMxwNRhKskqhvQDUr45zsgd8EVb4d+LJI7qGxVF25HnLuclyxt2lUqRwANggjnOv0xW6+rtOn33577T7p9zr5e0L20UTv/ANcW0z64np4eHLzbYtbRIkVIkVEQBVRQFVVAwAAPwKy0pXNcIpSlApSlApSlBXvFczIYiXkWECYsIZFim3gEaFtTEDbUCUtk6R5S/kDEQfSI79msmeSQKYLI5KSvxsIboT5kUbhYMMsrEalK8hhV3ubNJQBLGjhWVwHUOA6nKsAexB5B9KzUFOazvBI7wvKHklv1Xdkd7ZI9lzakx8gJuaTkDVyRnHlrDZdOvHRFlkuAjXMYYAyQzLGIpd8mXcdtDOUXggAqSnBUi70oKZBBcrekAXG19aJgzyyxFdv6DlnYrk6e6oCOzsWPOHp/TrmKC1jt1mTatGikDuxYSrcW4lVDKSNZjWcRknQPL2WrzSgqQsZ5I4U1XKxNd5H1ZEulsvlHys0mdfMucZOsKychhkTnh0SfLRb+rcAIbXy/DEDJ9TjHNSNKBSlKBSlKBWO4m0IzkE6FZsKMscDOAPU8VkpQU1vF9p1Ozuo4ixPyrytFIjRsFMZ9Rw2k4B0kgHHPIrXXgBiepWRPcmUn9zYT5r1eP+iNZX2vUXW4Z7lGYAaX3tUkPlxlRqTHqQeax+CY8dTsGGMSfMOAF06cW93Ey6RwAHhfH+7pPBOkVelmY4J67xPwn6qPTzNfRWjnxRPlyi31bxpSlWrylKUClKUClKUClKUClKUClKUClKUClKUClKUClKUFU+J9gknTZ3dSzW4+YjYNp25FBG4eRlQrNlecgkAE4qofDLwtJLNDes2mG3N0iIc63k80WQMYEeZbg9wSwz2JraXUYS8UqIQGdHUE/aGKkAn8ZNVH4Ryv8g0Ui6Wtri5gI9Q4fckB9Mh5XX/hFVzWJtEqrUibxaV2qn3njMiaXaltjHBJtPDy9wVQ4uZ2Kv8ARjj8wJKHmM+4zbZU1KRkjIIyOGGR3B96i5PCsDCNdBCxRpAihjhYVeNinucmGIH1xGPzVi16uk9RM6azBLDnGFlCK5yoJ8qs2MHI574yMjBr20pQKUpQKUpQKUpQKUpQKUpQKUpQKUpQKUpQKUpQK6RwqpYqoBc6mIABZtIXUcdzhVGfYCu9KBSlKBSlKBSlKBSlKD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" name="AutoShape 7" descr="data:image/jpeg;base64,/9j/4AAQSkZJRgABAQAAAQABAAD/2wCEAAkGBhQQERITDxATEhUQFRAQFRAUERQQEBAQFRAXFBMQFxIXJygeFxkjGhIVHy8iLycpLCwsFSA1NTw2NSc3LjUBCQoKDgwOGg8PGjUiHyU1MzEsLC4sKSk0NTU1LCk1MDIuLzE0LDU1NTMuLSw1LC0sLiksNCo1MSoqKSopNSwsKf/AABEIALwAvAMBIgACEQEDEQH/xAAcAAEAAgIDAQAAAAAAAAAAAAAABQYDBwECBAj/xAA8EAACAQMDAgQFAgQDBwUAAAABAgMABBESEyEFMQYiQVEHFCMyYVJxQnSBkTOztBVigpKx0fAkNDVDRP/EABoBAQADAQEBAAAAAAAAAAAAAAACAwQFAQb/xAAwEQEAAgECAwQJBAMAAAAAAAAAAQIDBBESITEFQVFhE3GBkaGx0eHwI0JSwRQVIv/aAAwDAQACEQMRAD8A3jSlKBSlKBSlKBSlYbu8SFC8siRouMu7BEGWCjLNwMkgf1oM1KV5ZOqQrKsDTRiVxqWEyIJXXDHUsZOojyNzj+E+1B6qUryWHVobjVsTxS7Z0vtyJJob9LaScHg8H2oPXSlKBSlKBSlKBSsUV0js6o6s0ZCuoYFkYqGCsB9pwQcH0IpdXSRIzyuqIgyzuwRFHuWPAFBlpWG0vEmRZIZEkRuVdGDowzjIZeDyD/asV51aGFkWaeKJpTpjV5EjaRsgaVDEajll7fqHvQeulKUClKUClKUClKUCqP8AF5z8lGuTpkuIVcejqqvIFP41Rof6VeKovxe/9pD/ADMX+TLVuDnlr64+bRpY3z44n+UfOHt+GnWWuLIK4Oq1drUscedVRHif99uRAe3Ib0rWPXurvJfT3cbHWk2qFgWwEgzHEFUnsyhiV7EyvxhsV4uieMZbM3OxoLTLJb6QXZ4ipKxXBVVblSznBABDAZzXntpVIwhPlwPMGV/wSGAPODzjk5rrafS1jLffp3e19Fo9BSNRk324ecR07/pHJvDr/iEJ02W6iYeeDVFk5BklAWFMoe5d1XIPc9/WtP8AQeqNYTJNBltsaWTJ+vFggoxHJPOoezAH3B6XHXZ2to7WRx8vA7SqdQB0BAIoGXAGhGLsDqP8H6c15y2O/GP+v7VPS6ThpeMnf8vFZ2f2dGPHkrnjry9kd/54PoWzu1ljSSNgyyKrqwOQVYZByPwazVXvAFlLD0+3juFZXQOAjHU0cW65hjJ91jKLj0xirDXCmNpfJTG07FKUrx4Vwa5rg0FK6dmF1ul1MZ769tJ8sDmJr2aG3YA+sbRRKAONMknBOCJrxEomktbfuJJd+RQSDs243NXsV3jbKRzkSf1EBd3ypZiOV44o7rqHUYHmlcRrCgvLybcVm8u5mEBc8aiCc4wc3h7rJ3nlvyVd1ht4ytteJboo5aTcmiXbMkjcgsRhIxk4FBM9IQQXVzAOFkxeRgk4JkYi4C6uSRJ52A4G+vbVWK1sUurq7kmRZFjVLJVYa49GFmmGhuMl2QHjkRJ7V6fEHT5W25rTTv25OFdtCTQvjdt2fSxUNoQ5xw0a+ma7eG7PZhETyrLMvnuHBXJuJPqOcADSMt5QQMKFHpQdejSmKSS1kYnR9WF2JLSW7N9uT9xjY6D3IUxk8vzMVAXo3b+2MIJNstwJ3DfTSKWNdMLD1dnjicDuojJONQzP0EX1PrZhljiSCSZpUml8hQaUieJXzrI5+uMD1IxxXkHjGIzQRqupblYnjlDLlllQvG+1nWIyBjWQBq471m6t0BbieGSRiEiiuIiFd43ZppLcgalI8pELKR66hXZvDduZFkClSCkiqkjJHrjUIsgjUhdQQKmcfbx2oPBP45SOLdkj21eR4YjLNDEszo0iyedjpQDaJGTk5GBXe78bRpHHKkckiPBPdl104jggZBKxyfMRucAZzpOPQ1IN0OExiIalCM8ilJXSVGd2LssgOpclmHfsSK5vOiQSqRIMqYJ7M/UYfQkCiVM57/SHPcYNB06F1SScz7kYVYppoUcHiRUkZftySCNIz754qVrxWlnFE0rRkjcO6yayyAnLM6p2XUWJOByayWnUY5RG0ballTdRgraShxg6sYB8w4PPf2NB6agvGvQDe2kkaY3FKyxE9t1DkLn+HUNSE84Dk4PapvcGM5GO+c8YxnOf2rsDXsTMTvCVbTWYtHWGibnwpexgl7K4wvBKqk3rjISJmcj9l/Paq8shE8i6SCNCOG8jxlAxOqM+cHMijBA51fpNfS9a5+LvTwBbXAAzqNu3uysjSJ+MAxt/z/k11cOuvfJWtvF9Dpe18uXNSmTbbfrEexrmHo8l1NHFEu6zcrD9qalI1SyPyAigg8jv2ySBW4/DXw+gtNMj/XmGDuOBojbg/Sj7JyOGOW/NVH4cXNvbme5uZVi80FqjOyquZWJAGedRIGecYXJ4GRteqdbntbJNI6MvaurvfNbHWdqx8fX/AF3FKUrnuMUpSgUpSgr8TyWjzKLaWaKWVp4zCYzoMnmlRkZlx9TU+cnJkPbFRni7xVCLVhMstuxe3GJoXiUHfRjiU/TchQWwrMcKeOCKudYL2zWaN45BlZFKtglTgjHDDkH2I5B5FB5IpZ5rbOkWk0itpDYuNkknQWUEBm04JGcA5GSBkwXhrp+7F9B5YrZzui61n53qTOgLXMjsoManPGAGOF06UADekXjzdNYSOdzDWcsq+QmRZjayzJj7ckM6+2V49Kmel9QhlDpbOjC2c27qmMRSIADEQOARwMUeb9zNZ2KQoEiRUUZOFGOSclj7knknufWs9KUeq14yjA2ZJFSRBuR7EmsRtLJo25QUVjuLoZVGNR3SF82AYfpPg24VrJpHdRFDZKVDQK1sYYUWSAExuxV2U50uoIZgfQm+0oKg/hCQu7xssDyy37NcJzKsc0LJCw7Z0sVbTnGVz35rBY+CHCIswDL8zFK8DNC0O3HHIpcLFFGCzM4zkHKquecirtSgp8HhiVL3eVI0QbyZQrHmJ0wg0KupiuFzqY4P2BRkVjt/CEoit40WOHYtWtmCnCysLm3dgdIyEmWBwx7jc7E1dKUFUXwqzpCskcYjF38ybXOqK3h+VaPZXjDZkOsjAGZGHIHM14esXgtoo5MakBBwdQ+44APtjFSNKBUH436fv9PukVdTbTSRrnH1o8SxHPA4dFODwcc8V38YdTmtrOaa2VWkiCvh1LoIxIu65UMpbTHrbAOTp9e1V7wv8REvy1rcILeaRHVCG1RT8ENtk8hgMNpPPfGcE15xbT5vOPhtHPn3NU3lzqjVV+3cEwOT5sqFXj8Ak5/Jr6PFfNEi4RR+nSmffS2nP9cZr6XFTy24s1581uovx6nLbzc0rhWB7HPcf1BwR/cVzUVZSlKBSlKBSla6638TJrG+mhntlkhQxldvK3AiaMHc5JWUltQ0+QjT65ryZiOqNrRXnKU6rc/LjqfGdBtr1UJ+8EKCdXOAXt2X8ae2MZivgspEF2CSxE8eWPJY/KxZYn3JyT+TWTxT1SOaOaa3kWWO96e7K4OMC1uU9O+T88QQcFTHjueOvwZ/wbz+YT/SxVXv+pt5KZn9aI8v7bEpSlWtBSlKBSlKBSlKBSqhceK5JLl4rWWAmORIRbMheeXBG/OWDjahUNjJU/4ZIzrQHnp3imS5uAsE0DoZWU24jJmitkyrTyyh/JqZfKujPnUHsxAW11yCD2PBHuK0F4s8Nnp9y0I1bZAlgflfp6uEDAAB42GOOQAh9eN/VTfir0tJbB5XcI1oROjHA1HIVoOfWQHQB+op+1V5acVVOfHx18+5qK/YuolYgmR3VvKFxIpjduBxjE0Zz7k+2T9HCvnG2t3neO2hGt3lBVR6GQxq8hIBIULCCfYRk+9fRwqGCZmJmfzkr00zaJtPl8oQ1/CbUvcQqShy88AGdXvPGB2kx3H8Q/I5mIpQwDKQwYAhgcggjIII7iu1Qko+ScMo/wDTSMdxf4bViCd8e0ZbAYdlLauBqNXtSbpTNQ11KbqVoI2IijwJ5VJ1Mx//ACqw+04wWI5AYAYJyAI5vGOCVt43ZeCVa5ljcqwz3WJWUj3cr+j75mukUQRQqAKqgKFAAVVAwAAOwArz9U6gLeJ5WGdAyFHd2PCoPySQP60Hrqh/FTwxvQi6jDblqp1Kq6jLbk5cYA1Epy64/wB4fxZFj6d1ySWUxG1ZNADOxkjYRagSkbY7yEaCQupRk+bgZmTXkxExtKNqxaNpfPXSr1hrhVvLcLIoU/buGFhqz6ZA599KZ+0Y2B8GD9G8/mE/0sVUTxNZpZX1wkLrogk1pjTphEkedjA48usgD0UqPTNbC+Dtk6Ws8jKVWebVHnILIkKR6+fQshx+1ZcUTF9vBh09ZrkmJ7vsv1KUrW6BSlKBSlKBXBGf/MVzSgjx0CEKihCBGjxJiSQFFcYcgg5Dn9f3cnnms0HTI0ZWRApSMQqATpjiBzoReyjgZwBnSuftGPVSgVG+JOm/M2lzDkjehljBA1FWZCFYD1IOCPyKkqUGuvgoAbW5cqFke4AfjDDFrDhCDzgM0mB+9bFqp+EPCrWN11A4XauJIpISuBhTuM0ekfbpZ8D0xj1yBbKjWNo2RpHDWIK4ZcjB5B4x6EVzSpJIf/Y8iJJFDNtxsYtsYJeCPUN6NG9Bpzo76Cf0gKJK0tFiRUjUKqjAUdh/398+uajLtj/tC1GTg298cZ4JEtpg4/qf71M0CsF1ZJLo3F1bbrKoyQNa50sQODgnIznBAPcA1npQYLWySLXoXG47Ssclizt3Yk89gAPYKAOABWelKDU/jHpoTr1mzjKXL20nK4TXE5Vhq7Ej6Le/IrbAqr+O/DDXiWzRKDJbXEEv8ILQ7q70eo9hhVfHqYlq0VGI23RrXaZKUpUkilKUClKUClKUClKUClKUClKUClKUELef/IWv8vf/AObZ1NVgezQyLKV88ayIrZPCyFC4x2OTEn9qz0ClKUClKUClKUClKUClKUClKUClKUClKUClKUClKUHBqg/DnxtLdzTxXT5Z9dxCAgCpCJNLQ6wBnTrjxnk5JyfS/GvnToviB7KeGWMElAzFRr+tGzaXh8oPBA1djgqjY8tacGKMlbeO3Ju0unjNTJ4xHL3r74q8fTwdRIhlxb2rRJLFojKykrqmO5yw0rIuCCMNGwIOKsXxE8Rva2sZtpNElxLGiyroYogVpXcK4YEFY9HbgyA1ptbndL7mS8hkkk1I0ZdpXZpGxgcFmbt7+lSHVOuy3JgFzIGaGIwpgBS/mLNKVHAYqsanAxmPPqAN/wDgxvjmOn7vz4Ox/qYm2GYjl+/1/fo2h8PvGJu1MNwwM8YLA4C70IKjdwONQLAMAAOVOAGxVxrTXw1tpX6gjw/4cUdws7900sFCw5wRrMixtjIIETfsdy1g1VK48s1r0cftDFTDqLUx9PzkUpSszCUpSgUpSggvFXXWtdgI0Sb0jRmSVXdUAheT7UIJJKAd/WpW1uQyx5dSzoH8uVDDC6mVTzpyw/bUK4ubBZHids5gZnXBwMtG0ZyPXhzXll6Vm8juQEGmCe3Y/wD2NrmhkjGccqNuT14L8dzQSdKUoFK4JrolyraQHU6l1qAwOpOPOPceYc/kUGSlKUClKUClKUA1rrrXwqeSaWS2uURZWeXbkiZiJHYu6h1YYXUTjynGfXFbFpVmPLfHO9J2XYc+TBbixztL566z4duLO603KogMY0lG3UmGrJ0udJGksMgqD/Tk2DwN4CF7I08xxCDoIVsSTMADt6lw0aLnPByxbjGKuPxU6Vu2YmXGbRxMxwNRhKskqhvQDUr45zsgd8EVb4d+LJI7qGxVF25HnLuclyxt2lUqRwANggjnOv0xW6+rtOn33577T7p9zr5e0L20UTv/ANcW0z64np4eHLzbYtbRIkVIkVEQBVRQFVVAwAAPwKy0pXNcIpSlApSlApSlBXvFczIYiXkWECYsIZFim3gEaFtTEDbUCUtk6R5S/kDEQfSI79msmeSQKYLI5KSvxsIboT5kUbhYMMsrEalK8hhV3ubNJQBLGjhWVwHUOA6nKsAexB5B9KzUFOazvBI7wvKHklv1Xdkd7ZI9lzakx8gJuaTkDVyRnHlrDZdOvHRFlkuAjXMYYAyQzLGIpd8mXcdtDOUXggAqSnBUi70oKZBBcrekAXG19aJgzyyxFdv6DlnYrk6e6oCOzsWPOHp/TrmKC1jt1mTatGikDuxYSrcW4lVDKSNZjWcRknQPL2WrzSgqQsZ5I4U1XKxNd5H1ZEulsvlHys0mdfMucZOsKychhkTnh0SfLRb+rcAIbXy/DEDJ9TjHNSNKBSlKBSlKBWO4m0IzkE6FZsKMscDOAPU8VkpQU1vF9p1Ozuo4ixPyrytFIjRsFMZ9Rw2k4B0kgHHPIrXXgBiepWRPcmUn9zYT5r1eP+iNZX2vUXW4Z7lGYAaX3tUkPlxlRqTHqQeax+CY8dTsGGMSfMOAF06cW93Ey6RwAHhfH+7pPBOkVelmY4J67xPwn6qPTzNfRWjnxRPlyi31bxpSlWrylKUClKUClKUClKUClKUClKUClKUClKUClKUClKUFU+J9gknTZ3dSzW4+YjYNp25FBG4eRlQrNlecgkAE4qofDLwtJLNDes2mG3N0iIc63k80WQMYEeZbg9wSwz2JraXUYS8UqIQGdHUE/aGKkAn8ZNVH4Ryv8g0Ui6Wtri5gI9Q4fckB9Mh5XX/hFVzWJtEqrUibxaV2qn3njMiaXaltjHBJtPDy9wVQ4uZ2Kv8ARjj8wJKHmM+4zbZU1KRkjIIyOGGR3B96i5PCsDCNdBCxRpAihjhYVeNinucmGIH1xGPzVi16uk9RM6azBLDnGFlCK5yoJ8qs2MHI574yMjBr20pQKUpQKUpQKUpQKUpQKUpQKUpQKUpQKUpQKUpQK6RwqpYqoBc6mIABZtIXUcdzhVGfYCu9KBSlKBSlKBSlKBSlKD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7" name="AutoShape 9" descr="data:image/jpeg;base64,/9j/4AAQSkZJRgABAQAAAQABAAD/2wCEAAkGBhQQERITDxATEhUQFRAQFRAUERQQEBAQFRAXFBMQFxIXJygeFxkjGhIVHy8iLycpLCwsFSA1NTw2NSc3LjUBCQoKDgwOGg8PGjUiHyU1MzEsLC4sKSk0NTU1LCk1MDIuLzE0LDU1NTMuLSw1LC0sLiksNCo1MSoqKSopNSwsKf/AABEIALwAvAMBIgACEQEDEQH/xAAcAAEAAgIDAQAAAAAAAAAAAAAABQYDBwECBAj/xAA8EAACAQMDAgQFAgQDBwUAAAABAgMABBESEyEFMQYiQVEHFCMyYVJxQnSBkTOztBVigpKx0fAkNDVDRP/EABoBAQADAQEBAAAAAAAAAAAAAAACAwQFAQb/xAAwEQEAAgECAwQJBAMAAAAAAAAAAQIDBBESITEFQVFhE3GBkaGx0eHwI0JSwRQVIv/aAAwDAQACEQMRAD8A3jSlKBSlKBSlKBSlYbu8SFC8siRouMu7BEGWCjLNwMkgf1oM1KV5ZOqQrKsDTRiVxqWEyIJXXDHUsZOojyNzj+E+1B6qUryWHVobjVsTxS7Z0vtyJJob9LaScHg8H2oPXSlKBSlKBSlKBSsUV0js6o6s0ZCuoYFkYqGCsB9pwQcH0IpdXSRIzyuqIgyzuwRFHuWPAFBlpWG0vEmRZIZEkRuVdGDowzjIZeDyD/asV51aGFkWaeKJpTpjV5EjaRsgaVDEajll7fqHvQeulKUClKUClKUClKUCqP8AF5z8lGuTpkuIVcejqqvIFP41Rof6VeKovxe/9pD/ADMX+TLVuDnlr64+bRpY3z44n+UfOHt+GnWWuLIK4Oq1drUscedVRHif99uRAe3Ib0rWPXurvJfT3cbHWk2qFgWwEgzHEFUnsyhiV7EyvxhsV4uieMZbM3OxoLTLJb6QXZ4ipKxXBVVblSznBABDAZzXntpVIwhPlwPMGV/wSGAPODzjk5rrafS1jLffp3e19Fo9BSNRk324ecR07/pHJvDr/iEJ02W6iYeeDVFk5BklAWFMoe5d1XIPc9/WtP8AQeqNYTJNBltsaWTJ+vFggoxHJPOoezAH3B6XHXZ2to7WRx8vA7SqdQB0BAIoGXAGhGLsDqP8H6c15y2O/GP+v7VPS6ThpeMnf8vFZ2f2dGPHkrnjry9kd/54PoWzu1ljSSNgyyKrqwOQVYZByPwazVXvAFlLD0+3juFZXQOAjHU0cW65hjJ91jKLj0xirDXCmNpfJTG07FKUrx4Vwa5rg0FK6dmF1ul1MZ769tJ8sDmJr2aG3YA+sbRRKAONMknBOCJrxEomktbfuJJd+RQSDs243NXsV3jbKRzkSf1EBd3ypZiOV44o7rqHUYHmlcRrCgvLybcVm8u5mEBc8aiCc4wc3h7rJ3nlvyVd1ht4ytteJboo5aTcmiXbMkjcgsRhIxk4FBM9IQQXVzAOFkxeRgk4JkYi4C6uSRJ52A4G+vbVWK1sUurq7kmRZFjVLJVYa49GFmmGhuMl2QHjkRJ7V6fEHT5W25rTTv25OFdtCTQvjdt2fSxUNoQ5xw0a+ma7eG7PZhETyrLMvnuHBXJuJPqOcADSMt5QQMKFHpQdejSmKSS1kYnR9WF2JLSW7N9uT9xjY6D3IUxk8vzMVAXo3b+2MIJNstwJ3DfTSKWNdMLD1dnjicDuojJONQzP0EX1PrZhljiSCSZpUml8hQaUieJXzrI5+uMD1IxxXkHjGIzQRqupblYnjlDLlllQvG+1nWIyBjWQBq471m6t0BbieGSRiEiiuIiFd43ZppLcgalI8pELKR66hXZvDduZFkClSCkiqkjJHrjUIsgjUhdQQKmcfbx2oPBP45SOLdkj21eR4YjLNDEszo0iyedjpQDaJGTk5GBXe78bRpHHKkckiPBPdl104jggZBKxyfMRucAZzpOPQ1IN0OExiIalCM8ilJXSVGd2LssgOpclmHfsSK5vOiQSqRIMqYJ7M/UYfQkCiVM57/SHPcYNB06F1SScz7kYVYppoUcHiRUkZftySCNIz754qVrxWlnFE0rRkjcO6yayyAnLM6p2XUWJOByayWnUY5RG0ballTdRgraShxg6sYB8w4PPf2NB6agvGvQDe2kkaY3FKyxE9t1DkLn+HUNSE84Dk4PapvcGM5GO+c8YxnOf2rsDXsTMTvCVbTWYtHWGibnwpexgl7K4wvBKqk3rjISJmcj9l/Paq8shE8i6SCNCOG8jxlAxOqM+cHMijBA51fpNfS9a5+LvTwBbXAAzqNu3uysjSJ+MAxt/z/k11cOuvfJWtvF9Dpe18uXNSmTbbfrEexrmHo8l1NHFEu6zcrD9qalI1SyPyAigg8jv2ySBW4/DXw+gtNMj/XmGDuOBojbg/Sj7JyOGOW/NVH4cXNvbme5uZVi80FqjOyquZWJAGedRIGecYXJ4GRteqdbntbJNI6MvaurvfNbHWdqx8fX/AF3FKUrnuMUpSgUpSgr8TyWjzKLaWaKWVp4zCYzoMnmlRkZlx9TU+cnJkPbFRni7xVCLVhMstuxe3GJoXiUHfRjiU/TchQWwrMcKeOCKudYL2zWaN45BlZFKtglTgjHDDkH2I5B5FB5IpZ5rbOkWk0itpDYuNkknQWUEBm04JGcA5GSBkwXhrp+7F9B5YrZzui61n53qTOgLXMjsoManPGAGOF06UADekXjzdNYSOdzDWcsq+QmRZjayzJj7ckM6+2V49Kmel9QhlDpbOjC2c27qmMRSIADEQOARwMUeb9zNZ2KQoEiRUUZOFGOSclj7knknufWs9KUeq14yjA2ZJFSRBuR7EmsRtLJo25QUVjuLoZVGNR3SF82AYfpPg24VrJpHdRFDZKVDQK1sYYUWSAExuxV2U50uoIZgfQm+0oKg/hCQu7xssDyy37NcJzKsc0LJCw7Z0sVbTnGVz35rBY+CHCIswDL8zFK8DNC0O3HHIpcLFFGCzM4zkHKquecirtSgp8HhiVL3eVI0QbyZQrHmJ0wg0KupiuFzqY4P2BRkVjt/CEoit40WOHYtWtmCnCysLm3dgdIyEmWBwx7jc7E1dKUFUXwqzpCskcYjF38ybXOqK3h+VaPZXjDZkOsjAGZGHIHM14esXgtoo5MakBBwdQ+44APtjFSNKBUH436fv9PukVdTbTSRrnH1o8SxHPA4dFODwcc8V38YdTmtrOaa2VWkiCvh1LoIxIu65UMpbTHrbAOTp9e1V7wv8REvy1rcILeaRHVCG1RT8ENtk8hgMNpPPfGcE15xbT5vOPhtHPn3NU3lzqjVV+3cEwOT5sqFXj8Ak5/Jr6PFfNEi4RR+nSmffS2nP9cZr6XFTy24s1581uovx6nLbzc0rhWB7HPcf1BwR/cVzUVZSlKBSlKBSla6638TJrG+mhntlkhQxldvK3AiaMHc5JWUltQ0+QjT65ryZiOqNrRXnKU6rc/LjqfGdBtr1UJ+8EKCdXOAXt2X8ae2MZivgspEF2CSxE8eWPJY/KxZYn3JyT+TWTxT1SOaOaa3kWWO96e7K4OMC1uU9O+T88QQcFTHjueOvwZ/wbz+YT/SxVXv+pt5KZn9aI8v7bEpSlWtBSlKBSlKBSlKBSqhceK5JLl4rWWAmORIRbMheeXBG/OWDjahUNjJU/4ZIzrQHnp3imS5uAsE0DoZWU24jJmitkyrTyyh/JqZfKujPnUHsxAW11yCD2PBHuK0F4s8Nnp9y0I1bZAlgflfp6uEDAAB42GOOQAh9eN/VTfir0tJbB5XcI1oROjHA1HIVoOfWQHQB+op+1V5acVVOfHx18+5qK/YuolYgmR3VvKFxIpjduBxjE0Zz7k+2T9HCvnG2t3neO2hGt3lBVR6GQxq8hIBIULCCfYRk+9fRwqGCZmJmfzkr00zaJtPl8oQ1/CbUvcQqShy88AGdXvPGB2kx3H8Q/I5mIpQwDKQwYAhgcggjIII7iu1Qko+ScMo/wDTSMdxf4bViCd8e0ZbAYdlLauBqNXtSbpTNQ11KbqVoI2IijwJ5VJ1Mx//ACqw+04wWI5AYAYJyAI5vGOCVt43ZeCVa5ljcqwz3WJWUj3cr+j75mukUQRQqAKqgKFAAVVAwAAOwArz9U6gLeJ5WGdAyFHd2PCoPySQP60Hrqh/FTwxvQi6jDblqp1Kq6jLbk5cYA1Epy64/wB4fxZFj6d1ySWUxG1ZNADOxkjYRagSkbY7yEaCQupRk+bgZmTXkxExtKNqxaNpfPXSr1hrhVvLcLIoU/buGFhqz6ZA599KZ+0Y2B8GD9G8/mE/0sVUTxNZpZX1wkLrogk1pjTphEkedjA48usgD0UqPTNbC+Dtk6Ws8jKVWebVHnILIkKR6+fQshx+1ZcUTF9vBh09ZrkmJ7vsv1KUrW6BSlKBSlKBXBGf/MVzSgjx0CEKihCBGjxJiSQFFcYcgg5Dn9f3cnnms0HTI0ZWRApSMQqATpjiBzoReyjgZwBnSuftGPVSgVG+JOm/M2lzDkjehljBA1FWZCFYD1IOCPyKkqUGuvgoAbW5cqFke4AfjDDFrDhCDzgM0mB+9bFqp+EPCrWN11A4XauJIpISuBhTuM0ekfbpZ8D0xj1yBbKjWNo2RpHDWIK4ZcjB5B4x6EVzSpJIf/Y8iJJFDNtxsYtsYJeCPUN6NG9Bpzo76Cf0gKJK0tFiRUjUKqjAUdh/398+uajLtj/tC1GTg298cZ4JEtpg4/qf71M0CsF1ZJLo3F1bbrKoyQNa50sQODgnIznBAPcA1npQYLWySLXoXG47Ssclizt3Yk89gAPYKAOABWelKDU/jHpoTr1mzjKXL20nK4TXE5Vhq7Ej6Le/IrbAqr+O/DDXiWzRKDJbXEEv8ILQ7q70eo9hhVfHqYlq0VGI23RrXaZKUpUkilKUClKUClKUClKUClKUClKUClKUELef/IWv8vf/AObZ1NVgezQyLKV88ayIrZPCyFC4x2OTEn9qz0ClKUClKUClKUClKUClKUClKUClKUClKUClKUClKUHBqg/DnxtLdzTxXT5Z9dxCAgCpCJNLQ6wBnTrjxnk5JyfS/GvnToviB7KeGWMElAzFRr+tGzaXh8oPBA1djgqjY8tacGKMlbeO3Ju0unjNTJ4xHL3r74q8fTwdRIhlxb2rRJLFojKykrqmO5yw0rIuCCMNGwIOKsXxE8Rva2sZtpNElxLGiyroYogVpXcK4YEFY9HbgyA1ptbndL7mS8hkkk1I0ZdpXZpGxgcFmbt7+lSHVOuy3JgFzIGaGIwpgBS/mLNKVHAYqsanAxmPPqAN/wDgxvjmOn7vz4Ox/qYm2GYjl+/1/fo2h8PvGJu1MNwwM8YLA4C70IKjdwONQLAMAAOVOAGxVxrTXw1tpX6gjw/4cUdws7900sFCw5wRrMixtjIIETfsdy1g1VK48s1r0cftDFTDqLUx9PzkUpSszCUpSgUpSggvFXXWtdgI0Sb0jRmSVXdUAheT7UIJJKAd/WpW1uQyx5dSzoH8uVDDC6mVTzpyw/bUK4ubBZHids5gZnXBwMtG0ZyPXhzXll6Vm8juQEGmCe3Y/wD2NrmhkjGccqNuT14L8dzQSdKUoFK4JrolyraQHU6l1qAwOpOPOPceYc/kUGSlKUClKUClKUA1rrrXwqeSaWS2uURZWeXbkiZiJHYu6h1YYXUTjynGfXFbFpVmPLfHO9J2XYc+TBbixztL566z4duLO603KogMY0lG3UmGrJ0udJGksMgqD/Tk2DwN4CF7I08xxCDoIVsSTMADt6lw0aLnPByxbjGKuPxU6Vu2YmXGbRxMxwNRhKskqhvQDUr45zsgd8EVb4d+LJI7qGxVF25HnLuclyxt2lUqRwANggjnOv0xW6+rtOn33577T7p9zr5e0L20UTv/ANcW0z64np4eHLzbYtbRIkVIkVEQBVRQFVVAwAAPwKy0pXNcIpSlApSlApSlBXvFczIYiXkWECYsIZFim3gEaFtTEDbUCUtk6R5S/kDEQfSI79msmeSQKYLI5KSvxsIboT5kUbhYMMsrEalK8hhV3ubNJQBLGjhWVwHUOA6nKsAexB5B9KzUFOazvBI7wvKHklv1Xdkd7ZI9lzakx8gJuaTkDVyRnHlrDZdOvHRFlkuAjXMYYAyQzLGIpd8mXcdtDOUXggAqSnBUi70oKZBBcrekAXG19aJgzyyxFdv6DlnYrk6e6oCOzsWPOHp/TrmKC1jt1mTatGikDuxYSrcW4lVDKSNZjWcRknQPL2WrzSgqQsZ5I4U1XKxNd5H1ZEulsvlHys0mdfMucZOsKychhkTnh0SfLRb+rcAIbXy/DEDJ9TjHNSNKBSlKBSlKBWO4m0IzkE6FZsKMscDOAPU8VkpQU1vF9p1Ozuo4ixPyrytFIjRsFMZ9Rw2k4B0kgHHPIrXXgBiepWRPcmUn9zYT5r1eP+iNZX2vUXW4Z7lGYAaX3tUkPlxlRqTHqQeax+CY8dTsGGMSfMOAF06cW93Ey6RwAHhfH+7pPBOkVelmY4J67xPwn6qPTzNfRWjnxRPlyi31bxpSlWrylKUClKUClKUClKUClKUClKUClKUClKUClKUClKUFU+J9gknTZ3dSzW4+YjYNp25FBG4eRlQrNlecgkAE4qofDLwtJLNDes2mG3N0iIc63k80WQMYEeZbg9wSwz2JraXUYS8UqIQGdHUE/aGKkAn8ZNVH4Ryv8g0Ui6Wtri5gI9Q4fckB9Mh5XX/hFVzWJtEqrUibxaV2qn3njMiaXaltjHBJtPDy9wVQ4uZ2Kv8ARjj8wJKHmM+4zbZU1KRkjIIyOGGR3B96i5PCsDCNdBCxRpAihjhYVeNinucmGIH1xGPzVi16uk9RM6azBLDnGFlCK5yoJ8qs2MHI574yMjBr20pQKUpQKUpQKUpQKUpQKUpQKUpQKUpQKUpQKUpQK6RwqpYqoBc6mIABZtIXUcdzhVGfYCu9KBSlKBSlKBSlKBSlKD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AutoShape 11" descr="data:image/jpeg;base64,/9j/4AAQSkZJRgABAQAAAQABAAD/2wCEAAkGBhQQERITDxATEhUQFRAQFRAUERQQEBAQFRAXFBMQFxIXJygeFxkjGhIVHy8iLycpLCwsFSA1NTw2NSc3LjUBCQoKDgwOGg8PGjUiHyU1MzEsLC4sKSk0NTU1LCk1MDIuLzE0LDU1NTMuLSw1LC0sLiksNCo1MSoqKSopNSwsKf/AABEIALwAvAMBIgACEQEDEQH/xAAcAAEAAgIDAQAAAAAAAAAAAAAABQYDBwECBAj/xAA8EAACAQMDAgQFAgQDBwUAAAABAgMABBESEyEFMQYiQVEHFCMyYVJxQnSBkTOztBVigpKx0fAkNDVDRP/EABoBAQADAQEBAAAAAAAAAAAAAAACAwQFAQb/xAAwEQEAAgECAwQJBAMAAAAAAAAAAQIDBBESITEFQVFhE3GBkaGx0eHwI0JSwRQVIv/aAAwDAQACEQMRAD8A3jSlKBSlKBSlKBSlYbu8SFC8siRouMu7BEGWCjLNwMkgf1oM1KV5ZOqQrKsDTRiVxqWEyIJXXDHUsZOojyNzj+E+1B6qUryWHVobjVsTxS7Z0vtyJJob9LaScHg8H2oPXSlKBSlKBSlKBSsUV0js6o6s0ZCuoYFkYqGCsB9pwQcH0IpdXSRIzyuqIgyzuwRFHuWPAFBlpWG0vEmRZIZEkRuVdGDowzjIZeDyD/asV51aGFkWaeKJpTpjV5EjaRsgaVDEajll7fqHvQeulKUClKUClKUClKUCqP8AF5z8lGuTpkuIVcejqqvIFP41Rof6VeKovxe/9pD/ADMX+TLVuDnlr64+bRpY3z44n+UfOHt+GnWWuLIK4Oq1drUscedVRHif99uRAe3Ib0rWPXurvJfT3cbHWk2qFgWwEgzHEFUnsyhiV7EyvxhsV4uieMZbM3OxoLTLJb6QXZ4ipKxXBVVblSznBABDAZzXntpVIwhPlwPMGV/wSGAPODzjk5rrafS1jLffp3e19Fo9BSNRk324ecR07/pHJvDr/iEJ02W6iYeeDVFk5BklAWFMoe5d1XIPc9/WtP8AQeqNYTJNBltsaWTJ+vFggoxHJPOoezAH3B6XHXZ2to7WRx8vA7SqdQB0BAIoGXAGhGLsDqP8H6c15y2O/GP+v7VPS6ThpeMnf8vFZ2f2dGPHkrnjry9kd/54PoWzu1ljSSNgyyKrqwOQVYZByPwazVXvAFlLD0+3juFZXQOAjHU0cW65hjJ91jKLj0xirDXCmNpfJTG07FKUrx4Vwa5rg0FK6dmF1ul1MZ769tJ8sDmJr2aG3YA+sbRRKAONMknBOCJrxEomktbfuJJd+RQSDs243NXsV3jbKRzkSf1EBd3ypZiOV44o7rqHUYHmlcRrCgvLybcVm8u5mEBc8aiCc4wc3h7rJ3nlvyVd1ht4ytteJboo5aTcmiXbMkjcgsRhIxk4FBM9IQQXVzAOFkxeRgk4JkYi4C6uSRJ52A4G+vbVWK1sUurq7kmRZFjVLJVYa49GFmmGhuMl2QHjkRJ7V6fEHT5W25rTTv25OFdtCTQvjdt2fSxUNoQ5xw0a+ma7eG7PZhETyrLMvnuHBXJuJPqOcADSMt5QQMKFHpQdejSmKSS1kYnR9WF2JLSW7N9uT9xjY6D3IUxk8vzMVAXo3b+2MIJNstwJ3DfTSKWNdMLD1dnjicDuojJONQzP0EX1PrZhljiSCSZpUml8hQaUieJXzrI5+uMD1IxxXkHjGIzQRqupblYnjlDLlllQvG+1nWIyBjWQBq471m6t0BbieGSRiEiiuIiFd43ZppLcgalI8pELKR66hXZvDduZFkClSCkiqkjJHrjUIsgjUhdQQKmcfbx2oPBP45SOLdkj21eR4YjLNDEszo0iyedjpQDaJGTk5GBXe78bRpHHKkckiPBPdl104jggZBKxyfMRucAZzpOPQ1IN0OExiIalCM8ilJXSVGd2LssgOpclmHfsSK5vOiQSqRIMqYJ7M/UYfQkCiVM57/SHPcYNB06F1SScz7kYVYppoUcHiRUkZftySCNIz754qVrxWlnFE0rRkjcO6yayyAnLM6p2XUWJOByayWnUY5RG0ballTdRgraShxg6sYB8w4PPf2NB6agvGvQDe2kkaY3FKyxE9t1DkLn+HUNSE84Dk4PapvcGM5GO+c8YxnOf2rsDXsTMTvCVbTWYtHWGibnwpexgl7K4wvBKqk3rjISJmcj9l/Paq8shE8i6SCNCOG8jxlAxOqM+cHMijBA51fpNfS9a5+LvTwBbXAAzqNu3uysjSJ+MAxt/z/k11cOuvfJWtvF9Dpe18uXNSmTbbfrEexrmHo8l1NHFEu6zcrD9qalI1SyPyAigg8jv2ySBW4/DXw+gtNMj/XmGDuOBojbg/Sj7JyOGOW/NVH4cXNvbme5uZVi80FqjOyquZWJAGedRIGecYXJ4GRteqdbntbJNI6MvaurvfNbHWdqx8fX/AF3FKUrnuMUpSgUpSgr8TyWjzKLaWaKWVp4zCYzoMnmlRkZlx9TU+cnJkPbFRni7xVCLVhMstuxe3GJoXiUHfRjiU/TchQWwrMcKeOCKudYL2zWaN45BlZFKtglTgjHDDkH2I5B5FB5IpZ5rbOkWk0itpDYuNkknQWUEBm04JGcA5GSBkwXhrp+7F9B5YrZzui61n53qTOgLXMjsoManPGAGOF06UADekXjzdNYSOdzDWcsq+QmRZjayzJj7ckM6+2V49Kmel9QhlDpbOjC2c27qmMRSIADEQOARwMUeb9zNZ2KQoEiRUUZOFGOSclj7knknufWs9KUeq14yjA2ZJFSRBuR7EmsRtLJo25QUVjuLoZVGNR3SF82AYfpPg24VrJpHdRFDZKVDQK1sYYUWSAExuxV2U50uoIZgfQm+0oKg/hCQu7xssDyy37NcJzKsc0LJCw7Z0sVbTnGVz35rBY+CHCIswDL8zFK8DNC0O3HHIpcLFFGCzM4zkHKquecirtSgp8HhiVL3eVI0QbyZQrHmJ0wg0KupiuFzqY4P2BRkVjt/CEoit40WOHYtWtmCnCysLm3dgdIyEmWBwx7jc7E1dKUFUXwqzpCskcYjF38ybXOqK3h+VaPZXjDZkOsjAGZGHIHM14esXgtoo5MakBBwdQ+44APtjFSNKBUH436fv9PukVdTbTSRrnH1o8SxHPA4dFODwcc8V38YdTmtrOaa2VWkiCvh1LoIxIu65UMpbTHrbAOTp9e1V7wv8REvy1rcILeaRHVCG1RT8ENtk8hgMNpPPfGcE15xbT5vOPhtHPn3NU3lzqjVV+3cEwOT5sqFXj8Ak5/Jr6PFfNEi4RR+nSmffS2nP9cZr6XFTy24s1581uovx6nLbzc0rhWB7HPcf1BwR/cVzUVZSlKBSlKBSla6638TJrG+mhntlkhQxldvK3AiaMHc5JWUltQ0+QjT65ryZiOqNrRXnKU6rc/LjqfGdBtr1UJ+8EKCdXOAXt2X8ae2MZivgspEF2CSxE8eWPJY/KxZYn3JyT+TWTxT1SOaOaa3kWWO96e7K4OMC1uU9O+T88QQcFTHjueOvwZ/wbz+YT/SxVXv+pt5KZn9aI8v7bEpSlWtBSlKBSlKBSlKBSqhceK5JLl4rWWAmORIRbMheeXBG/OWDjahUNjJU/4ZIzrQHnp3imS5uAsE0DoZWU24jJmitkyrTyyh/JqZfKujPnUHsxAW11yCD2PBHuK0F4s8Nnp9y0I1bZAlgflfp6uEDAAB42GOOQAh9eN/VTfir0tJbB5XcI1oROjHA1HIVoOfWQHQB+op+1V5acVVOfHx18+5qK/YuolYgmR3VvKFxIpjduBxjE0Zz7k+2T9HCvnG2t3neO2hGt3lBVR6GQxq8hIBIULCCfYRk+9fRwqGCZmJmfzkr00zaJtPl8oQ1/CbUvcQqShy88AGdXvPGB2kx3H8Q/I5mIpQwDKQwYAhgcggjIII7iu1Qko+ScMo/wDTSMdxf4bViCd8e0ZbAYdlLauBqNXtSbpTNQ11KbqVoI2IijwJ5VJ1Mx//ACqw+04wWI5AYAYJyAI5vGOCVt43ZeCVa5ljcqwz3WJWUj3cr+j75mukUQRQqAKqgKFAAVVAwAAOwArz9U6gLeJ5WGdAyFHd2PCoPySQP60Hrqh/FTwxvQi6jDblqp1Kq6jLbk5cYA1Epy64/wB4fxZFj6d1ySWUxG1ZNADOxkjYRagSkbY7yEaCQupRk+bgZmTXkxExtKNqxaNpfPXSr1hrhVvLcLIoU/buGFhqz6ZA599KZ+0Y2B8GD9G8/mE/0sVUTxNZpZX1wkLrogk1pjTphEkedjA48usgD0UqPTNbC+Dtk6Ws8jKVWebVHnILIkKR6+fQshx+1ZcUTF9vBh09ZrkmJ7vsv1KUrW6BSlKBSlKBXBGf/MVzSgjx0CEKihCBGjxJiSQFFcYcgg5Dn9f3cnnms0HTI0ZWRApSMQqATpjiBzoReyjgZwBnSuftGPVSgVG+JOm/M2lzDkjehljBA1FWZCFYD1IOCPyKkqUGuvgoAbW5cqFke4AfjDDFrDhCDzgM0mB+9bFqp+EPCrWN11A4XauJIpISuBhTuM0ekfbpZ8D0xj1yBbKjWNo2RpHDWIK4ZcjB5B4x6EVzSpJIf/Y8iJJFDNtxsYtsYJeCPUN6NG9Bpzo76Cf0gKJK0tFiRUjUKqjAUdh/398+uajLtj/tC1GTg298cZ4JEtpg4/qf71M0CsF1ZJLo3F1bbrKoyQNa50sQODgnIznBAPcA1npQYLWySLXoXG47Ssclizt3Yk89gAPYKAOABWelKDU/jHpoTr1mzjKXL20nK4TXE5Vhq7Ej6Le/IrbAqr+O/DDXiWzRKDJbXEEv8ILQ7q70eo9hhVfHqYlq0VGI23RrXaZKUpUkilKUClKUClKUClKUClKUClKUClKUELef/IWv8vf/AObZ1NVgezQyLKV88ayIrZPCyFC4x2OTEn9qz0ClKUClKUClKUClKUClKUClKUClKUClKUClKUClKUHBqg/DnxtLdzTxXT5Z9dxCAgCpCJNLQ6wBnTrjxnk5JyfS/GvnToviB7KeGWMElAzFRr+tGzaXh8oPBA1djgqjY8tacGKMlbeO3Ju0unjNTJ4xHL3r74q8fTwdRIhlxb2rRJLFojKykrqmO5yw0rIuCCMNGwIOKsXxE8Rva2sZtpNElxLGiyroYogVpXcK4YEFY9HbgyA1ptbndL7mS8hkkk1I0ZdpXZpGxgcFmbt7+lSHVOuy3JgFzIGaGIwpgBS/mLNKVHAYqsanAxmPPqAN/wDgxvjmOn7vz4Ox/qYm2GYjl+/1/fo2h8PvGJu1MNwwM8YLA4C70IKjdwONQLAMAAOVOAGxVxrTXw1tpX6gjw/4cUdws7900sFCw5wRrMixtjIIETfsdy1g1VK48s1r0cftDFTDqLUx9PzkUpSszCUpSgUpSggvFXXWtdgI0Sb0jRmSVXdUAheT7UIJJKAd/WpW1uQyx5dSzoH8uVDDC6mVTzpyw/bUK4ubBZHids5gZnXBwMtG0ZyPXhzXll6Vm8juQEGmCe3Y/wD2NrmhkjGccqNuT14L8dzQSdKUoFK4JrolyraQHU6l1qAwOpOPOPceYc/kUGSlKUClKUClKUA1rrrXwqeSaWS2uURZWeXbkiZiJHYu6h1YYXUTjynGfXFbFpVmPLfHO9J2XYc+TBbixztL566z4duLO603KogMY0lG3UmGrJ0udJGksMgqD/Tk2DwN4CF7I08xxCDoIVsSTMADt6lw0aLnPByxbjGKuPxU6Vu2YmXGbRxMxwNRhKskqhvQDUr45zsgd8EVb4d+LJI7qGxVF25HnLuclyxt2lUqRwANggjnOv0xW6+rtOn33577T7p9zr5e0L20UTv/ANcW0z64np4eHLzbYtbRIkVIkVEQBVRQFVVAwAAPwKy0pXNcIpSlApSlApSlBXvFczIYiXkWECYsIZFim3gEaFtTEDbUCUtk6R5S/kDEQfSI79msmeSQKYLI5KSvxsIboT5kUbhYMMsrEalK8hhV3ubNJQBLGjhWVwHUOA6nKsAexB5B9KzUFOazvBI7wvKHklv1Xdkd7ZI9lzakx8gJuaTkDVyRnHlrDZdOvHRFlkuAjXMYYAyQzLGIpd8mXcdtDOUXggAqSnBUi70oKZBBcrekAXG19aJgzyyxFdv6DlnYrk6e6oCOzsWPOHp/TrmKC1jt1mTatGikDuxYSrcW4lVDKSNZjWcRknQPL2WrzSgqQsZ5I4U1XKxNd5H1ZEulsvlHys0mdfMucZOsKychhkTnh0SfLRb+rcAIbXy/DEDJ9TjHNSNKBSlKBSlKBWO4m0IzkE6FZsKMscDOAPU8VkpQU1vF9p1Ozuo4ixPyrytFIjRsFMZ9Rw2k4B0kgHHPIrXXgBiepWRPcmUn9zYT5r1eP+iNZX2vUXW4Z7lGYAaX3tUkPlxlRqTHqQeax+CY8dTsGGMSfMOAF06cW93Ey6RwAHhfH+7pPBOkVelmY4J67xPwn6qPTzNfRWjnxRPlyi31bxpSlWrylKUClKUClKUClKUClKUClKUClKUClKUClKUClKUFU+J9gknTZ3dSzW4+YjYNp25FBG4eRlQrNlecgkAE4qofDLwtJLNDes2mG3N0iIc63k80WQMYEeZbg9wSwz2JraXUYS8UqIQGdHUE/aGKkAn8ZNVH4Ryv8g0Ui6Wtri5gI9Q4fckB9Mh5XX/hFVzWJtEqrUibxaV2qn3njMiaXaltjHBJtPDy9wVQ4uZ2Kv8ARjj8wJKHmM+4zbZU1KRkjIIyOGGR3B96i5PCsDCNdBCxRpAihjhYVeNinucmGIH1xGPzVi16uk9RM6azBLDnGFlCK5yoJ8qs2MHI574yMjBr20pQKUpQKUpQKUpQKUpQKUpQKUpQKUpQKUpQKUpQK6RwqpYqoBc6mIABZtIXUcdzhVGfYCu9KBSlKBSlKBSlKBSlKD//2Q=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1" name="Picture 13" descr="http://www.incois.gov.in/Tutor/science+society/lectures/illustrations/lecture34/law1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09800"/>
            <a:ext cx="2697163" cy="269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Alleles separate during the formation of gametes (Meiosis).</a:t>
            </a:r>
          </a:p>
          <a:p>
            <a:pPr eaLnBrk="1" hangingPunct="1"/>
            <a:r>
              <a:rPr lang="en-US" dirty="0" smtClean="0"/>
              <a:t>Only one allele of the parent is found in a gamete.</a:t>
            </a:r>
          </a:p>
          <a:p>
            <a:pPr lvl="1"/>
            <a:r>
              <a:rPr lang="en-US" dirty="0" smtClean="0"/>
              <a:t>Ex. If a plant is has alleles </a:t>
            </a:r>
            <a:r>
              <a:rPr lang="en-US" dirty="0" err="1" smtClean="0"/>
              <a:t>Tt</a:t>
            </a:r>
            <a:r>
              <a:rPr lang="en-US" dirty="0" smtClean="0"/>
              <a:t> for height they will produce gametes with either T or t in them.  Only one will be fertilized.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Law of Segregation</a:t>
            </a:r>
          </a:p>
        </p:txBody>
      </p:sp>
      <p:pic>
        <p:nvPicPr>
          <p:cNvPr id="13317" name="Picture 5" descr="http://www.nature.com/scitable/content/ne0000/ne0000/ne0000/ne0000/13295802/andrews_figure1_ksm.jpg"/>
          <p:cNvPicPr>
            <a:picLocks noChangeAspect="1" noChangeArrowheads="1"/>
          </p:cNvPicPr>
          <p:nvPr/>
        </p:nvPicPr>
        <p:blipFill>
          <a:blip r:embed="rId2" cstate="print"/>
          <a:srcRect l="4167" t="11628" r="5556" b="9884"/>
          <a:stretch>
            <a:fillRect/>
          </a:stretch>
        </p:blipFill>
        <p:spPr bwMode="auto">
          <a:xfrm>
            <a:off x="3657600" y="4191000"/>
            <a:ext cx="5319889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15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B0F0"/>
                </a:solidFill>
              </a:rPr>
              <a:t>Alleles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00B0F0"/>
                </a:solidFill>
              </a:rPr>
              <a:t>different traits </a:t>
            </a:r>
            <a:r>
              <a:rPr lang="en-US" dirty="0" smtClean="0"/>
              <a:t>are distributed to gametes independently.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Factors for different characteristics are </a:t>
            </a:r>
            <a:r>
              <a:rPr lang="en-US" u="sng" dirty="0" smtClean="0"/>
              <a:t>not</a:t>
            </a:r>
            <a:r>
              <a:rPr lang="en-US" dirty="0" smtClean="0"/>
              <a:t> connected.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An offspring won’t have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	both alleles from its 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	mother or father.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The Law of Independent Assortment</a:t>
            </a:r>
          </a:p>
        </p:txBody>
      </p:sp>
      <p:pic>
        <p:nvPicPr>
          <p:cNvPr id="14342" name="Picture 6" descr="http://users.rcn.com/jkimball.ma.ultranet/BiologyPages/R/RandomAssortm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00400"/>
            <a:ext cx="3222625" cy="3178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field in biology devoted to understanding how characteristics are passed from parent to offspring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Founded by </a:t>
            </a:r>
            <a:r>
              <a:rPr lang="en-US" dirty="0" err="1" smtClean="0"/>
              <a:t>Gregor</a:t>
            </a:r>
            <a:r>
              <a:rPr lang="en-US" dirty="0" smtClean="0"/>
              <a:t> Mendel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http://www.youtube.com/watch?v=B_PQ8qYtUL0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Genetics?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http://www.youtube.com/watch?v=NWqgZUnJdAY</a:t>
            </a:r>
            <a:endParaRPr lang="en-US" dirty="0" smtClean="0"/>
          </a:p>
          <a:p>
            <a:r>
              <a:rPr lang="en-US" dirty="0" smtClean="0"/>
              <a:t>Time: 5:20 - 7:20</a:t>
            </a:r>
          </a:p>
          <a:p>
            <a:r>
              <a:rPr lang="en-US" dirty="0" smtClean="0">
                <a:hlinkClick r:id="rId4"/>
              </a:rPr>
              <a:t>http://www.youtube.com/watch?v=ya7h-Y-9l8c</a:t>
            </a:r>
            <a:endParaRPr lang="en-US" dirty="0" smtClean="0"/>
          </a:p>
          <a:p>
            <a:r>
              <a:rPr lang="en-US" dirty="0" smtClean="0"/>
              <a:t>Time: 3:00 -6:50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Video </a:t>
            </a:r>
            <a:endParaRPr lang="en-US" dirty="0"/>
          </a:p>
        </p:txBody>
      </p:sp>
      <p:pic>
        <p:nvPicPr>
          <p:cNvPr id="62466" name="Picture 2" descr="http://maranazzari.files.wordpress.com/2010/04/camera_clip_art-7493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6900" y="3276600"/>
            <a:ext cx="3308900" cy="312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Shuey</a:t>
            </a:r>
            <a:r>
              <a:rPr lang="en-US" sz="2000" dirty="0" smtClean="0"/>
              <a:t>, K. (</a:t>
            </a:r>
            <a:r>
              <a:rPr lang="en-US" sz="2000" dirty="0" err="1" smtClean="0"/>
              <a:t>n.d</a:t>
            </a:r>
            <a:r>
              <a:rPr lang="en-US" sz="2000" dirty="0" smtClean="0"/>
              <a:t>.). Chapter 9-Fundamentals of Genetics [PowerPoint]. Retrieved from http://kelly-a-shuey-portfolio.wikispaces.com/file/view/Chapter%209%20%E2%80%93%20Fundamentals%20of%20Genetics.ppt/140886069/Chapter%209%20%E2%80%93%20Fundamentals%20of%20Genetics.ppt.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Remember Inheritance is receiving genetic qualities (traits) from parents.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KWL Inheritance </a:t>
            </a:r>
            <a:endParaRPr lang="en-US" dirty="0"/>
          </a:p>
        </p:txBody>
      </p:sp>
      <p:pic>
        <p:nvPicPr>
          <p:cNvPr id="43012" name="Picture 4" descr="http://www.readingeducator.com/strategies/kw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077200" cy="384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How does the genetics affect us </a:t>
            </a:r>
            <a:r>
              <a:rPr lang="en-US" sz="4800" b="1" dirty="0" smtClean="0">
                <a:solidFill>
                  <a:srgbClr val="00B050"/>
                </a:solidFill>
              </a:rPr>
              <a:t>i</a:t>
            </a:r>
            <a:r>
              <a:rPr lang="en-US" sz="4800" b="1" dirty="0" smtClean="0">
                <a:solidFill>
                  <a:srgbClr val="00B050"/>
                </a:solidFill>
              </a:rPr>
              <a:t>ndividually</a:t>
            </a:r>
            <a:r>
              <a:rPr lang="en-US" sz="4800" dirty="0" smtClean="0">
                <a:solidFill>
                  <a:srgbClr val="00B050"/>
                </a:solidFill>
              </a:rPr>
              <a:t>?</a:t>
            </a:r>
          </a:p>
          <a:p>
            <a:pPr algn="ctr">
              <a:buNone/>
            </a:pPr>
            <a:endParaRPr lang="en-US" sz="48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How does genetics impact our so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</a:rPr>
              <a:t>society</a:t>
            </a:r>
            <a:r>
              <a:rPr lang="en-US" sz="4800" dirty="0" smtClean="0">
                <a:solidFill>
                  <a:srgbClr val="00B050"/>
                </a:solidFill>
              </a:rPr>
              <a:t> and the </a:t>
            </a:r>
            <a:r>
              <a:rPr lang="en-US" sz="4800" b="1" dirty="0" smtClean="0">
                <a:solidFill>
                  <a:srgbClr val="00B050"/>
                </a:solidFill>
              </a:rPr>
              <a:t>environment</a:t>
            </a:r>
            <a:r>
              <a:rPr lang="en-US" sz="4800" dirty="0" smtClean="0">
                <a:solidFill>
                  <a:srgbClr val="00B050"/>
                </a:solidFill>
              </a:rPr>
              <a:t>?</a:t>
            </a:r>
            <a:endParaRPr lang="en-US" sz="48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The Big Picture Question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4876800" cy="5181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700" dirty="0" smtClean="0"/>
              <a:t>Austrian monk</a:t>
            </a:r>
          </a:p>
          <a:p>
            <a:pPr eaLnBrk="1" hangingPunct="1">
              <a:buNone/>
            </a:pPr>
            <a:endParaRPr lang="en-US" sz="2700" dirty="0" smtClean="0"/>
          </a:p>
          <a:p>
            <a:pPr eaLnBrk="1" hangingPunct="1"/>
            <a:r>
              <a:rPr lang="en-US" sz="2700" dirty="0" smtClean="0"/>
              <a:t>Experimented with pea plants.</a:t>
            </a:r>
            <a:r>
              <a:rPr lang="en-US" sz="2800" b="1" dirty="0" smtClean="0">
                <a:solidFill>
                  <a:srgbClr val="72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None/>
            </a:pPr>
            <a:endParaRPr lang="en-US" sz="2700" dirty="0" smtClean="0"/>
          </a:p>
          <a:p>
            <a:pPr eaLnBrk="1" hangingPunct="1"/>
            <a:r>
              <a:rPr lang="en-US" sz="2700" dirty="0" smtClean="0"/>
              <a:t>Studied </a:t>
            </a:r>
            <a:r>
              <a:rPr lang="en-US" sz="2700" b="1" u="sng" dirty="0" smtClean="0">
                <a:solidFill>
                  <a:srgbClr val="FF0000"/>
                </a:solidFill>
              </a:rPr>
              <a:t>heredity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/>
              <a:t>– the transmission of </a:t>
            </a:r>
            <a:r>
              <a:rPr lang="en-US" sz="2700" b="1" dirty="0" smtClean="0"/>
              <a:t>characteristics</a:t>
            </a:r>
            <a:r>
              <a:rPr lang="en-US" sz="2700" dirty="0" smtClean="0"/>
              <a:t> from parents to offspring.</a:t>
            </a:r>
          </a:p>
          <a:p>
            <a:pPr eaLnBrk="1" hangingPunct="1">
              <a:buNone/>
            </a:pPr>
            <a:endParaRPr lang="en-US" sz="2700" dirty="0" smtClean="0"/>
          </a:p>
          <a:p>
            <a:r>
              <a:rPr lang="en-US" dirty="0" smtClean="0"/>
              <a:t>Mendel's work was not recognized until the turn of the 20th century</a:t>
            </a:r>
          </a:p>
          <a:p>
            <a:pPr>
              <a:buNone/>
            </a:pPr>
            <a:endParaRPr lang="en-US" sz="2700" dirty="0" smtClean="0"/>
          </a:p>
          <a:p>
            <a:pPr eaLnBrk="1" hangingPunct="1"/>
            <a:r>
              <a:rPr lang="en-US" dirty="0" smtClean="0"/>
              <a:t>Video</a:t>
            </a:r>
          </a:p>
          <a:p>
            <a:pPr lvl="1"/>
            <a:r>
              <a:rPr lang="en-US" dirty="0" smtClean="0">
                <a:hlinkClick r:id="rId3"/>
              </a:rPr>
              <a:t>http://www.youtube.com/watch?v=aDpLDBaEBjk</a:t>
            </a:r>
            <a:endParaRPr lang="en-US" dirty="0" smtClean="0"/>
          </a:p>
          <a:p>
            <a:pPr lvl="1"/>
            <a:endParaRPr lang="en-US" sz="230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is </a:t>
            </a:r>
            <a:r>
              <a:rPr lang="en-US" dirty="0" err="1" smtClean="0"/>
              <a:t>Gregor</a:t>
            </a:r>
            <a:r>
              <a:rPr lang="en-US" dirty="0" smtClean="0"/>
              <a:t> Mendel?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752601"/>
            <a:ext cx="3352800" cy="416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03812" y="1219200"/>
            <a:ext cx="8229600" cy="502919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Mendel observed </a:t>
            </a:r>
            <a:r>
              <a:rPr lang="en-US" b="1" u="sng" dirty="0" smtClean="0">
                <a:solidFill>
                  <a:srgbClr val="FF0000"/>
                </a:solidFill>
              </a:rPr>
              <a:t>traits</a:t>
            </a:r>
            <a:r>
              <a:rPr lang="en-US" b="1" dirty="0" smtClean="0"/>
              <a:t> </a:t>
            </a:r>
            <a:r>
              <a:rPr lang="en-US" dirty="0" smtClean="0"/>
              <a:t>– characteristics coded from genes.</a:t>
            </a:r>
          </a:p>
          <a:p>
            <a:pPr eaLnBrk="1" hangingPunct="1">
              <a:buNone/>
            </a:pPr>
            <a:endParaRPr lang="en-US" dirty="0" smtClean="0"/>
          </a:p>
          <a:p>
            <a:r>
              <a:rPr lang="en-US" dirty="0" smtClean="0"/>
              <a:t>He observed many traits </a:t>
            </a:r>
          </a:p>
          <a:p>
            <a:pPr>
              <a:buNone/>
            </a:pPr>
            <a:r>
              <a:rPr lang="en-US" dirty="0" smtClean="0"/>
              <a:t>	of pea plants:</a:t>
            </a:r>
          </a:p>
          <a:p>
            <a:pPr lvl="1"/>
            <a:r>
              <a:rPr lang="en-US" dirty="0" smtClean="0"/>
              <a:t>height</a:t>
            </a:r>
          </a:p>
          <a:p>
            <a:pPr lvl="1"/>
            <a:r>
              <a:rPr lang="en-US" dirty="0" smtClean="0"/>
              <a:t>flower position on stem</a:t>
            </a:r>
          </a:p>
          <a:p>
            <a:pPr lvl="1"/>
            <a:r>
              <a:rPr lang="en-US" dirty="0" smtClean="0"/>
              <a:t>pod appearance</a:t>
            </a:r>
          </a:p>
          <a:p>
            <a:pPr lvl="1"/>
            <a:r>
              <a:rPr lang="en-US" dirty="0" smtClean="0"/>
              <a:t>seed texture</a:t>
            </a:r>
          </a:p>
          <a:p>
            <a:pPr lvl="1"/>
            <a:r>
              <a:rPr lang="en-US" dirty="0" smtClean="0"/>
              <a:t>seed color</a:t>
            </a:r>
          </a:p>
          <a:p>
            <a:pPr lvl="1"/>
            <a:r>
              <a:rPr lang="en-US" dirty="0" smtClean="0"/>
              <a:t>flower color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PEAS?</a:t>
            </a:r>
          </a:p>
          <a:p>
            <a:pPr lvl="1"/>
            <a:r>
              <a:rPr lang="en-US" dirty="0" smtClean="0"/>
              <a:t>easy to grow</a:t>
            </a:r>
          </a:p>
          <a:p>
            <a:pPr lvl="1"/>
            <a:r>
              <a:rPr lang="en-US" dirty="0" smtClean="0"/>
              <a:t>easy to pollinate (either self or cross)</a:t>
            </a:r>
          </a:p>
          <a:p>
            <a:pPr lvl="1"/>
            <a:r>
              <a:rPr lang="en-US" dirty="0" smtClean="0"/>
              <a:t>easy to study their TRAITS (characteristics)</a:t>
            </a:r>
          </a:p>
          <a:p>
            <a:pPr lvl="1"/>
            <a:endParaRPr 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Mendel’s Garden Peas</a:t>
            </a:r>
          </a:p>
        </p:txBody>
      </p:sp>
      <p:pic>
        <p:nvPicPr>
          <p:cNvPr id="18434" name="Picture 2" descr="http://lh3.ggpht.com/_NoZOktxgVKU/SbQFFrdQs6I/AAAAAAAAEh4/OyoGEZKD0n8/s800/Image2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05000"/>
            <a:ext cx="2687828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anselm.edu/homepage/jpitocch/genbio/peac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4495800" cy="606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212A6-DCD3-49FB-85A2-629D72B922DF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7171" name="Picture 2" descr="05_co"/>
          <p:cNvPicPr>
            <a:picLocks noChangeAspect="1" noChangeArrowheads="1"/>
          </p:cNvPicPr>
          <p:nvPr/>
        </p:nvPicPr>
        <p:blipFill>
          <a:blip r:embed="rId3" cstate="print"/>
          <a:srcRect t="4225" b="4507"/>
          <a:stretch>
            <a:fillRect/>
          </a:stretch>
        </p:blipFill>
        <p:spPr bwMode="auto">
          <a:xfrm>
            <a:off x="228600" y="304800"/>
            <a:ext cx="5410200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/>
        </p:spPr>
      </p:pic>
      <p:sp>
        <p:nvSpPr>
          <p:cNvPr id="278534" name="Rectangle 6"/>
          <p:cNvSpPr>
            <a:spLocks noGrp="1" noChangeArrowheads="1"/>
          </p:cNvSpPr>
          <p:nvPr>
            <p:ph type="title"/>
          </p:nvPr>
        </p:nvSpPr>
        <p:spPr>
          <a:xfrm>
            <a:off x="5791200" y="762000"/>
            <a:ext cx="3200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Site of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Gregor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Mendel’s experimental garden in the Czech Republic</a:t>
            </a:r>
          </a:p>
        </p:txBody>
      </p:sp>
      <p:sp>
        <p:nvSpPr>
          <p:cNvPr id="717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cmassengale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6019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Mendel controlled how the pea plants pollinated so that he can track traits.</a:t>
            </a:r>
          </a:p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Pollination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pollen from male part of a flower, called the </a:t>
            </a:r>
            <a:r>
              <a:rPr lang="en-US" b="1" dirty="0" smtClean="0"/>
              <a:t>anthers</a:t>
            </a:r>
            <a:r>
              <a:rPr lang="en-US" dirty="0" smtClean="0"/>
              <a:t> are transferred to  the female part of a flower, called the </a:t>
            </a:r>
            <a:r>
              <a:rPr lang="en-US" b="1" dirty="0" smtClean="0"/>
              <a:t>stigma</a:t>
            </a:r>
            <a:r>
              <a:rPr lang="en-US" dirty="0" smtClean="0"/>
              <a:t>.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Mendel’s Methods</a:t>
            </a:r>
          </a:p>
        </p:txBody>
      </p:sp>
      <p:pic>
        <p:nvPicPr>
          <p:cNvPr id="7176" name="Picture 8" descr="http://www.theora.com/images/an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962400"/>
            <a:ext cx="3005572" cy="2678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7180" name="Picture 12" descr="http://www.microscopy-uk.org.uk/mag/imgjul06/Image15.jpg"/>
          <p:cNvPicPr>
            <a:picLocks noChangeAspect="1" noChangeArrowheads="1"/>
          </p:cNvPicPr>
          <p:nvPr/>
        </p:nvPicPr>
        <p:blipFill>
          <a:blip r:embed="rId3" cstate="print"/>
          <a:srcRect l="1481" t="2241" r="2222" b="2521"/>
          <a:stretch>
            <a:fillRect/>
          </a:stretch>
        </p:blipFill>
        <p:spPr bwMode="auto">
          <a:xfrm>
            <a:off x="6172200" y="228600"/>
            <a:ext cx="2680447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559</Words>
  <Application>Microsoft Office PowerPoint</Application>
  <PresentationFormat>On-screen Show (4:3)</PresentationFormat>
  <Paragraphs>116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Chapter 9 – Fundamentals of Genetics</vt:lpstr>
      <vt:lpstr>What is Genetics?</vt:lpstr>
      <vt:lpstr>KWL Inheritance </vt:lpstr>
      <vt:lpstr>The Big Picture Question</vt:lpstr>
      <vt:lpstr>Who is Gregor Mendel?</vt:lpstr>
      <vt:lpstr>Mendel’s Garden Peas</vt:lpstr>
      <vt:lpstr>Slide 7</vt:lpstr>
      <vt:lpstr>Site of Gregor Mendel’s experimental garden in the Czech Republic</vt:lpstr>
      <vt:lpstr>Mendel’s Methods</vt:lpstr>
      <vt:lpstr>Pollination</vt:lpstr>
      <vt:lpstr>Slide 11</vt:lpstr>
      <vt:lpstr>Mendel’s Experiments </vt:lpstr>
      <vt:lpstr>Mendel’s Results and Conclusions</vt:lpstr>
      <vt:lpstr>Terms to Know</vt:lpstr>
      <vt:lpstr>Mendel’s Crosses &amp; Results</vt:lpstr>
      <vt:lpstr>Mendel’s Three Laws</vt:lpstr>
      <vt:lpstr>Law of Dominance</vt:lpstr>
      <vt:lpstr>Law of Segregation</vt:lpstr>
      <vt:lpstr>The Law of Independent Assortment</vt:lpstr>
      <vt:lpstr>Summary Video </vt:lpstr>
      <vt:lpstr>References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– Fundamentals of Genetics</dc:title>
  <dc:creator>Kelly Shuey</dc:creator>
  <cp:lastModifiedBy>Hannah Robinson</cp:lastModifiedBy>
  <cp:revision>14</cp:revision>
  <dcterms:created xsi:type="dcterms:W3CDTF">2009-12-08T01:34:05Z</dcterms:created>
  <dcterms:modified xsi:type="dcterms:W3CDTF">2014-02-23T19:36:25Z</dcterms:modified>
</cp:coreProperties>
</file>