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activeX"/>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84" r:id="rId2"/>
    <p:sldId id="285" r:id="rId3"/>
    <p:sldId id="282" r:id="rId4"/>
    <p:sldId id="256" r:id="rId5"/>
    <p:sldId id="259" r:id="rId6"/>
    <p:sldId id="258" r:id="rId7"/>
    <p:sldId id="269" r:id="rId8"/>
    <p:sldId id="281" r:id="rId9"/>
    <p:sldId id="262" r:id="rId10"/>
    <p:sldId id="264" r:id="rId11"/>
    <p:sldId id="265" r:id="rId12"/>
    <p:sldId id="267" r:id="rId13"/>
    <p:sldId id="270" r:id="rId14"/>
    <p:sldId id="275" r:id="rId15"/>
    <p:sldId id="295" r:id="rId16"/>
    <p:sldId id="296" r:id="rId17"/>
    <p:sldId id="286" r:id="rId18"/>
    <p:sldId id="271" r:id="rId19"/>
    <p:sldId id="280" r:id="rId20"/>
    <p:sldId id="300" r:id="rId21"/>
    <p:sldId id="273" r:id="rId22"/>
    <p:sldId id="301" r:id="rId23"/>
    <p:sldId id="305" r:id="rId24"/>
    <p:sldId id="306" r:id="rId25"/>
    <p:sldId id="272" r:id="rId26"/>
    <p:sldId id="277" r:id="rId27"/>
    <p:sldId id="288" r:id="rId28"/>
    <p:sldId id="274" r:id="rId29"/>
    <p:sldId id="279" r:id="rId30"/>
    <p:sldId id="287" r:id="rId31"/>
    <p:sldId id="314" r:id="rId32"/>
    <p:sldId id="291" r:id="rId33"/>
    <p:sldId id="292" r:id="rId34"/>
    <p:sldId id="302" r:id="rId35"/>
    <p:sldId id="293" r:id="rId36"/>
    <p:sldId id="297" r:id="rId37"/>
    <p:sldId id="303" r:id="rId38"/>
    <p:sldId id="307" r:id="rId39"/>
    <p:sldId id="344" r:id="rId40"/>
    <p:sldId id="309" r:id="rId41"/>
    <p:sldId id="345" r:id="rId42"/>
    <p:sldId id="346" r:id="rId43"/>
    <p:sldId id="310" r:id="rId44"/>
    <p:sldId id="348" r:id="rId45"/>
    <p:sldId id="347" r:id="rId46"/>
    <p:sldId id="312" r:id="rId47"/>
    <p:sldId id="349" r:id="rId48"/>
    <p:sldId id="350" r:id="rId49"/>
    <p:sldId id="313" r:id="rId50"/>
    <p:sldId id="319" r:id="rId51"/>
    <p:sldId id="353" r:id="rId52"/>
    <p:sldId id="320" r:id="rId53"/>
    <p:sldId id="321" r:id="rId54"/>
    <p:sldId id="322" r:id="rId55"/>
    <p:sldId id="357" r:id="rId56"/>
    <p:sldId id="323" r:id="rId57"/>
    <p:sldId id="358" r:id="rId58"/>
    <p:sldId id="324" r:id="rId59"/>
    <p:sldId id="356" r:id="rId60"/>
    <p:sldId id="359" r:id="rId61"/>
    <p:sldId id="325" r:id="rId62"/>
    <p:sldId id="326" r:id="rId63"/>
    <p:sldId id="327" r:id="rId64"/>
    <p:sldId id="351" r:id="rId65"/>
    <p:sldId id="352" r:id="rId66"/>
    <p:sldId id="354" r:id="rId67"/>
    <p:sldId id="333" r:id="rId68"/>
    <p:sldId id="328" r:id="rId69"/>
    <p:sldId id="334" r:id="rId70"/>
    <p:sldId id="361" r:id="rId71"/>
    <p:sldId id="360" r:id="rId72"/>
    <p:sldId id="335" r:id="rId73"/>
    <p:sldId id="362" r:id="rId74"/>
    <p:sldId id="337" r:id="rId75"/>
    <p:sldId id="364" r:id="rId76"/>
    <p:sldId id="338" r:id="rId77"/>
    <p:sldId id="339" r:id="rId78"/>
    <p:sldId id="340" r:id="rId79"/>
    <p:sldId id="365" r:id="rId80"/>
    <p:sldId id="367" r:id="rId81"/>
    <p:sldId id="366" r:id="rId82"/>
    <p:sldId id="341" r:id="rId83"/>
    <p:sldId id="370" r:id="rId84"/>
    <p:sldId id="368" r:id="rId85"/>
    <p:sldId id="363" r:id="rId86"/>
    <p:sldId id="371" r:id="rId87"/>
    <p:sldId id="369" r:id="rId88"/>
    <p:sldId id="343" r:id="rId89"/>
    <p:sldId id="372" r:id="rId9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333FF"/>
    <a:srgbClr val="00CCFF"/>
    <a:srgbClr val="FF33CC"/>
    <a:srgbClr val="9966FF"/>
    <a:srgbClr val="FF0000"/>
    <a:srgbClr val="FF0066"/>
    <a:srgbClr val="00FFFF"/>
    <a:srgbClr val="9999FF"/>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518" autoAdjust="0"/>
    <p:restoredTop sz="94660" autoAdjust="0"/>
  </p:normalViewPr>
  <p:slideViewPr>
    <p:cSldViewPr>
      <p:cViewPr varScale="1">
        <p:scale>
          <a:sx n="74" d="100"/>
          <a:sy n="74" d="100"/>
        </p:scale>
        <p:origin x="-1158" y="-102"/>
      </p:cViewPr>
      <p:guideLst>
        <p:guide orient="horz" pos="2160"/>
        <p:guide pos="2880"/>
      </p:guideLst>
    </p:cSldViewPr>
  </p:slideViewPr>
  <p:outlineViewPr>
    <p:cViewPr>
      <p:scale>
        <a:sx n="33" d="100"/>
        <a:sy n="33" d="100"/>
      </p:scale>
      <p:origin x="0" y="108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3339805E-3244-4A0F-BF10-2F84AA11EB8D}" type="datetimeFigureOut">
              <a:rPr lang="en-US" smtClean="0"/>
              <a:pPr/>
              <a:t>4/3/2014</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75B53B7-29BD-4A43-8236-90D48B422ACD}" type="slidenum">
              <a:rPr lang="en-US" smtClean="0"/>
              <a:pPr/>
              <a:t>‹#›</a:t>
            </a:fld>
            <a:endParaRPr lang="en-US"/>
          </a:p>
        </p:txBody>
      </p:sp>
    </p:spTree>
    <p:extLst>
      <p:ext uri="{BB962C8B-B14F-4D97-AF65-F5344CB8AC3E}">
        <p14:creationId xmlns:p14="http://schemas.microsoft.com/office/powerpoint/2010/main" xmlns="" val="2222446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2982742"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3897513" y="0"/>
            <a:ext cx="2982742"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D9787A31-5D17-49EB-A66E-C4EE35927A7B}" type="datetimeFigureOut">
              <a:rPr lang="en-US"/>
              <a:pPr/>
              <a:t>4/3/2014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805" y="4416426"/>
            <a:ext cx="5504204"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8829675"/>
            <a:ext cx="2982742"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97513" y="8829675"/>
            <a:ext cx="2982742"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A93B0D03-FFE4-42CB-9E2C-C101F71C3B93}" type="slidenum">
              <a:rPr lang="en-US"/>
              <a:pPr/>
              <a:t>‹#›</a:t>
            </a:fld>
            <a:endParaRPr lang="en-US"/>
          </a:p>
        </p:txBody>
      </p:sp>
    </p:spTree>
    <p:extLst>
      <p:ext uri="{BB962C8B-B14F-4D97-AF65-F5344CB8AC3E}">
        <p14:creationId xmlns:p14="http://schemas.microsoft.com/office/powerpoint/2010/main" xmlns="" val="5609545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FCC95B-EA2B-4185-9CDE-00EC42A5505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FCC95B-EA2B-4185-9CDE-00EC42A55050}"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106155D-28BB-4278-B0B8-F31C7F3D256E}" type="slidenum">
              <a:rPr lang="en-US"/>
              <a:pPr/>
              <a:t>59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0C8013F-FF82-4455-9D51-873F4CBE12C5}" type="datetimeFigureOut">
              <a:rPr lang="en-US"/>
              <a:pPr>
                <a:defRPr/>
              </a:pPr>
              <a:t>4/3/2014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4F75A0-1388-477B-B579-FA4F04B226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698086-2730-4F7D-8E11-87659B0F22FC}" type="datetimeFigureOut">
              <a:rPr lang="en-US"/>
              <a:pPr>
                <a:defRPr/>
              </a:pPr>
              <a:t>4/3/2014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2503B9-1E4F-4AC2-89C8-80B49B6C3E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FDAF91-DC4B-4230-8643-61D963B5988C}" type="datetimeFigureOut">
              <a:rPr lang="en-US"/>
              <a:pPr>
                <a:defRPr/>
              </a:pPr>
              <a:t>4/3/2014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BD7109-CD46-4A8E-B2BB-C53DD4E6B9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60B38B-2582-4592-88D8-1EBD4DC49463}" type="datetimeFigureOut">
              <a:rPr lang="en-US"/>
              <a:pPr>
                <a:defRPr/>
              </a:pPr>
              <a:t>4/3/2014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46F71A-1604-47DD-9F9F-8956E6BD0E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F8D0CE-CDF1-4E1D-9044-9BC1FF7DFDAA}" type="datetimeFigureOut">
              <a:rPr lang="en-US"/>
              <a:pPr>
                <a:defRPr/>
              </a:pPr>
              <a:t>4/3/2014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E639A3-801C-4576-9659-F77F65F300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411DDD-8D2D-48E0-BD26-8F5F91CF11A5}" type="datetimeFigureOut">
              <a:rPr lang="en-US"/>
              <a:pPr>
                <a:defRPr/>
              </a:pPr>
              <a:t>4/3/2014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7069C1-3F98-4F93-8526-2FB81828D5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799B58-7F9B-4F6F-BE88-994A298F51FF}" type="datetimeFigureOut">
              <a:rPr lang="en-US"/>
              <a:pPr>
                <a:defRPr/>
              </a:pPr>
              <a:t>4/3/2014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EE8955-4470-4389-BF40-69FEB706B1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8FF058-698A-4AFB-A428-400A47C99EF3}" type="datetimeFigureOut">
              <a:rPr lang="en-US"/>
              <a:pPr>
                <a:defRPr/>
              </a:pPr>
              <a:t>4/3/2014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F9136D-4747-4138-B2D4-CF41D8D1EE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FA720D-123A-4C96-A28E-C10868EBD7B1}" type="datetimeFigureOut">
              <a:rPr lang="en-US"/>
              <a:pPr>
                <a:defRPr/>
              </a:pPr>
              <a:t>4/3/2014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AABF8C-21CD-4EDA-B205-AB12AEE3EB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A8BAB1-2DC3-483E-8641-19AE3CF93FD2}" type="datetimeFigureOut">
              <a:rPr lang="en-US"/>
              <a:pPr>
                <a:defRPr/>
              </a:pPr>
              <a:t>4/3/2014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74A185-2EFF-44A0-822E-EBF4AC1E75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37C9B5-429B-4ADB-B8A8-ED37BAF9649A}" type="datetimeFigureOut">
              <a:rPr lang="en-US"/>
              <a:pPr>
                <a:defRPr/>
              </a:pPr>
              <a:t>4/3/2014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02FBCC-42DD-4C2B-B9E4-7F2B329ED5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9B05C03-4FC9-4058-AB80-A4C221B5BD9E}" type="datetimeFigureOut">
              <a:rPr lang="en-US"/>
              <a:pPr>
                <a:defRPr/>
              </a:pPr>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18E8D50-2C0C-4E30-AED1-6D09EB2632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m52Rdp_b5dQ" TargetMode="External"/><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q=http://www.sciencedaily.com/releases/2012/12/121207174415.htm&amp;sa=U&amp;ei=QfHXUtPZA8qiyAHw84CwCg&amp;ved=0CEAQ9QEwCA&amp;usg=AFQjCNHNB22VyRHVl3l8Zi8CO0g56PgBPA"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533400" y="304800"/>
            <a:ext cx="7772400" cy="1470025"/>
          </a:xfrm>
        </p:spPr>
        <p:txBody>
          <a:bodyPr/>
          <a:lstStyle/>
          <a:p>
            <a:r>
              <a:rPr lang="en-US" smtClean="0"/>
              <a:t>Warm-Up: Monday, January 13</a:t>
            </a:r>
          </a:p>
        </p:txBody>
      </p:sp>
      <p:sp>
        <p:nvSpPr>
          <p:cNvPr id="5" name="Subtitle 4"/>
          <p:cNvSpPr>
            <a:spLocks noGrp="1"/>
          </p:cNvSpPr>
          <p:nvPr>
            <p:ph type="subTitle" idx="1"/>
          </p:nvPr>
        </p:nvSpPr>
        <p:spPr>
          <a:xfrm>
            <a:off x="838200" y="1600200"/>
            <a:ext cx="7543800" cy="4495800"/>
          </a:xfrm>
        </p:spPr>
        <p:txBody>
          <a:bodyPr rtlCol="0">
            <a:noAutofit/>
          </a:bodyPr>
          <a:lstStyle/>
          <a:p>
            <a:pPr algn="l" fontAlgn="auto">
              <a:spcAft>
                <a:spcPts val="0"/>
              </a:spcAft>
              <a:buFont typeface="Arial" pitchFamily="34" charset="0"/>
              <a:buNone/>
              <a:defRPr/>
            </a:pPr>
            <a:r>
              <a:rPr lang="en-US" sz="1800" dirty="0" smtClean="0">
                <a:solidFill>
                  <a:schemeClr val="tx1"/>
                </a:solidFill>
              </a:rPr>
              <a:t>In picture below, why might the candle in jar A burn longer than the candle in jar B? </a:t>
            </a:r>
          </a:p>
          <a:p>
            <a:pPr algn="l" fontAlgn="auto">
              <a:spcAft>
                <a:spcPts val="0"/>
              </a:spcAft>
              <a:buFont typeface="Arial" pitchFamily="34" charset="0"/>
              <a:buNone/>
              <a:defRPr/>
            </a:pPr>
            <a:endParaRPr lang="en-US" sz="1800" dirty="0" smtClean="0">
              <a:solidFill>
                <a:schemeClr val="tx1"/>
              </a:solidFill>
            </a:endParaRPr>
          </a:p>
          <a:p>
            <a:pPr algn="l" fontAlgn="auto">
              <a:spcAft>
                <a:spcPts val="0"/>
              </a:spcAft>
              <a:buFont typeface="Arial" pitchFamily="34" charset="0"/>
              <a:buNone/>
              <a:defRPr/>
            </a:pPr>
            <a:endParaRPr lang="en-US" sz="1800" dirty="0" smtClean="0">
              <a:solidFill>
                <a:schemeClr val="tx1"/>
              </a:solidFill>
            </a:endParaRPr>
          </a:p>
          <a:p>
            <a:pPr algn="l" fontAlgn="auto">
              <a:spcAft>
                <a:spcPts val="0"/>
              </a:spcAft>
              <a:buFont typeface="Arial" pitchFamily="34" charset="0"/>
              <a:buNone/>
              <a:defRPr/>
            </a:pPr>
            <a:endParaRPr lang="en-US" sz="1800" dirty="0" smtClean="0">
              <a:solidFill>
                <a:schemeClr val="tx1"/>
              </a:solidFill>
            </a:endParaRPr>
          </a:p>
          <a:p>
            <a:pPr algn="l" fontAlgn="auto">
              <a:spcAft>
                <a:spcPts val="0"/>
              </a:spcAft>
              <a:buFont typeface="Arial" pitchFamily="34" charset="0"/>
              <a:buNone/>
              <a:defRPr/>
            </a:pPr>
            <a:endParaRPr lang="en-US" sz="1800" dirty="0" smtClean="0">
              <a:solidFill>
                <a:schemeClr val="tx1"/>
              </a:solidFill>
            </a:endParaRPr>
          </a:p>
          <a:p>
            <a:pPr algn="l" fontAlgn="auto">
              <a:spcAft>
                <a:spcPts val="0"/>
              </a:spcAft>
              <a:buFont typeface="Arial" pitchFamily="34" charset="0"/>
              <a:buNone/>
              <a:defRPr/>
            </a:pPr>
            <a:endParaRPr lang="en-US" sz="1800" dirty="0" smtClean="0">
              <a:solidFill>
                <a:schemeClr val="tx1"/>
              </a:solidFill>
            </a:endParaRPr>
          </a:p>
          <a:p>
            <a:pPr algn="l" fontAlgn="auto">
              <a:spcAft>
                <a:spcPts val="0"/>
              </a:spcAft>
              <a:buFont typeface="Arial" pitchFamily="34" charset="0"/>
              <a:buNone/>
              <a:defRPr/>
            </a:pPr>
            <a:endParaRPr lang="en-US" sz="1800" dirty="0" smtClean="0">
              <a:solidFill>
                <a:schemeClr val="tx1"/>
              </a:solidFill>
            </a:endParaRPr>
          </a:p>
          <a:p>
            <a:pPr algn="l" fontAlgn="auto">
              <a:spcAft>
                <a:spcPts val="0"/>
              </a:spcAft>
              <a:buFont typeface="Arial" pitchFamily="34" charset="0"/>
              <a:buNone/>
              <a:defRPr/>
            </a:pPr>
            <a:endParaRPr lang="en-US" sz="1800" dirty="0" smtClean="0">
              <a:solidFill>
                <a:schemeClr val="tx1"/>
              </a:solidFill>
            </a:endParaRPr>
          </a:p>
          <a:p>
            <a:pPr algn="l" fontAlgn="auto">
              <a:spcAft>
                <a:spcPts val="0"/>
              </a:spcAft>
              <a:buFont typeface="Arial" pitchFamily="34" charset="0"/>
              <a:buNone/>
              <a:defRPr/>
            </a:pPr>
            <a:endParaRPr lang="en-US" sz="1800" dirty="0" smtClean="0">
              <a:solidFill>
                <a:schemeClr val="tx1"/>
              </a:solidFill>
            </a:endParaRPr>
          </a:p>
          <a:p>
            <a:pPr marL="342900" indent="-342900" algn="l" fontAlgn="auto">
              <a:spcAft>
                <a:spcPts val="0"/>
              </a:spcAft>
              <a:buFont typeface="+mj-lt"/>
              <a:buAutoNum type="alphaLcParenR"/>
              <a:defRPr/>
            </a:pPr>
            <a:r>
              <a:rPr lang="en-US" sz="1800" dirty="0" smtClean="0">
                <a:solidFill>
                  <a:schemeClr val="tx1"/>
                </a:solidFill>
              </a:rPr>
              <a:t>Carbon dioxide produced by the plant allows the candle to burn longer.</a:t>
            </a:r>
          </a:p>
          <a:p>
            <a:pPr marL="342900" indent="-342900" algn="l" fontAlgn="auto">
              <a:spcAft>
                <a:spcPts val="0"/>
              </a:spcAft>
              <a:buFont typeface="+mj-lt"/>
              <a:buAutoNum type="alphaLcParenR"/>
              <a:defRPr/>
            </a:pPr>
            <a:r>
              <a:rPr lang="en-US" sz="1800" dirty="0" smtClean="0">
                <a:solidFill>
                  <a:schemeClr val="tx1"/>
                </a:solidFill>
              </a:rPr>
              <a:t>Chlorophyll produced by the plant allows the candle to burn longer. </a:t>
            </a:r>
          </a:p>
          <a:p>
            <a:pPr marL="342900" indent="-342900" algn="l" fontAlgn="auto">
              <a:spcAft>
                <a:spcPts val="0"/>
              </a:spcAft>
              <a:buFont typeface="+mj-lt"/>
              <a:buAutoNum type="alphaLcParenR"/>
              <a:defRPr/>
            </a:pPr>
            <a:r>
              <a:rPr lang="en-US" sz="1800" dirty="0" smtClean="0">
                <a:solidFill>
                  <a:schemeClr val="tx1"/>
                </a:solidFill>
              </a:rPr>
              <a:t>Glucose produced by the plant allows the candle to burn longer. </a:t>
            </a:r>
          </a:p>
          <a:p>
            <a:pPr marL="342900" indent="-342900" algn="l" fontAlgn="auto">
              <a:spcAft>
                <a:spcPts val="0"/>
              </a:spcAft>
              <a:buFont typeface="+mj-lt"/>
              <a:buAutoNum type="alphaLcParenR"/>
              <a:defRPr/>
            </a:pPr>
            <a:r>
              <a:rPr lang="en-US" sz="1800" dirty="0" smtClean="0">
                <a:solidFill>
                  <a:schemeClr val="tx1"/>
                </a:solidFill>
              </a:rPr>
              <a:t>Oxygen produced by the plant allows the candle to burn longer.</a:t>
            </a:r>
            <a:endParaRPr lang="en-US" sz="1800" dirty="0">
              <a:solidFill>
                <a:schemeClr val="tx1"/>
              </a:solidFill>
            </a:endParaRPr>
          </a:p>
        </p:txBody>
      </p:sp>
      <p:pic>
        <p:nvPicPr>
          <p:cNvPr id="14339" name="Picture 2"/>
          <p:cNvPicPr>
            <a:picLocks noChangeAspect="1" noChangeArrowheads="1"/>
          </p:cNvPicPr>
          <p:nvPr/>
        </p:nvPicPr>
        <p:blipFill>
          <a:blip r:embed="rId2" cstate="print"/>
          <a:srcRect r="50000" b="15161"/>
          <a:stretch>
            <a:fillRect/>
          </a:stretch>
        </p:blipFill>
        <p:spPr bwMode="auto">
          <a:xfrm>
            <a:off x="2133600" y="2286000"/>
            <a:ext cx="2057400" cy="2362200"/>
          </a:xfrm>
          <a:prstGeom prst="rect">
            <a:avLst/>
          </a:prstGeom>
          <a:noFill/>
          <a:ln w="9525">
            <a:noFill/>
            <a:miter lim="800000"/>
            <a:headEnd/>
            <a:tailEnd/>
          </a:ln>
        </p:spPr>
      </p:pic>
      <p:sp>
        <p:nvSpPr>
          <p:cNvPr id="14340" name="TextBox 5"/>
          <p:cNvSpPr txBox="1">
            <a:spLocks noChangeArrowheads="1"/>
          </p:cNvSpPr>
          <p:nvPr/>
        </p:nvSpPr>
        <p:spPr bwMode="auto">
          <a:xfrm>
            <a:off x="2514600" y="2438400"/>
            <a:ext cx="381000" cy="381000"/>
          </a:xfrm>
          <a:prstGeom prst="rect">
            <a:avLst/>
          </a:prstGeom>
          <a:noFill/>
          <a:ln w="9525">
            <a:noFill/>
            <a:miter lim="800000"/>
            <a:headEnd/>
            <a:tailEnd/>
          </a:ln>
        </p:spPr>
        <p:txBody>
          <a:bodyPr>
            <a:spAutoFit/>
          </a:bodyPr>
          <a:lstStyle/>
          <a:p>
            <a:r>
              <a:rPr lang="en-US">
                <a:latin typeface="Calibri" pitchFamily="34" charset="0"/>
              </a:rPr>
              <a:t>A</a:t>
            </a:r>
          </a:p>
        </p:txBody>
      </p:sp>
      <p:pic>
        <p:nvPicPr>
          <p:cNvPr id="14341" name="Picture 2"/>
          <p:cNvPicPr>
            <a:picLocks noChangeAspect="1" noChangeArrowheads="1"/>
          </p:cNvPicPr>
          <p:nvPr/>
        </p:nvPicPr>
        <p:blipFill>
          <a:blip r:embed="rId2" cstate="print"/>
          <a:srcRect l="57407" b="15161"/>
          <a:stretch>
            <a:fillRect/>
          </a:stretch>
        </p:blipFill>
        <p:spPr bwMode="auto">
          <a:xfrm>
            <a:off x="4953000" y="2286000"/>
            <a:ext cx="1752600" cy="2362200"/>
          </a:xfrm>
          <a:prstGeom prst="rect">
            <a:avLst/>
          </a:prstGeom>
          <a:noFill/>
          <a:ln w="9525">
            <a:noFill/>
            <a:miter lim="800000"/>
            <a:headEnd/>
            <a:tailEnd/>
          </a:ln>
        </p:spPr>
      </p:pic>
      <p:sp>
        <p:nvSpPr>
          <p:cNvPr id="14342" name="TextBox 8"/>
          <p:cNvSpPr txBox="1">
            <a:spLocks noChangeArrowheads="1"/>
          </p:cNvSpPr>
          <p:nvPr/>
        </p:nvSpPr>
        <p:spPr bwMode="auto">
          <a:xfrm>
            <a:off x="5029200" y="2438400"/>
            <a:ext cx="533400" cy="369888"/>
          </a:xfrm>
          <a:prstGeom prst="rect">
            <a:avLst/>
          </a:prstGeom>
          <a:noFill/>
          <a:ln w="9525">
            <a:noFill/>
            <a:miter lim="800000"/>
            <a:headEnd/>
            <a:tailEnd/>
          </a:ln>
        </p:spPr>
        <p:txBody>
          <a:bodyPr>
            <a:spAutoFit/>
          </a:bodyPr>
          <a:lstStyle/>
          <a:p>
            <a:r>
              <a:rPr lang="en-US">
                <a:latin typeface="Calibri" pitchFamily="34" charset="0"/>
              </a:rPr>
              <a:t>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838200" y="0"/>
            <a:ext cx="7772400" cy="1470025"/>
          </a:xfrm>
        </p:spPr>
        <p:txBody>
          <a:bodyPr/>
          <a:lstStyle/>
          <a:p>
            <a:r>
              <a:rPr lang="en-US" smtClean="0">
                <a:latin typeface="Bernard MT Condensed" pitchFamily="18" charset="0"/>
              </a:rPr>
              <a:t>Warm-Up </a:t>
            </a:r>
          </a:p>
        </p:txBody>
      </p:sp>
      <p:sp>
        <p:nvSpPr>
          <p:cNvPr id="23554"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sp>
        <p:nvSpPr>
          <p:cNvPr id="5" name="Subtitle 4"/>
          <p:cNvSpPr>
            <a:spLocks noGrp="1"/>
          </p:cNvSpPr>
          <p:nvPr>
            <p:ph type="subTitle" idx="1"/>
          </p:nvPr>
        </p:nvSpPr>
        <p:spPr>
          <a:xfrm>
            <a:off x="609600" y="1447800"/>
            <a:ext cx="4114800" cy="5105400"/>
          </a:xfrm>
        </p:spPr>
        <p:txBody>
          <a:bodyPr rtlCol="0">
            <a:normAutofit fontScale="62500" lnSpcReduction="20000"/>
          </a:bodyPr>
          <a:lstStyle/>
          <a:p>
            <a:pPr fontAlgn="auto">
              <a:spcAft>
                <a:spcPts val="0"/>
              </a:spcAft>
              <a:buFont typeface="Arial" pitchFamily="34" charset="0"/>
              <a:buNone/>
              <a:defRPr/>
            </a:pPr>
            <a:r>
              <a:rPr lang="en-US" sz="4800" b="1" dirty="0" smtClean="0">
                <a:solidFill>
                  <a:schemeClr val="accent4"/>
                </a:solidFill>
              </a:rPr>
              <a:t>Draw </a:t>
            </a:r>
            <a:r>
              <a:rPr lang="en-US" sz="4800" b="1" dirty="0" smtClean="0">
                <a:solidFill>
                  <a:schemeClr val="tx1"/>
                </a:solidFill>
              </a:rPr>
              <a:t>the following diagram and </a:t>
            </a:r>
            <a:r>
              <a:rPr lang="en-US" sz="4800" b="1" dirty="0" smtClean="0">
                <a:solidFill>
                  <a:schemeClr val="accent4"/>
                </a:solidFill>
              </a:rPr>
              <a:t>label</a:t>
            </a:r>
            <a:r>
              <a:rPr lang="en-US" sz="4800" b="1" dirty="0" smtClean="0">
                <a:solidFill>
                  <a:schemeClr val="tx1"/>
                </a:solidFill>
              </a:rPr>
              <a:t> the parts.</a:t>
            </a:r>
          </a:p>
          <a:p>
            <a:pPr fontAlgn="auto">
              <a:spcAft>
                <a:spcPts val="0"/>
              </a:spcAft>
              <a:buFont typeface="Arial" pitchFamily="34" charset="0"/>
              <a:buNone/>
              <a:defRPr/>
            </a:pPr>
            <a:endParaRPr lang="en-US" sz="4800" b="1" dirty="0" smtClean="0">
              <a:solidFill>
                <a:schemeClr val="tx1"/>
              </a:solidFill>
            </a:endParaRPr>
          </a:p>
          <a:p>
            <a:pPr fontAlgn="auto">
              <a:spcAft>
                <a:spcPts val="0"/>
              </a:spcAft>
              <a:buFont typeface="Arial" pitchFamily="34" charset="0"/>
              <a:buNone/>
              <a:defRPr/>
            </a:pPr>
            <a:r>
              <a:rPr lang="en-US" sz="4800" b="1" dirty="0" smtClean="0">
                <a:solidFill>
                  <a:srgbClr val="00B050"/>
                </a:solidFill>
              </a:rPr>
              <a:t>What is this diagram a picture of?</a:t>
            </a:r>
          </a:p>
          <a:p>
            <a:pPr fontAlgn="auto">
              <a:spcAft>
                <a:spcPts val="0"/>
              </a:spcAft>
              <a:buFont typeface="Arial" pitchFamily="34" charset="0"/>
              <a:buNone/>
              <a:defRPr/>
            </a:pPr>
            <a:endParaRPr lang="en-US" sz="4800" b="1" dirty="0" smtClean="0">
              <a:solidFill>
                <a:schemeClr val="tx1"/>
              </a:solidFill>
            </a:endParaRPr>
          </a:p>
          <a:p>
            <a:pPr fontAlgn="auto">
              <a:spcAft>
                <a:spcPts val="0"/>
              </a:spcAft>
              <a:buFont typeface="Arial" pitchFamily="34" charset="0"/>
              <a:buNone/>
              <a:defRPr/>
            </a:pPr>
            <a:r>
              <a:rPr lang="en-US" sz="4800" b="1" dirty="0" smtClean="0">
                <a:solidFill>
                  <a:srgbClr val="FF0066"/>
                </a:solidFill>
              </a:rPr>
              <a:t>What is A?</a:t>
            </a:r>
          </a:p>
          <a:p>
            <a:pPr fontAlgn="auto">
              <a:spcAft>
                <a:spcPts val="0"/>
              </a:spcAft>
              <a:buFont typeface="Arial" pitchFamily="34" charset="0"/>
              <a:buNone/>
              <a:defRPr/>
            </a:pPr>
            <a:endParaRPr lang="en-US" sz="4800" b="1" dirty="0" smtClean="0">
              <a:solidFill>
                <a:schemeClr val="tx1"/>
              </a:solidFill>
            </a:endParaRPr>
          </a:p>
          <a:p>
            <a:pPr fontAlgn="auto">
              <a:spcAft>
                <a:spcPts val="0"/>
              </a:spcAft>
              <a:buFont typeface="Arial" pitchFamily="34" charset="0"/>
              <a:buNone/>
              <a:defRPr/>
            </a:pPr>
            <a:r>
              <a:rPr lang="en-US" sz="4800" b="1" dirty="0" smtClean="0">
                <a:solidFill>
                  <a:srgbClr val="00B0F0"/>
                </a:solidFill>
              </a:rPr>
              <a:t>What is B?</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endParaRPr lang="en-US" dirty="0"/>
          </a:p>
        </p:txBody>
      </p:sp>
      <p:pic>
        <p:nvPicPr>
          <p:cNvPr id="23556" name="Picture 5" descr="http://01.edu-cdn.com/files/static/wiley/9780470408810/GENETIC_DIVERSITY_01.GIF"/>
          <p:cNvPicPr>
            <a:picLocks noChangeAspect="1" noChangeArrowheads="1"/>
          </p:cNvPicPr>
          <p:nvPr/>
        </p:nvPicPr>
        <p:blipFill>
          <a:blip r:embed="rId2" cstate="print"/>
          <a:srcRect l="21960" t="5000" r="18431" b="7500"/>
          <a:stretch>
            <a:fillRect/>
          </a:stretch>
        </p:blipFill>
        <p:spPr bwMode="auto">
          <a:xfrm>
            <a:off x="4800600" y="990600"/>
            <a:ext cx="2971800" cy="5473700"/>
          </a:xfrm>
          <a:prstGeom prst="rect">
            <a:avLst/>
          </a:prstGeom>
          <a:noFill/>
          <a:ln w="9525">
            <a:noFill/>
            <a:miter lim="800000"/>
            <a:headEnd/>
            <a:tailEnd/>
          </a:ln>
        </p:spPr>
      </p:pic>
      <p:sp>
        <p:nvSpPr>
          <p:cNvPr id="8" name="Rectangle 7"/>
          <p:cNvSpPr/>
          <p:nvPr/>
        </p:nvSpPr>
        <p:spPr>
          <a:xfrm>
            <a:off x="7391400" y="2514600"/>
            <a:ext cx="533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648200" y="2590800"/>
            <a:ext cx="533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9" name="TextBox 9"/>
          <p:cNvSpPr txBox="1">
            <a:spLocks noChangeArrowheads="1"/>
          </p:cNvSpPr>
          <p:nvPr/>
        </p:nvSpPr>
        <p:spPr bwMode="auto">
          <a:xfrm>
            <a:off x="4648200" y="2743200"/>
            <a:ext cx="533400" cy="708025"/>
          </a:xfrm>
          <a:prstGeom prst="rect">
            <a:avLst/>
          </a:prstGeom>
          <a:noFill/>
          <a:ln w="9525">
            <a:noFill/>
            <a:miter lim="800000"/>
            <a:headEnd/>
            <a:tailEnd/>
          </a:ln>
        </p:spPr>
        <p:txBody>
          <a:bodyPr>
            <a:spAutoFit/>
          </a:bodyPr>
          <a:lstStyle/>
          <a:p>
            <a:r>
              <a:rPr lang="en-US" sz="4000">
                <a:latin typeface="Calibri" pitchFamily="34" charset="0"/>
              </a:rPr>
              <a:t>A</a:t>
            </a:r>
          </a:p>
        </p:txBody>
      </p:sp>
      <p:sp>
        <p:nvSpPr>
          <p:cNvPr id="23560" name="TextBox 10"/>
          <p:cNvSpPr txBox="1">
            <a:spLocks noChangeArrowheads="1"/>
          </p:cNvSpPr>
          <p:nvPr/>
        </p:nvSpPr>
        <p:spPr bwMode="auto">
          <a:xfrm>
            <a:off x="7391400" y="2743200"/>
            <a:ext cx="762000" cy="708025"/>
          </a:xfrm>
          <a:prstGeom prst="rect">
            <a:avLst/>
          </a:prstGeom>
          <a:noFill/>
          <a:ln w="9525">
            <a:noFill/>
            <a:miter lim="800000"/>
            <a:headEnd/>
            <a:tailEnd/>
          </a:ln>
        </p:spPr>
        <p:txBody>
          <a:bodyPr>
            <a:spAutoFit/>
          </a:bodyPr>
          <a:lstStyle/>
          <a:p>
            <a:r>
              <a:rPr lang="en-US" sz="4000">
                <a:latin typeface="Calibri" pitchFamily="34" charset="0"/>
              </a:rPr>
              <a:t>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838200" y="0"/>
            <a:ext cx="7772400" cy="838200"/>
          </a:xfrm>
        </p:spPr>
        <p:txBody>
          <a:bodyPr/>
          <a:lstStyle/>
          <a:p>
            <a:r>
              <a:rPr lang="en-US" smtClean="0">
                <a:latin typeface="Bernard MT Condensed" pitchFamily="18" charset="0"/>
              </a:rPr>
              <a:t>Thursday, January 30, 2014</a:t>
            </a:r>
          </a:p>
        </p:txBody>
      </p:sp>
      <p:sp>
        <p:nvSpPr>
          <p:cNvPr id="3" name="Subtitle 2"/>
          <p:cNvSpPr>
            <a:spLocks noGrp="1"/>
          </p:cNvSpPr>
          <p:nvPr>
            <p:ph type="subTitle" idx="1"/>
          </p:nvPr>
        </p:nvSpPr>
        <p:spPr>
          <a:xfrm>
            <a:off x="4038600" y="1031875"/>
            <a:ext cx="4800600" cy="4114800"/>
          </a:xfrm>
        </p:spPr>
        <p:txBody>
          <a:bodyPr rtlCol="0">
            <a:normAutofit fontScale="92500" lnSpcReduction="20000"/>
          </a:bodyPr>
          <a:lstStyle/>
          <a:p>
            <a:pPr fontAlgn="auto">
              <a:spcAft>
                <a:spcPts val="0"/>
              </a:spcAft>
              <a:buFont typeface="Arial" pitchFamily="34" charset="0"/>
              <a:buNone/>
              <a:defRPr/>
            </a:pPr>
            <a:r>
              <a:rPr lang="en-US" sz="4800" dirty="0" smtClean="0">
                <a:solidFill>
                  <a:srgbClr val="00B0F0"/>
                </a:solidFill>
                <a:latin typeface="Bernard MT Condensed" pitchFamily="18" charset="0"/>
              </a:rPr>
              <a:t>Fun Fact</a:t>
            </a:r>
          </a:p>
          <a:p>
            <a:pPr fontAlgn="auto">
              <a:spcAft>
                <a:spcPts val="0"/>
              </a:spcAft>
              <a:buFont typeface="Arial" pitchFamily="34" charset="0"/>
              <a:buNone/>
              <a:defRPr/>
            </a:pPr>
            <a:r>
              <a:rPr lang="en-US" sz="2600" b="1" dirty="0" smtClean="0">
                <a:solidFill>
                  <a:schemeClr val="tx1"/>
                </a:solidFill>
                <a:latin typeface="Arial Rounded MT Bold" pitchFamily="34" charset="0"/>
              </a:rPr>
              <a:t>On January, 15, 2014, research associate and electrical engineering professor designed a micro-windmill that generates wind energy and may become an innovative solution to cell phone batteries constantly in need of recharging and home energy generation where large windmills are not preferred.</a:t>
            </a:r>
          </a:p>
          <a:p>
            <a:pPr fontAlgn="auto">
              <a:spcAft>
                <a:spcPts val="0"/>
              </a:spcAft>
              <a:buFont typeface="Arial" pitchFamily="34" charset="0"/>
              <a:buNone/>
              <a:defRPr/>
            </a:pPr>
            <a:endParaRPr lang="en-US"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24579" name="TextBox 3"/>
          <p:cNvSpPr txBox="1">
            <a:spLocks noChangeArrowheads="1"/>
          </p:cNvSpPr>
          <p:nvPr/>
        </p:nvSpPr>
        <p:spPr bwMode="auto">
          <a:xfrm>
            <a:off x="152400" y="1066800"/>
            <a:ext cx="3886200" cy="3046413"/>
          </a:xfrm>
          <a:prstGeom prst="rect">
            <a:avLst/>
          </a:prstGeom>
          <a:noFill/>
          <a:ln w="9525">
            <a:noFill/>
            <a:miter lim="800000"/>
            <a:headEnd/>
            <a:tailEnd/>
          </a:ln>
        </p:spPr>
        <p:txBody>
          <a:bodyPr>
            <a:spAutoFit/>
          </a:bodyPr>
          <a:lstStyle/>
          <a:p>
            <a:pPr marL="514350" indent="-514350"/>
            <a:r>
              <a:rPr lang="en-US" sz="3200">
                <a:solidFill>
                  <a:srgbClr val="7030A0"/>
                </a:solidFill>
                <a:latin typeface="Bernard MT Condensed" pitchFamily="18" charset="0"/>
              </a:rPr>
              <a:t>Today’s Agenda</a:t>
            </a:r>
          </a:p>
          <a:p>
            <a:pPr marL="514350" indent="-514350">
              <a:buFont typeface="Calibri" pitchFamily="34" charset="0"/>
              <a:buAutoNum type="arabicPeriod"/>
            </a:pPr>
            <a:r>
              <a:rPr lang="en-US" sz="3200">
                <a:solidFill>
                  <a:srgbClr val="7030A0"/>
                </a:solidFill>
                <a:latin typeface="Bernard MT Condensed" pitchFamily="18" charset="0"/>
              </a:rPr>
              <a:t>Pick up Ch. 8 packet (in back near highlighters)</a:t>
            </a:r>
          </a:p>
          <a:p>
            <a:pPr marL="514350" indent="-514350">
              <a:buFont typeface="Calibri" pitchFamily="34" charset="0"/>
              <a:buAutoNum type="arabicPeriod"/>
            </a:pPr>
            <a:r>
              <a:rPr lang="en-US" sz="3200">
                <a:solidFill>
                  <a:srgbClr val="7030A0"/>
                </a:solidFill>
                <a:latin typeface="Bernard MT Condensed" pitchFamily="18" charset="0"/>
              </a:rPr>
              <a:t>Warm-Up</a:t>
            </a:r>
          </a:p>
          <a:p>
            <a:pPr marL="514350" indent="-514350">
              <a:buFont typeface="Calibri" pitchFamily="34" charset="0"/>
              <a:buAutoNum type="arabicPeriod"/>
            </a:pPr>
            <a:r>
              <a:rPr lang="en-US" sz="3200">
                <a:solidFill>
                  <a:srgbClr val="7030A0"/>
                </a:solidFill>
                <a:latin typeface="Bernard MT Condensed" pitchFamily="18" charset="0"/>
              </a:rPr>
              <a:t>Critical Reading</a:t>
            </a:r>
          </a:p>
        </p:txBody>
      </p:sp>
      <p:sp>
        <p:nvSpPr>
          <p:cNvPr id="24580"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solidFill>
                  <a:srgbClr val="FFFF00"/>
                </a:solidFill>
                <a:latin typeface="Bernard MT Condensed" pitchFamily="18" charset="0"/>
              </a:rPr>
              <a:t>Today’s Needs:</a:t>
            </a:r>
            <a:r>
              <a:rPr lang="en-US" sz="4000">
                <a:solidFill>
                  <a:srgbClr val="FFFF00"/>
                </a:solidFill>
                <a:latin typeface="Bernard MT Condensed" pitchFamily="18" charset="0"/>
              </a:rPr>
              <a:t> Binder/Folder &amp; Pencil/Pen</a:t>
            </a:r>
          </a:p>
        </p:txBody>
      </p:sp>
      <p:pic>
        <p:nvPicPr>
          <p:cNvPr id="3073" name="Picture 1" descr="http://images.sciencedaily.com/2014/01/140115074336-large.jpg"/>
          <p:cNvPicPr>
            <a:picLocks noChangeAspect="1" noChangeArrowheads="1"/>
          </p:cNvPicPr>
          <p:nvPr/>
        </p:nvPicPr>
        <p:blipFill>
          <a:blip r:embed="rId2" cstate="print"/>
          <a:srcRect/>
          <a:stretch>
            <a:fillRect/>
          </a:stretch>
        </p:blipFill>
        <p:spPr bwMode="auto">
          <a:xfrm>
            <a:off x="1752600" y="4007561"/>
            <a:ext cx="1943100" cy="18362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838200" y="0"/>
            <a:ext cx="7772400" cy="838200"/>
          </a:xfrm>
        </p:spPr>
        <p:txBody>
          <a:bodyPr/>
          <a:lstStyle/>
          <a:p>
            <a:r>
              <a:rPr lang="en-US" smtClean="0">
                <a:latin typeface="Bernard MT Condensed" pitchFamily="18" charset="0"/>
              </a:rPr>
              <a:t>Warm-Up </a:t>
            </a:r>
          </a:p>
        </p:txBody>
      </p:sp>
      <p:sp>
        <p:nvSpPr>
          <p:cNvPr id="25602"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sp>
        <p:nvSpPr>
          <p:cNvPr id="25603" name="Subtitle 4"/>
          <p:cNvSpPr>
            <a:spLocks noGrp="1"/>
          </p:cNvSpPr>
          <p:nvPr>
            <p:ph type="subTitle" idx="1"/>
          </p:nvPr>
        </p:nvSpPr>
        <p:spPr>
          <a:xfrm>
            <a:off x="0" y="685800"/>
            <a:ext cx="8991600" cy="1752600"/>
          </a:xfrm>
        </p:spPr>
        <p:txBody>
          <a:bodyPr/>
          <a:lstStyle/>
          <a:p>
            <a:r>
              <a:rPr lang="en-US" smtClean="0">
                <a:solidFill>
                  <a:schemeClr val="tx1"/>
                </a:solidFill>
              </a:rPr>
              <a:t>Which karyotype is a male? How can you tell?</a:t>
            </a:r>
          </a:p>
          <a:p>
            <a:r>
              <a:rPr lang="en-US" smtClean="0">
                <a:solidFill>
                  <a:schemeClr val="tx1"/>
                </a:solidFill>
              </a:rPr>
              <a:t>Which karyotype is a female? How can you tell? </a:t>
            </a:r>
          </a:p>
        </p:txBody>
      </p:sp>
      <p:pic>
        <p:nvPicPr>
          <p:cNvPr id="25604" name="Picture 4" descr="http://faculty.tarleton.edu/pfau/heredity1/lectures/DNA_genes_chromosomes/graphics/KaryotypeMaleFemale.jpg"/>
          <p:cNvPicPr>
            <a:picLocks noChangeAspect="1" noChangeArrowheads="1"/>
          </p:cNvPicPr>
          <p:nvPr/>
        </p:nvPicPr>
        <p:blipFill>
          <a:blip r:embed="rId2" cstate="print"/>
          <a:srcRect l="4082" t="14388" r="53062" b="14864"/>
          <a:stretch>
            <a:fillRect/>
          </a:stretch>
        </p:blipFill>
        <p:spPr bwMode="auto">
          <a:xfrm>
            <a:off x="990600" y="2438400"/>
            <a:ext cx="3200400" cy="3962400"/>
          </a:xfrm>
          <a:prstGeom prst="rect">
            <a:avLst/>
          </a:prstGeom>
          <a:noFill/>
          <a:ln w="9525">
            <a:noFill/>
            <a:miter lim="800000"/>
            <a:headEnd/>
            <a:tailEnd/>
          </a:ln>
        </p:spPr>
      </p:pic>
      <p:pic>
        <p:nvPicPr>
          <p:cNvPr id="25605" name="Picture 4" descr="http://faculty.tarleton.edu/pfau/heredity1/lectures/DNA_genes_chromosomes/graphics/KaryotypeMaleFemale.jpg"/>
          <p:cNvPicPr>
            <a:picLocks noChangeAspect="1" noChangeArrowheads="1"/>
          </p:cNvPicPr>
          <p:nvPr/>
        </p:nvPicPr>
        <p:blipFill>
          <a:blip r:embed="rId2" cstate="print"/>
          <a:srcRect l="53061" t="14388" r="4082" b="13504"/>
          <a:stretch>
            <a:fillRect/>
          </a:stretch>
        </p:blipFill>
        <p:spPr bwMode="auto">
          <a:xfrm>
            <a:off x="4876800" y="2438400"/>
            <a:ext cx="3200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838200" y="0"/>
            <a:ext cx="7772400" cy="838200"/>
          </a:xfrm>
        </p:spPr>
        <p:txBody>
          <a:bodyPr/>
          <a:lstStyle/>
          <a:p>
            <a:r>
              <a:rPr lang="en-US" smtClean="0">
                <a:latin typeface="Bernard MT Condensed" pitchFamily="18" charset="0"/>
              </a:rPr>
              <a:t>Friday, January 31, 2014</a:t>
            </a:r>
          </a:p>
        </p:txBody>
      </p:sp>
      <p:sp>
        <p:nvSpPr>
          <p:cNvPr id="26626" name="TextBox 3"/>
          <p:cNvSpPr txBox="1">
            <a:spLocks noChangeArrowheads="1"/>
          </p:cNvSpPr>
          <p:nvPr/>
        </p:nvSpPr>
        <p:spPr bwMode="auto">
          <a:xfrm>
            <a:off x="457200" y="1447800"/>
            <a:ext cx="3581400" cy="3847207"/>
          </a:xfrm>
          <a:prstGeom prst="rect">
            <a:avLst/>
          </a:prstGeom>
          <a:noFill/>
          <a:ln w="9525">
            <a:noFill/>
            <a:miter lim="800000"/>
            <a:headEnd/>
            <a:tailEnd/>
          </a:ln>
        </p:spPr>
        <p:txBody>
          <a:bodyPr wrap="square">
            <a:spAutoFit/>
          </a:bodyPr>
          <a:lstStyle/>
          <a:p>
            <a:pPr marL="514350" indent="-514350"/>
            <a:r>
              <a:rPr lang="en-US" sz="3600" dirty="0">
                <a:solidFill>
                  <a:srgbClr val="7030A0"/>
                </a:solidFill>
                <a:latin typeface="Bernard MT Condensed" pitchFamily="18" charset="0"/>
              </a:rPr>
              <a:t>Today’s Agenda</a:t>
            </a:r>
          </a:p>
          <a:p>
            <a:pPr marL="514350" indent="-514350">
              <a:buFont typeface="Calibri" pitchFamily="34" charset="0"/>
              <a:buAutoNum type="arabicPeriod"/>
            </a:pPr>
            <a:r>
              <a:rPr lang="en-US" sz="3600" dirty="0">
                <a:solidFill>
                  <a:srgbClr val="7030A0"/>
                </a:solidFill>
                <a:latin typeface="Bernard MT Condensed" pitchFamily="18" charset="0"/>
              </a:rPr>
              <a:t>Warm-Up</a:t>
            </a:r>
          </a:p>
          <a:p>
            <a:pPr marL="514350" indent="-514350">
              <a:buFont typeface="Calibri" pitchFamily="34" charset="0"/>
              <a:buAutoNum type="arabicPeriod"/>
            </a:pPr>
            <a:r>
              <a:rPr lang="en-US" sz="3600" dirty="0">
                <a:solidFill>
                  <a:srgbClr val="7030A0"/>
                </a:solidFill>
                <a:latin typeface="Bernard MT Condensed" pitchFamily="18" charset="0"/>
              </a:rPr>
              <a:t>Go over Critical Reading </a:t>
            </a:r>
            <a:r>
              <a:rPr lang="en-US" sz="3600" dirty="0" smtClean="0">
                <a:solidFill>
                  <a:srgbClr val="7030A0"/>
                </a:solidFill>
                <a:latin typeface="Bernard MT Condensed" pitchFamily="18" charset="0"/>
              </a:rPr>
              <a:t>HW Assignment</a:t>
            </a:r>
            <a:endParaRPr lang="en-US" sz="3600" dirty="0">
              <a:solidFill>
                <a:srgbClr val="7030A0"/>
              </a:solidFill>
              <a:latin typeface="Bernard MT Condensed" pitchFamily="18" charset="0"/>
            </a:endParaRPr>
          </a:p>
          <a:p>
            <a:pPr marL="514350" indent="-514350">
              <a:buFont typeface="Calibri" pitchFamily="34" charset="0"/>
              <a:buAutoNum type="arabicPeriod"/>
            </a:pPr>
            <a:r>
              <a:rPr lang="en-US" sz="3600" dirty="0">
                <a:solidFill>
                  <a:srgbClr val="7030A0"/>
                </a:solidFill>
                <a:latin typeface="Bernard MT Condensed" pitchFamily="18" charset="0"/>
              </a:rPr>
              <a:t>Cell </a:t>
            </a:r>
            <a:r>
              <a:rPr lang="en-US" sz="3600" dirty="0" smtClean="0">
                <a:solidFill>
                  <a:srgbClr val="7030A0"/>
                </a:solidFill>
                <a:latin typeface="Bernard MT Condensed" pitchFamily="18" charset="0"/>
              </a:rPr>
              <a:t>Cycle Intro.</a:t>
            </a:r>
            <a:endParaRPr lang="en-US" sz="3600" dirty="0">
              <a:solidFill>
                <a:srgbClr val="7030A0"/>
              </a:solidFill>
              <a:latin typeface="Bernard MT Condensed" pitchFamily="18" charset="0"/>
            </a:endParaRPr>
          </a:p>
          <a:p>
            <a:pPr marL="514350" indent="-514350">
              <a:buFont typeface="Calibri" pitchFamily="34" charset="0"/>
              <a:buAutoNum type="arabicPeriod"/>
            </a:pPr>
            <a:endParaRPr lang="en-US" sz="2800" b="1" dirty="0">
              <a:solidFill>
                <a:srgbClr val="7030A0"/>
              </a:solidFill>
              <a:latin typeface="Calibri" pitchFamily="34" charset="0"/>
            </a:endParaRPr>
          </a:p>
        </p:txBody>
      </p:sp>
      <p:sp>
        <p:nvSpPr>
          <p:cNvPr id="26627" name="TextBox 4"/>
          <p:cNvSpPr txBox="1">
            <a:spLocks noChangeArrowheads="1"/>
          </p:cNvSpPr>
          <p:nvPr/>
        </p:nvSpPr>
        <p:spPr bwMode="auto">
          <a:xfrm>
            <a:off x="0" y="5943600"/>
            <a:ext cx="9144000" cy="707886"/>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Binder, Highlighter, Pencil</a:t>
            </a:r>
            <a:endParaRPr lang="en-US" sz="4000" dirty="0">
              <a:solidFill>
                <a:srgbClr val="FFFF00"/>
              </a:solidFill>
              <a:latin typeface="Bernard MT Condensed" pitchFamily="18" charset="0"/>
            </a:endParaRPr>
          </a:p>
        </p:txBody>
      </p:sp>
      <p:sp>
        <p:nvSpPr>
          <p:cNvPr id="26628" name="Subtitle 2"/>
          <p:cNvSpPr>
            <a:spLocks noGrp="1"/>
          </p:cNvSpPr>
          <p:nvPr>
            <p:ph type="subTitle" idx="1"/>
          </p:nvPr>
        </p:nvSpPr>
        <p:spPr>
          <a:xfrm>
            <a:off x="4038600" y="762000"/>
            <a:ext cx="4800600" cy="4114800"/>
          </a:xfrm>
        </p:spPr>
        <p:txBody>
          <a:bodyPr/>
          <a:lstStyle/>
          <a:p>
            <a:r>
              <a:rPr lang="en-US" sz="4000" smtClean="0">
                <a:solidFill>
                  <a:srgbClr val="00B0F0"/>
                </a:solidFill>
                <a:latin typeface="Bernard MT Condensed" pitchFamily="18" charset="0"/>
              </a:rPr>
              <a:t>Fun Fact</a:t>
            </a:r>
          </a:p>
          <a:p>
            <a:r>
              <a:rPr lang="en-US" b="1" smtClean="0">
                <a:solidFill>
                  <a:schemeClr val="tx1"/>
                </a:solidFill>
              </a:rPr>
              <a:t>Gorillas and potatoes have two more chromosomes than humans do.</a:t>
            </a:r>
            <a:endParaRPr lang="en-US" b="1" smtClean="0">
              <a:solidFill>
                <a:schemeClr val="tx1"/>
              </a:solidFill>
              <a:latin typeface="Bernard MT Condensed" pitchFamily="18" charset="0"/>
            </a:endParaRPr>
          </a:p>
        </p:txBody>
      </p:sp>
      <p:pic>
        <p:nvPicPr>
          <p:cNvPr id="13316" name="Picture 4" descr="http://i.huffpost.com/gadgets/slideshows/327002/slide_327002_3154566_free.jpg"/>
          <p:cNvPicPr>
            <a:picLocks noChangeAspect="1" noChangeArrowheads="1"/>
          </p:cNvPicPr>
          <p:nvPr/>
        </p:nvPicPr>
        <p:blipFill>
          <a:blip r:embed="rId2" cstate="print"/>
          <a:srcRect/>
          <a:stretch>
            <a:fillRect/>
          </a:stretch>
        </p:blipFill>
        <p:spPr bwMode="auto">
          <a:xfrm>
            <a:off x="4572000" y="3048000"/>
            <a:ext cx="3797094" cy="25408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0"/>
            <a:ext cx="7772400" cy="1143000"/>
          </a:xfrm>
        </p:spPr>
        <p:txBody>
          <a:bodyPr/>
          <a:lstStyle/>
          <a:p>
            <a:r>
              <a:rPr lang="en-US" smtClean="0">
                <a:latin typeface="Bernard MT Condensed" pitchFamily="18" charset="0"/>
              </a:rPr>
              <a:t>Warm-Up </a:t>
            </a:r>
          </a:p>
        </p:txBody>
      </p:sp>
      <p:sp>
        <p:nvSpPr>
          <p:cNvPr id="27651" name="TextBox 5"/>
          <p:cNvSpPr txBox="1">
            <a:spLocks noChangeArrowheads="1"/>
          </p:cNvSpPr>
          <p:nvPr/>
        </p:nvSpPr>
        <p:spPr bwMode="auto">
          <a:xfrm>
            <a:off x="2666059" y="997744"/>
            <a:ext cx="6021682" cy="3039967"/>
          </a:xfrm>
          <a:prstGeom prst="rect">
            <a:avLst/>
          </a:prstGeom>
          <a:noFill/>
          <a:ln w="9525">
            <a:noFill/>
            <a:miter lim="800000"/>
            <a:headEnd/>
            <a:tailEnd/>
          </a:ln>
        </p:spPr>
        <p:txBody>
          <a:bodyPr wrap="square">
            <a:spAutoFit/>
          </a:bodyPr>
          <a:lstStyle/>
          <a:p>
            <a:pPr marL="342900" indent="-342900">
              <a:buFontTx/>
              <a:buAutoNum type="arabicParenR"/>
            </a:pPr>
            <a:r>
              <a:rPr lang="en-US" sz="3200" b="1" dirty="0">
                <a:latin typeface="Times New Roman" panose="02020603050405020304" pitchFamily="18" charset="0"/>
                <a:cs typeface="Times New Roman" panose="02020603050405020304" pitchFamily="18" charset="0"/>
              </a:rPr>
              <a:t>What is the </a:t>
            </a:r>
            <a:r>
              <a:rPr lang="en-US" sz="3200" b="1" dirty="0">
                <a:solidFill>
                  <a:srgbClr val="FF0000"/>
                </a:solidFill>
                <a:latin typeface="Times New Roman" panose="02020603050405020304" pitchFamily="18" charset="0"/>
                <a:cs typeface="Times New Roman" panose="02020603050405020304" pitchFamily="18" charset="0"/>
              </a:rPr>
              <a:t>difference</a:t>
            </a:r>
            <a:r>
              <a:rPr lang="en-US" sz="3200" b="1" dirty="0">
                <a:latin typeface="Times New Roman" panose="02020603050405020304" pitchFamily="18" charset="0"/>
                <a:cs typeface="Times New Roman" panose="02020603050405020304" pitchFamily="18" charset="0"/>
              </a:rPr>
              <a:t> between diploid and haploid? </a:t>
            </a:r>
          </a:p>
          <a:p>
            <a:pPr marL="342900" indent="-342900">
              <a:buFontTx/>
              <a:buAutoNum type="arabicParenR"/>
            </a:pPr>
            <a:endParaRPr lang="en-US" sz="3200" b="1" dirty="0">
              <a:latin typeface="Times New Roman" panose="02020603050405020304" pitchFamily="18" charset="0"/>
              <a:cs typeface="Times New Roman" panose="02020603050405020304" pitchFamily="18" charset="0"/>
            </a:endParaRPr>
          </a:p>
          <a:p>
            <a:pPr marL="342900" indent="-342900">
              <a:buFontTx/>
              <a:buAutoNum type="arabicParenR"/>
            </a:pPr>
            <a:r>
              <a:rPr lang="en-US" sz="3200" b="1" dirty="0">
                <a:latin typeface="Times New Roman" panose="02020603050405020304" pitchFamily="18" charset="0"/>
                <a:cs typeface="Times New Roman" panose="02020603050405020304" pitchFamily="18" charset="0"/>
              </a:rPr>
              <a:t>If a garden pea has </a:t>
            </a:r>
            <a:r>
              <a:rPr lang="en-US" sz="3200" b="1" dirty="0">
                <a:solidFill>
                  <a:srgbClr val="FF0000"/>
                </a:solidFill>
                <a:latin typeface="Times New Roman" panose="02020603050405020304" pitchFamily="18" charset="0"/>
                <a:cs typeface="Times New Roman" panose="02020603050405020304" pitchFamily="18" charset="0"/>
              </a:rPr>
              <a:t>20 total chromosomes</a:t>
            </a:r>
            <a:r>
              <a:rPr lang="en-US" sz="3200" b="1" dirty="0">
                <a:latin typeface="Times New Roman" panose="02020603050405020304" pitchFamily="18" charset="0"/>
                <a:cs typeface="Times New Roman" panose="02020603050405020304" pitchFamily="18" charset="0"/>
              </a:rPr>
              <a:t>. What is the </a:t>
            </a:r>
            <a:r>
              <a:rPr lang="en-US" sz="3200" b="1" dirty="0">
                <a:solidFill>
                  <a:srgbClr val="00B050"/>
                </a:solidFill>
                <a:latin typeface="Times New Roman" panose="02020603050405020304" pitchFamily="18" charset="0"/>
                <a:cs typeface="Times New Roman" panose="02020603050405020304" pitchFamily="18" charset="0"/>
              </a:rPr>
              <a:t>number of </a:t>
            </a:r>
            <a:r>
              <a:rPr lang="en-US" sz="3200" b="1" dirty="0" smtClean="0">
                <a:solidFill>
                  <a:srgbClr val="00B050"/>
                </a:solidFill>
                <a:latin typeface="Times New Roman" panose="02020603050405020304" pitchFamily="18" charset="0"/>
                <a:cs typeface="Times New Roman" panose="02020603050405020304" pitchFamily="18" charset="0"/>
              </a:rPr>
              <a:t>haploid</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23554" name="Picture 2" descr="https://encrypted-tbn1.gstatic.com/images?q=tbn:ANd9GcT1Dpkv-ZnT8bYjXJ2vt6378VQGoTnCVj6cUw-Q1g-fV48DZCV78A"/>
          <p:cNvPicPr>
            <a:picLocks noChangeAspect="1" noChangeArrowheads="1"/>
          </p:cNvPicPr>
          <p:nvPr/>
        </p:nvPicPr>
        <p:blipFill>
          <a:blip r:embed="rId2" cstate="print"/>
          <a:srcRect b="5512"/>
          <a:stretch>
            <a:fillRect/>
          </a:stretch>
        </p:blipFill>
        <p:spPr bwMode="auto">
          <a:xfrm>
            <a:off x="311150" y="762000"/>
            <a:ext cx="2286000" cy="3048000"/>
          </a:xfrm>
          <a:prstGeom prst="rect">
            <a:avLst/>
          </a:prstGeom>
          <a:ln>
            <a:noFill/>
          </a:ln>
          <a:effectLst>
            <a:softEdge rad="112500"/>
          </a:effectLst>
        </p:spPr>
      </p:pic>
      <p:pic>
        <p:nvPicPr>
          <p:cNvPr id="27653" name="Picture 5"/>
          <p:cNvPicPr>
            <a:picLocks noChangeAspect="1" noChangeArrowheads="1"/>
          </p:cNvPicPr>
          <p:nvPr/>
        </p:nvPicPr>
        <p:blipFill>
          <a:blip r:embed="rId3" cstate="print"/>
          <a:srcRect l="30569" t="46231" r="57758" b="36877"/>
          <a:stretch>
            <a:fillRect/>
          </a:stretch>
        </p:blipFill>
        <p:spPr bwMode="auto">
          <a:xfrm rot="900000">
            <a:off x="6239546" y="3962400"/>
            <a:ext cx="2552700" cy="2309586"/>
          </a:xfrm>
          <a:prstGeom prst="rect">
            <a:avLst/>
          </a:prstGeom>
          <a:noFill/>
          <a:ln w="9525">
            <a:noFill/>
            <a:miter lim="800000"/>
            <a:headEnd/>
            <a:tailEnd/>
          </a:ln>
          <a:effectLst/>
        </p:spPr>
      </p:pic>
      <p:sp>
        <p:nvSpPr>
          <p:cNvPr id="77" name="TextBox 5"/>
          <p:cNvSpPr txBox="1">
            <a:spLocks noChangeArrowheads="1"/>
          </p:cNvSpPr>
          <p:nvPr/>
        </p:nvSpPr>
        <p:spPr bwMode="auto">
          <a:xfrm>
            <a:off x="304800" y="4483864"/>
            <a:ext cx="6019800" cy="1569660"/>
          </a:xfrm>
          <a:prstGeom prst="rect">
            <a:avLst/>
          </a:prstGeom>
          <a:noFill/>
          <a:ln w="9525">
            <a:noFill/>
            <a:miter lim="800000"/>
            <a:headEnd/>
            <a:tailEnd/>
          </a:ln>
        </p:spPr>
        <p:txBody>
          <a:bodyPr>
            <a:spAutoFit/>
          </a:bodyPr>
          <a:lstStyle/>
          <a:p>
            <a:r>
              <a:rPr lang="en-US" sz="3200" b="1" dirty="0" smtClean="0">
                <a:latin typeface="Times New Roman" panose="02020603050405020304" pitchFamily="18" charset="0"/>
                <a:cs typeface="Times New Roman" panose="02020603050405020304" pitchFamily="18" charset="0"/>
              </a:rPr>
              <a:t>3) </a:t>
            </a:r>
            <a:r>
              <a:rPr lang="en-US" sz="3200" b="1" dirty="0" smtClean="0">
                <a:solidFill>
                  <a:srgbClr val="FF0066"/>
                </a:solidFill>
                <a:latin typeface="Times New Roman" panose="02020603050405020304" pitchFamily="18" charset="0"/>
                <a:cs typeface="Times New Roman" panose="02020603050405020304" pitchFamily="18" charset="0"/>
              </a:rPr>
              <a:t>True or False: </a:t>
            </a:r>
            <a:r>
              <a:rPr lang="en-US" sz="3200" b="1" dirty="0" smtClean="0">
                <a:latin typeface="Times New Roman" panose="02020603050405020304" pitchFamily="18" charset="0"/>
                <a:cs typeface="Times New Roman" panose="02020603050405020304" pitchFamily="18" charset="0"/>
              </a:rPr>
              <a:t>The following figure displays homologous chromosomes.</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96" name="Group 24"/>
          <p:cNvGraphicFramePr>
            <a:graphicFrameLocks noGrp="1"/>
          </p:cNvGraphicFramePr>
          <p:nvPr/>
        </p:nvGraphicFramePr>
        <p:xfrm>
          <a:off x="914400" y="914400"/>
          <a:ext cx="7543800" cy="5335468"/>
        </p:xfrm>
        <a:graphic>
          <a:graphicData uri="http://schemas.openxmlformats.org/drawingml/2006/table">
            <a:tbl>
              <a:tblPr/>
              <a:tblGrid>
                <a:gridCol w="1295400"/>
                <a:gridCol w="2971800"/>
                <a:gridCol w="3276600"/>
              </a:tblGrid>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
                      </a:r>
                      <a:br>
                        <a:rPr kumimoji="0" lang="en-US" sz="2000" b="1" i="0" u="none" strike="noStrike" cap="none" normalizeH="0" baseline="0" smtClean="0">
                          <a:ln>
                            <a:noFill/>
                          </a:ln>
                          <a:solidFill>
                            <a:schemeClr val="tx1"/>
                          </a:solidFill>
                          <a:effectLst/>
                          <a:latin typeface="Calibri" pitchFamily="34" charset="0"/>
                        </a:rPr>
                      </a:br>
                      <a:endParaRPr kumimoji="0" lang="en-US" sz="2000" b="1" i="0" u="none" strike="noStrike" cap="none" normalizeH="0" baseline="0" smtClean="0">
                        <a:ln>
                          <a:noFill/>
                        </a:ln>
                        <a:solidFill>
                          <a:schemeClr val="tx1"/>
                        </a:solidFill>
                        <a:effectLst/>
                        <a:latin typeface="Calibri" pitchFamily="34" charset="0"/>
                      </a:endParaRPr>
                    </a:p>
                  </a:txBody>
                  <a:tcPr marL="24137" marR="24137" marT="3017" marB="603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Diploid</a:t>
                      </a:r>
                    </a:p>
                  </a:txBody>
                  <a:tcPr marL="24137" marR="24137" marT="3017" marB="603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Haploid</a:t>
                      </a:r>
                    </a:p>
                  </a:txBody>
                  <a:tcPr marL="28964" marR="28964" marT="14482" marB="14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About</a:t>
                      </a:r>
                    </a:p>
                  </a:txBody>
                  <a:tcPr marL="28964" marR="15085" marT="15085" marB="150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Diploid cells contain two complete sets (2n) of chromosomes.</a:t>
                      </a:r>
                    </a:p>
                  </a:txBody>
                  <a:tcPr marL="30171" marR="30171" marT="15085" marB="150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Haploid cells have half the number of chromosomes (n) as diploid - i.e. a haploid cell contains only one complete set of chromosomes.</a:t>
                      </a:r>
                    </a:p>
                  </a:txBody>
                  <a:tcPr marL="30171" marR="30171" marT="15085" marB="150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Cell Division and Growth</a:t>
                      </a:r>
                    </a:p>
                  </a:txBody>
                  <a:tcPr marL="28964" marR="15085" marT="15085" marB="150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Diploid cells reproduce by </a:t>
                      </a:r>
                      <a:r>
                        <a:rPr kumimoji="0" lang="en-US" sz="2000" b="1" i="0" u="none" strike="noStrike" cap="none" normalizeH="0" baseline="0" smtClean="0">
                          <a:ln>
                            <a:noFill/>
                          </a:ln>
                          <a:solidFill>
                            <a:schemeClr val="tx1"/>
                          </a:solidFill>
                          <a:effectLst/>
                          <a:latin typeface="Calibri" pitchFamily="34" charset="0"/>
                        </a:rPr>
                        <a:t>mitosis</a:t>
                      </a:r>
                      <a:r>
                        <a:rPr kumimoji="0" lang="en-US" sz="2000" b="0" i="0" u="none" strike="noStrike" cap="none" normalizeH="0" baseline="0" smtClean="0">
                          <a:ln>
                            <a:noFill/>
                          </a:ln>
                          <a:solidFill>
                            <a:schemeClr val="tx1"/>
                          </a:solidFill>
                          <a:effectLst/>
                          <a:latin typeface="Calibri" pitchFamily="34" charset="0"/>
                        </a:rPr>
                        <a:t> making daughter cells that are exact replicas.</a:t>
                      </a:r>
                    </a:p>
                  </a:txBody>
                  <a:tcPr marL="30171" marR="30171" marT="15085" marB="150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Haploid cells are a result of the process of </a:t>
                      </a:r>
                      <a:r>
                        <a:rPr kumimoji="0" lang="en-US" sz="2000" b="1" i="0" u="none" strike="noStrike" cap="none" normalizeH="0" baseline="0" smtClean="0">
                          <a:ln>
                            <a:noFill/>
                          </a:ln>
                          <a:solidFill>
                            <a:schemeClr val="tx1"/>
                          </a:solidFill>
                          <a:effectLst/>
                          <a:latin typeface="Calibri" pitchFamily="34" charset="0"/>
                        </a:rPr>
                        <a:t>meiosis</a:t>
                      </a:r>
                      <a:r>
                        <a:rPr kumimoji="0" lang="en-US" sz="2000" b="0" i="0" u="none" strike="noStrike" cap="none" normalizeH="0" baseline="0" smtClean="0">
                          <a:ln>
                            <a:noFill/>
                          </a:ln>
                          <a:solidFill>
                            <a:schemeClr val="tx1"/>
                          </a:solidFill>
                          <a:effectLst/>
                          <a:latin typeface="Calibri" pitchFamily="34" charset="0"/>
                        </a:rPr>
                        <a:t>, a type of cell division in which diploid cells divide to give rise to haploid germ cells. A haploid cell will merge with another haploid cell at fertilization.</a:t>
                      </a:r>
                    </a:p>
                  </a:txBody>
                  <a:tcPr marL="30171" marR="30171" marT="15085" marB="150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Examples</a:t>
                      </a:r>
                    </a:p>
                  </a:txBody>
                  <a:tcPr marL="28964" marR="15085" marT="15085" marB="150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Skin, blood, muscle cells (also known as somatic cells)</a:t>
                      </a:r>
                    </a:p>
                  </a:txBody>
                  <a:tcPr marL="30171" marR="30171" marT="15085" marB="150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Cells used in sexual reproduction, sperm and ova (also known as Gametes).</a:t>
                      </a:r>
                    </a:p>
                  </a:txBody>
                  <a:tcPr marL="30171" marR="30171" marT="15085" marB="150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smtClean="0"/>
              <a:t>Why is the cell cycle important?</a:t>
            </a:r>
          </a:p>
        </p:txBody>
      </p:sp>
      <p:sp>
        <p:nvSpPr>
          <p:cNvPr id="47109" name="AutoShape 5"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7111" name="AutoShape 7"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7113" name="AutoShape 9" descr="2Q=="/>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47118" name="Picture 14" descr="apoptosis_analysis_cellcycle_phases_lrg"/>
          <p:cNvPicPr>
            <a:picLocks noChangeAspect="1" noChangeArrowheads="1"/>
          </p:cNvPicPr>
          <p:nvPr/>
        </p:nvPicPr>
        <p:blipFill>
          <a:blip r:embed="rId2" cstate="print"/>
          <a:srcRect/>
          <a:stretch>
            <a:fillRect/>
          </a:stretch>
        </p:blipFill>
        <p:spPr bwMode="auto">
          <a:xfrm>
            <a:off x="457200" y="1600200"/>
            <a:ext cx="4038600" cy="3789363"/>
          </a:xfrm>
          <a:prstGeom prst="rect">
            <a:avLst/>
          </a:prstGeom>
          <a:noFill/>
        </p:spPr>
      </p:pic>
      <p:pic>
        <p:nvPicPr>
          <p:cNvPr id="47120" name="Picture 16" descr="blank-human-body-diagram"/>
          <p:cNvPicPr>
            <a:picLocks noChangeAspect="1" noChangeArrowheads="1"/>
          </p:cNvPicPr>
          <p:nvPr/>
        </p:nvPicPr>
        <p:blipFill>
          <a:blip r:embed="rId3" cstate="print"/>
          <a:srcRect l="8142" r="22646" b="11681"/>
          <a:stretch>
            <a:fillRect/>
          </a:stretch>
        </p:blipFill>
        <p:spPr bwMode="auto">
          <a:xfrm>
            <a:off x="5410200" y="1371600"/>
            <a:ext cx="2590800" cy="525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February 3 – February 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a:xfrm>
            <a:off x="838200" y="0"/>
            <a:ext cx="7772400" cy="838200"/>
          </a:xfrm>
        </p:spPr>
        <p:txBody>
          <a:bodyPr/>
          <a:lstStyle/>
          <a:p>
            <a:r>
              <a:rPr lang="en-US" smtClean="0">
                <a:latin typeface="Bernard MT Condensed" pitchFamily="18" charset="0"/>
              </a:rPr>
              <a:t>Monday, February 3, 2014</a:t>
            </a:r>
          </a:p>
        </p:txBody>
      </p:sp>
      <p:sp>
        <p:nvSpPr>
          <p:cNvPr id="30723" name="Subtitle 2"/>
          <p:cNvSpPr>
            <a:spLocks noGrp="1"/>
          </p:cNvSpPr>
          <p:nvPr>
            <p:ph type="subTitle" idx="1"/>
          </p:nvPr>
        </p:nvSpPr>
        <p:spPr>
          <a:xfrm>
            <a:off x="3886200" y="990600"/>
            <a:ext cx="5029200" cy="4724400"/>
          </a:xfrm>
        </p:spPr>
        <p:txBody>
          <a:bodyPr/>
          <a:lstStyle/>
          <a:p>
            <a:r>
              <a:rPr lang="en-US" smtClean="0">
                <a:solidFill>
                  <a:srgbClr val="00B0F0"/>
                </a:solidFill>
                <a:latin typeface="Bernard MT Condensed" pitchFamily="18" charset="0"/>
              </a:rPr>
              <a:t>Fun Fact</a:t>
            </a:r>
          </a:p>
          <a:p>
            <a:r>
              <a:rPr lang="en-US" smtClean="0">
                <a:solidFill>
                  <a:schemeClr val="tx1"/>
                </a:solidFill>
              </a:rPr>
              <a:t>A medium-sized cumulus cloud weighs about the same as 80 elephants.</a:t>
            </a:r>
            <a:endParaRPr lang="en-US" smtClean="0">
              <a:solidFill>
                <a:schemeClr val="tx1"/>
              </a:solidFill>
              <a:latin typeface="Bernard MT Condensed" pitchFamily="18" charset="0"/>
            </a:endParaRPr>
          </a:p>
        </p:txBody>
      </p:sp>
      <p:sp>
        <p:nvSpPr>
          <p:cNvPr id="30724" name="TextBox 3"/>
          <p:cNvSpPr txBox="1">
            <a:spLocks noChangeArrowheads="1"/>
          </p:cNvSpPr>
          <p:nvPr/>
        </p:nvSpPr>
        <p:spPr bwMode="auto">
          <a:xfrm>
            <a:off x="228600" y="1447800"/>
            <a:ext cx="3276600" cy="2862322"/>
          </a:xfrm>
          <a:prstGeom prst="rect">
            <a:avLst/>
          </a:prstGeom>
          <a:noFill/>
          <a:ln w="9525">
            <a:noFill/>
            <a:miter lim="800000"/>
            <a:headEnd/>
            <a:tailEnd/>
          </a:ln>
        </p:spPr>
        <p:txBody>
          <a:bodyPr wrap="square">
            <a:spAutoFit/>
          </a:bodyPr>
          <a:lstStyle/>
          <a:p>
            <a:pPr marL="514350" indent="-514350"/>
            <a:r>
              <a:rPr lang="en-US" sz="3600" dirty="0">
                <a:solidFill>
                  <a:srgbClr val="7030A0"/>
                </a:solidFill>
                <a:latin typeface="Bernard MT Condensed" pitchFamily="18" charset="0"/>
              </a:rPr>
              <a:t>Today’s Agenda</a:t>
            </a:r>
          </a:p>
          <a:p>
            <a:pPr marL="514350" indent="-514350">
              <a:buFont typeface="Calibri" pitchFamily="34" charset="0"/>
              <a:buAutoNum type="arabicPeriod"/>
            </a:pPr>
            <a:r>
              <a:rPr lang="en-US" sz="3600" dirty="0" smtClean="0">
                <a:solidFill>
                  <a:srgbClr val="7030A0"/>
                </a:solidFill>
                <a:latin typeface="Bernard MT Condensed" pitchFamily="18" charset="0"/>
              </a:rPr>
              <a:t>Warm-Up</a:t>
            </a:r>
            <a:endParaRPr lang="en-US" sz="3600" b="1" dirty="0">
              <a:solidFill>
                <a:srgbClr val="7030A0"/>
              </a:solidFill>
              <a:latin typeface="Bernard MT Condensed" pitchFamily="18" charset="0"/>
            </a:endParaRPr>
          </a:p>
          <a:p>
            <a:pPr marL="514350" indent="-514350">
              <a:buFont typeface="Calibri" pitchFamily="34" charset="0"/>
              <a:buAutoNum type="arabicPeriod"/>
            </a:pPr>
            <a:r>
              <a:rPr lang="en-US" sz="3600" b="1" dirty="0" smtClean="0">
                <a:solidFill>
                  <a:srgbClr val="7030A0"/>
                </a:solidFill>
                <a:latin typeface="Bernard MT Condensed" pitchFamily="18" charset="0"/>
              </a:rPr>
              <a:t>Cell Cycle Overview</a:t>
            </a:r>
          </a:p>
          <a:p>
            <a:pPr marL="514350" indent="-514350">
              <a:buFont typeface="Calibri" pitchFamily="34" charset="0"/>
              <a:buAutoNum type="arabicPeriod"/>
            </a:pPr>
            <a:r>
              <a:rPr lang="en-US" sz="3600" b="1" dirty="0" smtClean="0">
                <a:solidFill>
                  <a:srgbClr val="7030A0"/>
                </a:solidFill>
                <a:latin typeface="Bernard MT Condensed" pitchFamily="18" charset="0"/>
              </a:rPr>
              <a:t>Video</a:t>
            </a:r>
            <a:endParaRPr lang="en-US" sz="3600" dirty="0">
              <a:solidFill>
                <a:srgbClr val="7030A0"/>
              </a:solidFill>
              <a:latin typeface="Bernard MT Condensed" pitchFamily="18" charset="0"/>
            </a:endParaRPr>
          </a:p>
        </p:txBody>
      </p:sp>
      <p:sp>
        <p:nvSpPr>
          <p:cNvPr id="30725" name="TextBox 4"/>
          <p:cNvSpPr txBox="1">
            <a:spLocks noChangeArrowheads="1"/>
          </p:cNvSpPr>
          <p:nvPr/>
        </p:nvSpPr>
        <p:spPr bwMode="auto">
          <a:xfrm>
            <a:off x="0" y="5943600"/>
            <a:ext cx="9144000" cy="707886"/>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Binder, Highlighter, Pencil</a:t>
            </a:r>
            <a:endParaRPr lang="en-US" sz="4000" dirty="0">
              <a:solidFill>
                <a:srgbClr val="FFFF00"/>
              </a:solidFill>
              <a:latin typeface="Bernard MT Condensed" pitchFamily="18" charset="0"/>
            </a:endParaRPr>
          </a:p>
        </p:txBody>
      </p:sp>
      <p:pic>
        <p:nvPicPr>
          <p:cNvPr id="11266" name="Picture 2" descr="http://i.huffpost.com/gadgets/slideshows/327002/slide_327002_3154549_free.jpg"/>
          <p:cNvPicPr>
            <a:picLocks noChangeAspect="1" noChangeArrowheads="1"/>
          </p:cNvPicPr>
          <p:nvPr/>
        </p:nvPicPr>
        <p:blipFill>
          <a:blip r:embed="rId2" cstate="print"/>
          <a:srcRect t="53000" r="3793" b="-143"/>
          <a:stretch>
            <a:fillRect/>
          </a:stretch>
        </p:blipFill>
        <p:spPr bwMode="auto">
          <a:xfrm rot="10800000">
            <a:off x="3620202" y="3291736"/>
            <a:ext cx="3200400" cy="2286000"/>
          </a:xfrm>
          <a:prstGeom prst="rect">
            <a:avLst/>
          </a:prstGeom>
          <a:ln>
            <a:noFill/>
          </a:ln>
          <a:effectLst>
            <a:softEdge rad="112500"/>
          </a:effectLst>
        </p:spPr>
      </p:pic>
      <p:sp>
        <p:nvSpPr>
          <p:cNvPr id="30727" name="AutoShape 4" descr="data:image/jpeg;base64,/9j/4AAQSkZJRgABAQAAAQABAAD/2wCEAAkGBwgHBgkIBwgKCgkLDRYPDQwMDRsUFRAWIB0iIiAdHx8kKDQsJCYxJx8fLT0tMTU3Ojo6Iys/RD84QzQ5OjcBCgoKDQwNGg8PGjclHyU3Nzc3Nzc3Nzc3Nzc3Nzc3Nzc3Nzc3Nzc3Nzc3Nzc3Nzc3Nzc3Nzc3Nzc3Nzc3Nzc3N//AABEIAJYAyAMBIgACEQEDEQH/xAAcAAABBQEBAQAAAAAAAAAAAAAEAAIDBQYBBwj/xAA6EAACAQMCAwUGBQQCAQUAAAABAgMABBESIQUxQQYTIlFhMnGBkaGxBxQjwfAVQlLR4fGCMzRDc6L/xAAZAQADAQEBAAAAAAAAAAAAAAAAAQIDBAX/xAAiEQACAgICAgMBAQAAAAAAAAAAAQIRAxIhMUFRBBMiYRT/2gAMAwEAAhEDEQA/AN5mu1HmpY0LGuw4TlKpe62qSGDURnlUuSQ6INJxnFd6VZPCnd7dKiWzMijAqVNDor96migkk9lGNWdvw0KdRGT61ZwxiNcY386HkXgpQszLwunNSKbg77cq1MkCSLhloaaxjELBRvUrIDxtGeo+0sTJhydq6bPfcDFWtomiICnKa8CjEHayQdKFkgGSF6cqtpRttQ5j31VmmU0DQJgYI3rkuF3J+FG6SuDtUElt3hJ+lO+RUV7gtuK53DyYIOKsre1Cg6hXe7CMBinsFASWwTbOal7oDcUQQADtQk7kRsQaXYdCJAbY7V3v9IxQPekj1puts7mr1FYY05zUMs2eVQFzTC1NRJslaXO1KoC1cqqAjCEkA0aidyviIJ6VHGwx0qX/ANSk2FDBIWbpiiYIpCpODUljw8u2ps6auFhVVwBis3KjSMWU4ilJwRtR0ZCKFA5VO0Y6mmMAnlUXY6Jo2qQGhVkxzpyuSTSKUgrNcODTFO1dLUi9iOSJMbLvTI3086c0tDyPsSOnlTM32EPINNQ97nnWZ4j2w4dZytFqeYr7XdDKj40JB2+4K0gSXv4mPIsmR9KW8fZWsvRtmYFRUZk01luIdtuFWyhopGmXzj6+7NNsu2vCbkIZJXg1HbvUP3FG8fYtZejYLJnnULuNQqCK5jkjWSF1eNhlWU5BFcZxmqJbCnVWGOVV06aciiO986hu3GkGqXZLK7GnOaa5GKfM1QO1bIhizXCaZzoiCBZFBZjnPKm+BEJpUb+WVV8QyaVLZFUBpnFF2ilpVB5UJGRkUdbtoYEVMgRfQ4VQBtSlm00B+aCjzNQSXkbOgLgE8hnnWNM124CppWJ1A0xZDIAOtQtKCuxoG94pBwu2a6vJVjiTqebegHU06pEl2kRO7ZxU6KBz8q8x4j2v4nxHI4dI1jARkaQDKQPM8h8KrZJ74qrT8a4kZCek7jB+DVg8qTo3WJs9eeYJ1FDveL515nY8Z4tZFkn4ibpFGyz5Yn/yJz96tY+1cDeGW1kRgfFpcEfPaqjkg+2RLHJdGqe8bc529azXbDjsltwuW1hZluJ1xlei9fnuK43aOLbRGcn+3JzWB4zxSS/v5NGQxO55hRnYY60p5o1URwxSu5FLxPivcqzGVAcclO+PdQFvxQXNyY5Xwwwcjkaspuy7cQf8xNcoNXQr/MmqnjXCU4fc2yQDC406wMaj5/TOKwSRvyXE9y6OkMSgqq+0R796msdckTsx1HPh1bCheEoIoS8kzSatgDsoFEzXtv8AmdEY7lR7K6dj8aBmy7J8eeymFtOwW3bG+fDGTyr0DWQwXmD1rwn89NFcO0a51JgZJIx7q9Q/Dbi/9T4a0F0wa4tiACeboRsfv9K3wz4pmGaHlGrKMzDY0p4mC8snyosMNuldbLDA+dbWY0VS27uwBXlTpOHPJjcAVYJbsp1NTwwUb70934FqV0PC1U5lbPlinSWmhspmju8DdMUPMx1gdCaNmx0jkcQ/vNcohQp51yk2MzQbAqZLkgY8quxwiBCWIJHlUbcMRyQq6R51pvEjVoppZy22TyxWR408/COOcJa3mkaC8uhGYWOdDdSvpit5c8GkjXKSZ9KzMtut1xdZpQGThzMseespHiPwBx7yfKnw+gVp8ltc8SjsreSa4OlFHxPoK8z7QcZuOOXxllyIIt44+QA/3RfaLjDXkjMpAtomIiAHtnkW/wBelZa5lkMi90MHOTXHmy7OkdWLHStl+l9+XXUhOTt64pQ8UfU+4Rs6hr3BqgN6JPbY6848uVIyjchlGrkSK5qNzQxcSkeMd7HFq1YIGamkunjdVMaBpBudjisst40EgVMZPLbO9FRTlwultWTnUepo1YWX83EhbW8jqc6ASFx6f8Vjbe8fW8hYO5OdJO3rt1qzuLjVIoyMHJ361n3UwXRC4KdN+Y9acVRLZed/dT6XdlDNyVRgKtQ8Vu53s5ImUSKo1Kc4KEeVKyl1Egs3+JI+f70+4w8D/qLuCMttTAqoeKPEkeqMtGAFOOgxzx780VCkd1I0sTyuSPZGwG1VHD5FeVkbYayMeh/7q37NTwpxJo5m/TALAeZG33q2Isre0MSFQgfoDJ0P7+6tR2Lv4uHcaglLoI5swy6UxpJ5Z388VXcV0xKssioqDou/zFcbhiRcG/qHF3e0DNpsYwxRpW88f489zz6VEXTsclao9nM2MZoq1dW3JrM9l+NW3HbGLuHDTogEyHmp5Z9xq4u5I+HW73F7cx28CDLM5xgV22nGzjpp0WsjDGM0G0oD4BzQVjxBuI8Mhv0ieOKbJRXG5XOx9M4z8aIihMuCAcczSXVgyZcuxxkYqKU4x6UTcIRGAoxQDhmJBOwPOqQieOYZ3pUJLLHGuFXB8/Ou09bCzQbGmNpHlVUvFATgDNNa4kZ84IBqNWVtZL2ivjw/gXEL1F1PbW8kqr0JVSR9awfaa9g4J2RtLS3uFa6uYFkaRj4jr3ZyehJLb++txIBdWs1tMpMU0bRt7iMGvBu1fZnthY8IN3xWGN7Xhax2yzrJqaSJWOlgBnwjO5ODvUtNdFxSfYLcXAACIo0jYelRxuC66iCC2xJ2z5UDAY5oVdmGGGR4cCpH0gBTyIwMnn/PWuejeyW7wu5jGGODvyPoaamYhglvENt+dNUho2VjjbocY+f8+9V6zkEozlmB86dBYTcs2AQOf91S2U6405IVRlj5ADnQocMOZpiErOkPSVxz+dIC4iDupuXUgyDwJ1A6fz31XX6Hbzxzq3DBzjbA+9B3ygjHQ++l5AB4TfLh7d9pVHh9RV4VR4NTDwkbg71jZ1khu++iJVxVpw7tBCV7q9Ux7YLqMjb06VbjfKCyt4mxtb1wq41qG26c6ZBcyLMLmNwHB6mrzhnBpO2PaO24bwuVQ5jYyzuPCijmcdef1r1C9/DUrZ8D7OWYb+liSS64pfDCyPIBpXGQf8jgY5DetEuCG6Zk+F/idbWvZ+3sZOz1vPcQYzNIquGk/wAtwdz/ANUPe8QuOL8Qjv8Ailx3iyxnTk4EY8h5efxFHcS/Cy64Jw7jfFJZ45ktWDWisurvY8+JnA5Ngj5H0rNyXcRjh8buyeIEb7egA9Ofr05VlLHFO0UpWb/8PhxeG/vn7PCylCBVmW5cqVUnK4wPT05VvG4Ze8VkhftBNbmFTta24Olj6senLYD41kPwluVmuuLmOJlBjhJLDBJ8deihioy1aRxxkrZlObTonLKkYREARRhVGwA8hUsLALs3woMzZI8P0qWOAvuCRWtUqMglwGXY4+NCyKo8Od+tC3Us1s2kDWD5UMbs97nNUosTZaW1nGp1Nv7+ldoaK8DbA12k7C0U1vc92viGfWjP6ghxmsRwrtIL67SBo1XVtkE7GtFGgcZLqMVpCUMitEyTjwX0fEI+WRT2ukYYbSynmD1FUDgINmz7qYHOdyfnT+sW9Hh/FI3tO0nFLQf/AB3cgHoCSfsajjYsxR9O2229Xn4mWq2PaeO9BJW/j/UXH96gL9Ris+w04bfIHSuOcaZ2wdxsNjTIYDcdQ2fjiqK7Y2986Y2xmr62caeZz7/58qA7QWxeNbiJfEntDzBqIvmimBC708xkU+1lNxfRDHs5PuGk1WiRlHI0dwCQfn3l/wAYzgHzOKvWhWX8atoDMxUeR3NRS6mbGQQOZAqfuJ5AjPKoJ5Ko5VFeqLeEpH4gObAmshlNeDHeumOeMetVbRMh2OSamnlmeMyLG5hVtOvSdOr3+dChyW3Ga3imkSb/APA52i/ECBSCRJbyqcdNs/tX0qEyN6+Yfwrvjwvtnw2d9o5dVu3prG31xX0R/VVUbhiapfoynw+Q68giuLSe3mUNHLG0bAjmCMGvl+GZYYQWfMix6S2lc8umR/qvpB+JEAnRjA6nH1r5dlmZMlRhiOSnBGfX96maaKxtHsP4I25kseK3zaizzLErMANlGcYG393P1r021twCWm3zyrE/hNGnDew9j3mBJclrhvczHT/+Qta9uIRZADE58hWiTozk02HyJG4GOlSIyooFBJdR9WoiOWNuu1S7AZJAkkmogYqFuHwmTWUB8hR+Y/Ok2OhFCk0FIhgs4030r6YFdp2sjqPnXKLY+EeNdk+FSQd6byAJobUrM2PED0PWtekM8m6IT6jrXlN1eniU6u07q6bLhiAeZI+/vzSm7ScRtLVY47+Voo9hkke8D/moh8jRUkEsV9s9MkvbWFikl1CrciC42NSxsJV1RkOp5FTkGvDhI/Erwsl7LCJD7Ibc+uwrQQzT8PC/kL6UBV3TJOdtzkdar/VJPlC+m1ww/wDFi3ad7Ijoj4HrkVhbeVmgBkwD7O4zgj/uri/4pecTRTcTGQRnwI4ww8+dUmkfnXbOkBM7efSo33bZtBaqiws5NLasbLzrvGbvvLcrDqaRhgKo3oEXBhVk3Oo599XvZq8bgwi4hHGXmlJXvM7xrzxg86zf55KbM0bLimFT+m3RLAaf0W3+lW3C+C8V4bG99f8AD5re3dljV5QFy3lg7/TpXrNj294bLawyyWrkey7oRgH3etVHbDtLb8X4Rd2oikjQFXiUoMgqwYHOfQg++tHODjwzNSlZRQRmSFiy88YOeVC23Dv6lxqysY0JjmnVXUf4jd/oDUiXBWIArj+45P3qLhV3LacY/MReExjAycE5+VYppO2aS6Nt254Hb3HZO6tIYY7YxgSQKqhQXXcAD1GR8a8PtIdR1EHHOvbeOdoIr6CKKLMoRA7uYyrZ68tvhXls1vjilyvdiMNIXCYIwDvy6VvPKpOkZ400qY6yVrW4hnXK926uPgc19CJoEAlMiqSuc7V4EF1Z8IyB51tuKdsxcxi1tou6iTSMg+I4ox5FFchlhtR6CUeeNyhBGNjnIr5qlUyMkSDLMwRccs16PwzjLxXkXdTFQ7eMZOMDpjPKvPodK8UOnOUuNh5Yfb7VTyb8sUIan0Zwvh7QWlvAFCrFGqj0AFWa26x4ZSXPl5V5Xcdvb0BVciMa8+Aadscs+VcuO293NGypKF6s4bYg7YA6f803nRno7PVJe9IbChVA9tjtipYkkVFxNkkZ8O4rxfinHbziAt4hPc9zEhXKEjV76sbDtLcwWJ4fcNJoYgxsjboB0qfuQ9GeryTTDYSgAcyaja7wMCfJHrXmw7X8Q779RFCMOYRiB/upH7R8Rk0kLBACQdJbBYftT+7H5E4SNyb+XUdL5HnXaxvGeNW01mkSM8UhfxKfCTtsdQPLOKVV90PAtJAzdmbUwpGWEZGCzJsW86iveznDltmENuJJOeGyTnpvUrPejCtbMqrgF9anOfLBzzpRNeSIZIoZCp2Abn7q8K8qOiyqtuyS3L9/drGs65CPjmBsNvTpRzdllVFMMkeVGSxzufd0oqOW6AAktpo9W+5G31qVpJioeNSFIwBnNOWTK3yOyj4/wU2vCZ5/0swqCJAxMh3APPpjnWHWz/L2v6mpHk8TZ2z6fAfevQO0FzcR8LmE8MmDpOkrsRkZ+maznFIZLpGulRtOMAs2Ag9a68E3p+hkHZXs3Lxe4mn7yKNLYhEEgJBYj9ufxq6fsLxWWHJ4jaIRITgIft0q0sVPDrS2tbW0kBkUO4jBxqI3J9+Kto53lTSB4zg4IIPP5csbVhk+RPZ10SZ3h3YmewMsn9TWRpMkeAnfHPBo2fgMv5ObvLpGYxkHTHjO3TeryNJlCF3ZtQxgkYXpvUdxD3iMASrEnY8hWH35H2xpGEit3kco8gDqdIBHtdKt7Ds5I4/NrLEWJwqlfKrCayTX3ndklcEN1opAwMaREqgGcHpzrXJ8htfkZW/0Tipfx3kSoOkZx8c7VS9quGyWt5a3mFKODC7JzLe0M/DNbLuLkMS4Gk7DxiqzjVs9xYvHIpxGVlyMHSQc/HyqcWaSkmwMUhKTLq3Fa+37NXDASd9ENWnT3aBcbeuazyWJEmuUaYyMIWwMnNbGzmlkhjUFgwwDy3IBrf5GRpLUGDrwFoZS6ImojAcSb1hLPgd/fds5zFb90IJe8cvsB5e/NehTXkscZUuC67bjA+fwp0Uj3BHjGBtnlvgH41jD5U4J/wBJsrJezP5uUS3VrExTbwtq1e/PLepv6JPkRiwtQoGBuNS1bJa8RLeFTpbJyD0pksfFIgHe3ZQCcMcHIqFlyNDRnj2e4rJLlxAqgkh9WTjoPSiYezVzCjJDIq6sljvg1c6OJyIXhgkkA8gB96c8PFE/9xbSx4/x8X0FN5MjAqYOz1wrDvr0AHbSu2ahm7Ju83epdxoP/rLe7rVm1txNn8NlcsoPSM5pkScWJ0Dh14ij/KJt6W2ULORcBxEInudajpilSJuIpj3x0gHAGd6VTvP2FlshVpSURcLsC6jy3p5ClhEESNt9ygyfpVabp1Q62Db+f29aS3IYOynfkWZs5PX+elU8kn2FlskUIcC4EEgxzMS/65VCsVokmTFGcDIIYrn0wDioEvGnXxe1geAjY771H3+uRQcoFPgwArHn96byBYJxmwN48m5ELIvgGP8AyH70+y4RbwQBQvhb2Y23Ax/MUWbxhHuUOVI0+XpUiTmSRlBAkAOkkbZIrJ5JPgLJF0Z31ArzyeQ/f/muNhFXQAqkE7n5UO0uR4sK75XlyPQVGZdKtkp3uQB05bUnJsLDS+ruzkgA9fMZ+XI11yru4QHI8xjc88UCLpWkGWIL8yBvnFJWLFow4OeRzyFS+RD5t2QOcam2wc74PPH2rj7FFVtKkjf086UDLJIJASujIwfoaY8sbsdW66s51YI/n70gJkWPEbM3t+bdc4qU26MBp1HICYO/v50OsqtFqBzk7DIA2POnm5IOgISGUMMjce/zoAiuuG20lusKrnOzZJ553NSQWtsAsRY6QgAIHM0u8w5CM2C+nIHx2qOe5jS7aHV4lCpnPPI2xVW2irJns7abOsuMHIKqOf8APvXZ7OERmMSFQcYwnsjy+lDwzacKclts59PSpWulBJVCSNwTsDvsadismFumlo1dpB1KkCn90ugiNpQsePawc7etDvcadJHLXnJbIB6fvTRcLlQ3ssCDvtnaqUgslmsxK+tp7hT5kYH0NOfh7PHgTSEA59jr8ximJxAiE4xpUrvqzkU9eJ5fT3jaH3GOR5fz4004vtDslsuGTRHP52XQ39rxBvh7dHrwp1/US9nG+6lEwD5YzQ35lTbqzSAvEpL+W3THx+lGxcTRLeU57xxJ4cKfDvj71tHXoBknZ7hjSd5cXD6mI1HWYx8g1Kh1lt786r62SYpgJlCTkjofnypVqkn6HRm1VxlpGH6QOnG+3X41IokZVOI/1FORv6/LYUqVcTZmEC0cYMcmkFdOPjUczd3jWSSyk+E407dPlSpVLYA4lHdyFMqQwweZBIxTo5xEGjRfE3Nj12pUqAE90+5O+jcADHU0E964iLsATuR6czXaVNLoB0N9uryrqYIenPb/AKqVJ8TOEGnuQQDz2pUqdIfgnYskeQFGoqQRzznG9MnbTJlgG8QyT9K5SoaES2pXv4wUGgnOnp5VMR3jzEZUoSSc+0MnH3NKlUgQsWa2EkbEacqQT186heRp5FDgBCu2OYPKlSql0ApZNM6L4stFzzywB/umXkrwKBEfbQNlue/L7UqVAEM920YjddhqA09PQ01blxGpUDVpD78hkUqVaKKoCKa6mjuQpYaJELsAOfTFCHiLrEI0yuI9Y+3712lUpWrEWz32ljAVy5Rd+m+M/Omteuv6u4kPPTy8x9hSpVMWOyc3UywjTIwOMnBxjcDalSpVaHZ//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0728" name="AutoShape 6" descr="data:image/jpeg;base64,/9j/4AAQSkZJRgABAQAAAQABAAD/2wCEAAkGBwgHBgkIBwgKCgkLDRYPDQwMDRsUFRAWIB0iIiAdHx8kKDQsJCYxJx8fLT0tMTU3Ojo6Iys/RD84QzQ5OjcBCgoKDQwNGg8PGjclHyU3Nzc3Nzc3Nzc3Nzc3Nzc3Nzc3Nzc3Nzc3Nzc3Nzc3Nzc3Nzc3Nzc3Nzc3Nzc3Nzc3N//AABEIAJYAyAMBIgACEQEDEQH/xAAcAAABBQEBAQAAAAAAAAAAAAAEAAIDBQYBBwj/xAA6EAACAQMCAwUGBQQCAQUAAAABAgMABBESIQUxQQYTIlFhMnGBkaGxBxQjwfAVQlLR4fGCMzRDc6L/xAAZAQADAQEBAAAAAAAAAAAAAAAAAQIDBAX/xAAiEQACAgICAgMBAQAAAAAAAAAAAQIRAxIhMUFRBBMiYRT/2gAMAwEAAhEDEQA/AN5mu1HmpY0LGuw4TlKpe62qSGDURnlUuSQ6INJxnFd6VZPCnd7dKiWzMijAqVNDor96migkk9lGNWdvw0KdRGT61ZwxiNcY386HkXgpQszLwunNSKbg77cq1MkCSLhloaaxjELBRvUrIDxtGeo+0sTJhydq6bPfcDFWtomiICnKa8CjEHayQdKFkgGSF6cqtpRttQ5j31VmmU0DQJgYI3rkuF3J+FG6SuDtUElt3hJ+lO+RUV7gtuK53DyYIOKsre1Cg6hXe7CMBinsFASWwTbOal7oDcUQQADtQk7kRsQaXYdCJAbY7V3v9IxQPekj1puts7mr1FYY05zUMs2eVQFzTC1NRJslaXO1KoC1cqqAjCEkA0aidyviIJ6VHGwx0qX/ANSk2FDBIWbpiiYIpCpODUljw8u2ps6auFhVVwBis3KjSMWU4ilJwRtR0ZCKFA5VO0Y6mmMAnlUXY6Jo2qQGhVkxzpyuSTSKUgrNcODTFO1dLUi9iOSJMbLvTI3086c0tDyPsSOnlTM32EPINNQ97nnWZ4j2w4dZytFqeYr7XdDKj40JB2+4K0gSXv4mPIsmR9KW8fZWsvRtmYFRUZk01luIdtuFWyhopGmXzj6+7NNsu2vCbkIZJXg1HbvUP3FG8fYtZejYLJnnULuNQqCK5jkjWSF1eNhlWU5BFcZxmqJbCnVWGOVV06aciiO986hu3GkGqXZLK7GnOaa5GKfM1QO1bIhizXCaZzoiCBZFBZjnPKm+BEJpUb+WVV8QyaVLZFUBpnFF2ilpVB5UJGRkUdbtoYEVMgRfQ4VQBtSlm00B+aCjzNQSXkbOgLgE8hnnWNM124CppWJ1A0xZDIAOtQtKCuxoG94pBwu2a6vJVjiTqebegHU06pEl2kRO7ZxU6KBz8q8x4j2v4nxHI4dI1jARkaQDKQPM8h8KrZJ74qrT8a4kZCek7jB+DVg8qTo3WJs9eeYJ1FDveL515nY8Z4tZFkn4ibpFGyz5Yn/yJz96tY+1cDeGW1kRgfFpcEfPaqjkg+2RLHJdGqe8bc529azXbDjsltwuW1hZluJ1xlei9fnuK43aOLbRGcn+3JzWB4zxSS/v5NGQxO55hRnYY60p5o1URwxSu5FLxPivcqzGVAcclO+PdQFvxQXNyY5Xwwwcjkaspuy7cQf8xNcoNXQr/MmqnjXCU4fc2yQDC406wMaj5/TOKwSRvyXE9y6OkMSgqq+0R796msdckTsx1HPh1bCheEoIoS8kzSatgDsoFEzXtv8AmdEY7lR7K6dj8aBmy7J8eeymFtOwW3bG+fDGTyr0DWQwXmD1rwn89NFcO0a51JgZJIx7q9Q/Dbi/9T4a0F0wa4tiACeboRsfv9K3wz4pmGaHlGrKMzDY0p4mC8snyosMNuldbLDA+dbWY0VS27uwBXlTpOHPJjcAVYJbsp1NTwwUb70934FqV0PC1U5lbPlinSWmhspmju8DdMUPMx1gdCaNmx0jkcQ/vNcohQp51yk2MzQbAqZLkgY8quxwiBCWIJHlUbcMRyQq6R51pvEjVoppZy22TyxWR408/COOcJa3mkaC8uhGYWOdDdSvpit5c8GkjXKSZ9KzMtut1xdZpQGThzMseespHiPwBx7yfKnw+gVp8ltc8SjsreSa4OlFHxPoK8z7QcZuOOXxllyIIt44+QA/3RfaLjDXkjMpAtomIiAHtnkW/wBelZa5lkMi90MHOTXHmy7OkdWLHStl+l9+XXUhOTt64pQ8UfU+4Rs6hr3BqgN6JPbY6848uVIyjchlGrkSK5qNzQxcSkeMd7HFq1YIGamkunjdVMaBpBudjisst40EgVMZPLbO9FRTlwultWTnUepo1YWX83EhbW8jqc6ASFx6f8Vjbe8fW8hYO5OdJO3rt1qzuLjVIoyMHJ361n3UwXRC4KdN+Y9acVRLZed/dT6XdlDNyVRgKtQ8Vu53s5ImUSKo1Kc4KEeVKyl1Egs3+JI+f70+4w8D/qLuCMttTAqoeKPEkeqMtGAFOOgxzx780VCkd1I0sTyuSPZGwG1VHD5FeVkbYayMeh/7q37NTwpxJo5m/TALAeZG33q2Isre0MSFQgfoDJ0P7+6tR2Lv4uHcaglLoI5swy6UxpJ5Z388VXcV0xKssioqDou/zFcbhiRcG/qHF3e0DNpsYwxRpW88f489zz6VEXTsclao9nM2MZoq1dW3JrM9l+NW3HbGLuHDTogEyHmp5Z9xq4u5I+HW73F7cx28CDLM5xgV22nGzjpp0WsjDGM0G0oD4BzQVjxBuI8Mhv0ieOKbJRXG5XOx9M4z8aIihMuCAcczSXVgyZcuxxkYqKU4x6UTcIRGAoxQDhmJBOwPOqQieOYZ3pUJLLHGuFXB8/Ou09bCzQbGmNpHlVUvFATgDNNa4kZ84IBqNWVtZL2ivjw/gXEL1F1PbW8kqr0JVSR9awfaa9g4J2RtLS3uFa6uYFkaRj4jr3ZyehJLb++txIBdWs1tMpMU0bRt7iMGvBu1fZnthY8IN3xWGN7Xhax2yzrJqaSJWOlgBnwjO5ODvUtNdFxSfYLcXAACIo0jYelRxuC66iCC2xJ2z5UDAY5oVdmGGGR4cCpH0gBTyIwMnn/PWuejeyW7wu5jGGODvyPoaamYhglvENt+dNUho2VjjbocY+f8+9V6zkEozlmB86dBYTcs2AQOf91S2U6405IVRlj5ADnQocMOZpiErOkPSVxz+dIC4iDupuXUgyDwJ1A6fz31XX6Hbzxzq3DBzjbA+9B3ygjHQ++l5AB4TfLh7d9pVHh9RV4VR4NTDwkbg71jZ1khu++iJVxVpw7tBCV7q9Ux7YLqMjb06VbjfKCyt4mxtb1wq41qG26c6ZBcyLMLmNwHB6mrzhnBpO2PaO24bwuVQ5jYyzuPCijmcdef1r1C9/DUrZ8D7OWYb+liSS64pfDCyPIBpXGQf8jgY5DetEuCG6Zk+F/idbWvZ+3sZOz1vPcQYzNIquGk/wAtwdz/ANUPe8QuOL8Qjv8Ailx3iyxnTk4EY8h5efxFHcS/Cy64Jw7jfFJZ45ktWDWisurvY8+JnA5Ngj5H0rNyXcRjh8buyeIEb7egA9Ofr05VlLHFO0UpWb/8PhxeG/vn7PCylCBVmW5cqVUnK4wPT05VvG4Ze8VkhftBNbmFTta24Olj6senLYD41kPwluVmuuLmOJlBjhJLDBJ8deihioy1aRxxkrZlObTonLKkYREARRhVGwA8hUsLALs3woMzZI8P0qWOAvuCRWtUqMglwGXY4+NCyKo8Od+tC3Us1s2kDWD5UMbs97nNUosTZaW1nGp1Nv7+ldoaK8DbA12k7C0U1vc92viGfWjP6ghxmsRwrtIL67SBo1XVtkE7GtFGgcZLqMVpCUMitEyTjwX0fEI+WRT2ukYYbSynmD1FUDgINmz7qYHOdyfnT+sW9Hh/FI3tO0nFLQf/AB3cgHoCSfsajjYsxR9O2229Xn4mWq2PaeO9BJW/j/UXH96gL9Ris+w04bfIHSuOcaZ2wdxsNjTIYDcdQ2fjiqK7Y2986Y2xmr62caeZz7/58qA7QWxeNbiJfEntDzBqIvmimBC708xkU+1lNxfRDHs5PuGk1WiRlHI0dwCQfn3l/wAYzgHzOKvWhWX8atoDMxUeR3NRS6mbGQQOZAqfuJ5AjPKoJ5Ko5VFeqLeEpH4gObAmshlNeDHeumOeMetVbRMh2OSamnlmeMyLG5hVtOvSdOr3+dChyW3Ga3imkSb/APA52i/ECBSCRJbyqcdNs/tX0qEyN6+Yfwrvjwvtnw2d9o5dVu3prG31xX0R/VVUbhiapfoynw+Q68giuLSe3mUNHLG0bAjmCMGvl+GZYYQWfMix6S2lc8umR/qvpB+JEAnRjA6nH1r5dlmZMlRhiOSnBGfX96maaKxtHsP4I25kseK3zaizzLErMANlGcYG393P1r021twCWm3zyrE/hNGnDew9j3mBJclrhvczHT/+Qta9uIRZADE58hWiTozk02HyJG4GOlSIyooFBJdR9WoiOWNuu1S7AZJAkkmogYqFuHwmTWUB8hR+Y/Ok2OhFCk0FIhgs4030r6YFdp2sjqPnXKLY+EeNdk+FSQd6byAJobUrM2PED0PWtekM8m6IT6jrXlN1eniU6u07q6bLhiAeZI+/vzSm7ScRtLVY47+Voo9hkke8D/moh8jRUkEsV9s9MkvbWFikl1CrciC42NSxsJV1RkOp5FTkGvDhI/Erwsl7LCJD7Ibc+uwrQQzT8PC/kL6UBV3TJOdtzkdar/VJPlC+m1ww/wDFi3ad7Ijoj4HrkVhbeVmgBkwD7O4zgj/uri/4pecTRTcTGQRnwI4ww8+dUmkfnXbOkBM7efSo33bZtBaqiws5NLasbLzrvGbvvLcrDqaRhgKo3oEXBhVk3Oo599XvZq8bgwi4hHGXmlJXvM7xrzxg86zf55KbM0bLimFT+m3RLAaf0W3+lW3C+C8V4bG99f8AD5re3dljV5QFy3lg7/TpXrNj294bLawyyWrkey7oRgH3etVHbDtLb8X4Rd2oikjQFXiUoMgqwYHOfQg++tHODjwzNSlZRQRmSFiy88YOeVC23Dv6lxqysY0JjmnVXUf4jd/oDUiXBWIArj+45P3qLhV3LacY/MReExjAycE5+VYppO2aS6Nt254Hb3HZO6tIYY7YxgSQKqhQXXcAD1GR8a8PtIdR1EHHOvbeOdoIr6CKKLMoRA7uYyrZ68tvhXls1vjilyvdiMNIXCYIwDvy6VvPKpOkZ400qY6yVrW4hnXK926uPgc19CJoEAlMiqSuc7V4EF1Z8IyB51tuKdsxcxi1tou6iTSMg+I4ox5FFchlhtR6CUeeNyhBGNjnIr5qlUyMkSDLMwRccs16PwzjLxXkXdTFQ7eMZOMDpjPKvPodK8UOnOUuNh5Yfb7VTyb8sUIan0Zwvh7QWlvAFCrFGqj0AFWa26x4ZSXPl5V5Xcdvb0BVciMa8+Aadscs+VcuO293NGypKF6s4bYg7YA6f803nRno7PVJe9IbChVA9tjtipYkkVFxNkkZ8O4rxfinHbziAt4hPc9zEhXKEjV76sbDtLcwWJ4fcNJoYgxsjboB0qfuQ9GeryTTDYSgAcyaja7wMCfJHrXmw7X8Q779RFCMOYRiB/upH7R8Rk0kLBACQdJbBYftT+7H5E4SNyb+XUdL5HnXaxvGeNW01mkSM8UhfxKfCTtsdQPLOKVV90PAtJAzdmbUwpGWEZGCzJsW86iveznDltmENuJJOeGyTnpvUrPejCtbMqrgF9anOfLBzzpRNeSIZIoZCp2Abn7q8K8qOiyqtuyS3L9/drGs65CPjmBsNvTpRzdllVFMMkeVGSxzufd0oqOW6AAktpo9W+5G31qVpJioeNSFIwBnNOWTK3yOyj4/wU2vCZ5/0swqCJAxMh3APPpjnWHWz/L2v6mpHk8TZ2z6fAfevQO0FzcR8LmE8MmDpOkrsRkZ+maznFIZLpGulRtOMAs2Ag9a68E3p+hkHZXs3Lxe4mn7yKNLYhEEgJBYj9ufxq6fsLxWWHJ4jaIRITgIft0q0sVPDrS2tbW0kBkUO4jBxqI3J9+Kto53lTSB4zg4IIPP5csbVhk+RPZ10SZ3h3YmewMsn9TWRpMkeAnfHPBo2fgMv5ObvLpGYxkHTHjO3TeryNJlCF3ZtQxgkYXpvUdxD3iMASrEnY8hWH35H2xpGEit3kco8gDqdIBHtdKt7Ds5I4/NrLEWJwqlfKrCayTX3ndklcEN1opAwMaREqgGcHpzrXJ8htfkZW/0Tipfx3kSoOkZx8c7VS9quGyWt5a3mFKODC7JzLe0M/DNbLuLkMS4Gk7DxiqzjVs9xYvHIpxGVlyMHSQc/HyqcWaSkmwMUhKTLq3Fa+37NXDASd9ENWnT3aBcbeuazyWJEmuUaYyMIWwMnNbGzmlkhjUFgwwDy3IBrf5GRpLUGDrwFoZS6ImojAcSb1hLPgd/fds5zFb90IJe8cvsB5e/NehTXkscZUuC67bjA+fwp0Uj3BHjGBtnlvgH41jD5U4J/wBJsrJezP5uUS3VrExTbwtq1e/PLepv6JPkRiwtQoGBuNS1bJa8RLeFTpbJyD0pksfFIgHe3ZQCcMcHIqFlyNDRnj2e4rJLlxAqgkh9WTjoPSiYezVzCjJDIq6sljvg1c6OJyIXhgkkA8gB96c8PFE/9xbSx4/x8X0FN5MjAqYOz1wrDvr0AHbSu2ahm7Ju83epdxoP/rLe7rVm1txNn8NlcsoPSM5pkScWJ0Dh14ij/KJt6W2ULORcBxEInudajpilSJuIpj3x0gHAGd6VTvP2FlshVpSURcLsC6jy3p5ClhEESNt9ygyfpVabp1Q62Db+f29aS3IYOynfkWZs5PX+elU8kn2FlskUIcC4EEgxzMS/65VCsVokmTFGcDIIYrn0wDioEvGnXxe1geAjY771H3+uRQcoFPgwArHn96byBYJxmwN48m5ELIvgGP8AyH70+y4RbwQBQvhb2Y23Ax/MUWbxhHuUOVI0+XpUiTmSRlBAkAOkkbZIrJ5JPgLJF0Z31ArzyeQ/f/muNhFXQAqkE7n5UO0uR4sK75XlyPQVGZdKtkp3uQB05bUnJsLDS+ruzkgA9fMZ+XI11yru4QHI8xjc88UCLpWkGWIL8yBvnFJWLFow4OeRzyFS+RD5t2QOcam2wc74PPH2rj7FFVtKkjf086UDLJIJASujIwfoaY8sbsdW66s51YI/n70gJkWPEbM3t+bdc4qU26MBp1HICYO/v50OsqtFqBzk7DIA2POnm5IOgISGUMMjce/zoAiuuG20lusKrnOzZJ553NSQWtsAsRY6QgAIHM0u8w5CM2C+nIHx2qOe5jS7aHV4lCpnPPI2xVW2irJns7abOsuMHIKqOf8APvXZ7OERmMSFQcYwnsjy+lDwzacKclts59PSpWulBJVCSNwTsDvsadismFumlo1dpB1KkCn90ugiNpQsePawc7etDvcadJHLXnJbIB6fvTRcLlQ3ssCDvtnaqUgslmsxK+tp7hT5kYH0NOfh7PHgTSEA59jr8ximJxAiE4xpUrvqzkU9eJ5fT3jaH3GOR5fz4004vtDslsuGTRHP52XQ39rxBvh7dHrwp1/US9nG+6lEwD5YzQ35lTbqzSAvEpL+W3THx+lGxcTRLeU57xxJ4cKfDvj71tHXoBknZ7hjSd5cXD6mI1HWYx8g1Kh1lt786r62SYpgJlCTkjofnypVqkn6HRm1VxlpGH6QOnG+3X41IokZVOI/1FORv6/LYUqVcTZmEC0cYMcmkFdOPjUczd3jWSSyk+E407dPlSpVLYA4lHdyFMqQwweZBIxTo5xEGjRfE3Nj12pUqAE90+5O+jcADHU0E964iLsATuR6czXaVNLoB0N9uryrqYIenPb/AKqVJ8TOEGnuQQDz2pUqdIfgnYskeQFGoqQRzznG9MnbTJlgG8QyT9K5SoaES2pXv4wUGgnOnp5VMR3jzEZUoSSc+0MnH3NKlUgQsWa2EkbEacqQT186heRp5FDgBCu2OYPKlSql0ApZNM6L4stFzzywB/umXkrwKBEfbQNlue/L7UqVAEM920YjddhqA09PQ01blxGpUDVpD78hkUqVaKKoCKa6mjuQpYaJELsAOfTFCHiLrEI0yuI9Y+3712lUpWrEWz32ljAVy5Rd+m+M/Omteuv6u4kPPTy8x9hSpVMWOyc3UywjTIwOMnBxjcDalSpVaHZ//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0729" name="AutoShape 8" descr="data:image/jpeg;base64,/9j/4AAQSkZJRgABAQAAAQABAAD/2wCEAAkGBxQTEhUUExQWFhUXFhcYFxcXGBUYFRgXGhYWFxcXFhUYHCggGBwlHRcUITEhJSkrLi4uGB8zODMsNygtLisBCgoKDg0OFxAQGiwkHyQsLCwsLCwsLCwsLCwsLCwsLCwsLCwsLCwsLCwsLCwsLCwsLCwsLCwsLCwsLCwsLCwsLP/AABEIAMIBAwMBIgACEQEDEQH/xAAcAAABBQEBAQAAAAAAAAAAAAAEAAIDBQYBBwj/xABBEAABAwIEAwUFBgIKAgMAAAABAAIRAyEEEjFBBVFhBiJxgZETMqGx8AcUQsHR4SNSFTNicnOCkqKy8UPCU1TS/8QAGQEAAwEBAQAAAAAAAAAAAAAAAAECAwQF/8QAJhEAAgICAgMAAQQDAAAAAAAAAAECEQMhEjEEE0FRFCIykVJhcf/aAAwDAQACEQMRAD8A3kpJsrsrsOEcuLoC7lSA4uhdYxGUcLZJySHQGCkUQ+jdRupFCaCiGV0ImhgydbBWuDwDdYQ5pDUWykLFxaZ+DadkDiOG3soWRDcGinSVliMBlag3UVakmS0zlKiXKxw2BtdLhtKNVahqynIuMStOECHfSVrVKF9ndJMGgbDt5oh7VIKYSqttZDYUCVLaoZ4KmfTOqmpYaRdVdCAXNJFk9mGOpRzaUKQ00cgoFp0U4U4Uz2woK9aAp7GcNinipCFNRR+3VcRWGurqP2yF9omuenxFZNVqphqqEuTCVSiKyXMkopSToAdSUhK4KaLo0RAJTboVHRSsk5qbUqLlNQUT0gEUKqZh8KYTjhCodFHGNzORjMMFHQp5fFTtJUtjSJqdEKUNTGOT5U2aKhwC7C4CuykWqIqzJCBdh+is5TXBNMiUV2CYdsIpDGxT21UEoc9qY5qbVqKJtRMAgNsmQnMqWTHFADzSBT20oQwfdTNegEMqt5LmRcq1E+m6yBAtcoTEmQrKsAQq6qFcSWBNKTgnZYTQ5akDS5clNcVyUxHSVwlclJMBSkuJIAIpOUoeg2OUrHKGiiY0pVjgcBuUzh9KblXDVlKXwuMbGikEx1NSuehq1e1lBbod7NMJULcQkXXToknZUXQ+6haCVMxqQErCpJUei4aoSKuh5cmGqo31kG7FppCcguo9CV8QGAlxAA1JMAKH74JXm3bXtEalZzJ/hsgNyuEOMXdY+U9OqU3wVjguTNfW7Z4Yfic4cw0x8YXcP21wbjBqFp/tNcPiAQvH8TxSNbiZ6xyPqhPvmc93X4i6wWaRt6onvmI7Q0GtB9o0yJ7pm3O2nmqlnbfDF2Ul4PVs/KSvKvvORhzHUg2P97/8hDDGQQWDznoJgp+2QvVE94wHF6NUwyqxx5AjN/pN0f7VeFUKuRzSXEHXuzaDbTwXpHZjtD7ZuV5l4Gv8w6jY/PVaQycnTInj4q0apzkhUQvtOafnstqMbCBUQmJddOZKixA5ppbBg1VyhLlO5swuPo20WiaIBSVxSDDu5Iuhw90SVTkkJJkVHDggElSsw0arvsi0/JTsBKzcmWkDGmOSSsWYeySXIdFE0qemEM1yLpGVbIRaYIgBHCqqelVhcrY0AEk2CxcbNE6LHEVlHnVI7j1M5SHBwLssgzf/ALR4xCFELJXm6moOCCqXWL7RdsC1/scKRmmHVdY5hg0J6ok0lscU29G64n2hw2GH8aoGnZolzz/kF466KlqfaJh/wU6z45Nbfwl31KwWGp5iTq6CXOdcucY1J1PXqiw4NBaA0uG8Dcft81yPM70dKxL6bKl9oOHcYcytT6uYCOX4XE/BWlPiTagmm4OHQ/MaheaVqLSJdTbm8ItPhpbRdZVykZJYQNWHL8k4567QpYU+j0p1cqKVhKHHMRAJe4/5W2+Fwp/6TqOA3v70k/PTf611fkxS0jNePJ/S07UcS9kzKD3nW65dzF+g815rxKuBJDocJ13Gt+Q/dH9o+Ivzxm7xAEzoNT4C6CwmHY6xGYam0zbVzlhPI5vkzaEFFUjGYnE1XkG1jOkevMJAVKNTvWLgbDnqIB2iL/ovQfZYYEw1pMja0gAW9FQdqcAczag90uAkbbfXihS+DohZjW1crTM3Fr2ghWo4afe/A3WfLbcoDhLgAXANGrZ/T0KKxONIaQCBoTOnj0SGHMqz5f8AcX+tURwrHFr3PacrmmQ479NdLC3VZ+lxCR3gAdJG99v+k0tkm8g6anwt9ahL6M9x4LxJuKpNqN8HCfdcNR+fgQrylQtdeTfZnxM0cR7NwIbVERBAD2yW662zDzC9caV2RnyRxyhxY5lMBR1qI3T2vTgyU7FQHTpidEU1o5KUUAEwm6G7Chwp+CaVG5xXcyAI6scl0BQ1W3CIa5MQrpJ5ekpsZlw5dbVhW44NfWyVXhrQt+cTPiytFdQufKsanC3H3UHXwj26hUnFidnn/b2gMNkxFLul7wx7RYOJBgxz1v4c1vqVUgDwWe4vgxia9Km4Syg8VanV/wD42evePQAbrnaTjHsx7Nn9Y9pM/wArJgu8ToFDainJ9FpOVRXZB2v7TkB1GkTJEOcPi0H5nrCxWGsQ4jWRzNk7F1hpy6z1M7/RVczGEPNpA5m1pn81585ubs7YwUVRfuxeUW31jWPI30KiZxA5r2B3GnzhVlSvN5uTNhPw9D9BNL7/AKG08/389VnRoXP36oHiHy3S457X3gImjinudlBBM8gPmbrNOqEXIiNrx8NNPKN1NTxxIytgayeQ+XMCEqYrL12KdmLdBvBtbvX2upfvYE369NgFRtr3Ebfrv8fQJYqttzN+u31zhLiFlRxDF+0rOc7+Y2NrDmdtFNTxNQ9xroB5Dbe6B4xTh2aPejy5+Z19U/BYiL8tdhA0C1+EFk1hmxsPmocZXfle0Q5rhcHn/MDsQisOTliRa50uU2o0xpJvokMzuHxbskDk4X0k3+RCMZxJtVsVAWncEWt9fDZVtN0VHN6NPmLFE4tkAOESR6kEB3zC0Yi3oYJpAAZDbneNBpv1KsKNFwENgTuR3h0A3J8xvqjOz4a6nndfMbC/y3+tk/GtGbSByNh116LJvZSFgq2Ute1zi9haY7o07wIETEjkvYsDj21abajfdc0Eee3kZHkvG+FcNdinGlT7tsxdaw/E+q8gw2Lzr6wtx9nWLAp1MOamdzHOc3YlhiSLC03ggG62wyp0Y5o2rNmKysKBCqwybgKZhcLmwFyTaAumSOdMsXuQddwCGw/EG1aYqUzmYSQDpMEtJE7SClrdTFWrG/wTCpZPay06JYOjzXK5M2TERVSk2qoHuJTsjRqbqqAMFUJKrfWukjgFmkITDSThUTalYBZGjo6AqvtFj2YehUr1PcptLj15AdSYHmjTiAsh9rLnf0ZWe2/s3UahHNrKzHFPYtPRDhcGaGFNbEnLUdmrVt4c65b1yjKwf3QvN8Vj3PfUqOgF5nnDB7jfIb85Wn+03tgwsaymQab6LK+YfizyWtPKBld5hedPxMgWgbe78N9twPyWWWbklH4a441cmT1amp1J35+fr9Sk2iDItG2/h4Hp02gFCUql4i/ofEEfWnnIzEASCJB5C/m0fMeYWVGtjHUSLA3G3Pew1j9l2lUJsQdeknw+rpuLAIB5c5t4E+989U32rYsb+Nusnfb4dUwJajtgfOdtNbeHw5INlWCAOYPXnAPOY05BSuqg6k36nXoOf1shKlrg/XIeaEIuqNc+eny+At/pTHvzPyjRup62tPSw8fBA4asQ2R7x7rOUzqfCCVZYeiGMAFzF3bnr4XJlIATGXnp4fL0VY2tBDSbGAT8fmrjEUrR8/jKosfTsd4BTiBoqRt4mPgpHUzEAkclnuC48vblcbt05kW9YWma+1tQk1TGjIcQpZKoM6zJ+P5lKti5aBu0mOVwZn1RPaKl3Af7QnzBVRgcLUqVGU6bS973BrWjVzjoFrFWkyGabstxjIWMJE5srZs2XusSYsLm69c4v2QoOpsL8ZBHvwxpnc5e8Motq6V4Z2h4O/DV6uHqZC+mQHFji5k5WugE3JGaD1tsoKGIrVGhofUfsRJIA/PoFE8be06KUj1DtB2ipMpHB4EFlN/8AW1bl9XYd/fkItyEKjpOqUXg5ng96DLge7YltTn5jUoOwosLoLwdu84y0yLfyn1JnxOdinODDkDg54BaW1CHAmIc6ABILRe1vGIjGhtnuPDu0WENNp9uwmBPUwJgeKz/GH1OJONDD1HtogkVHtswCILS/8Z1ho53jVW1PslgaZ7mFpD/LI/0mQrimAIDQA0CABYDoALBbeucv5S0Yc4r+KO0MGynSbSaIaxoaPLrz3TqFEA6LjlxlXLZbLqjIOB5IbEeCX3kJzqoSGCOpwEMaLnEj4op1aSiaTgruiasEbwnqUlY+1SU8mPiilHETspX1HOCqcNXjVHUsaIWjjRCYQ1xTeI4EYihVoVJyVWOY6NQHCJHUa+SbTxQRLcUCpZSZ4jxT7KMbTwtZxrsqexaTSpUw9zqrBcyTGV2W4aA6SI6rHcKf3e8DIsdjYTcE9RbxK+n3YheCfaw3JxV7tqlOk+99G5D4f1fwCynHRvCdvZVB42j5t6XcLekc4sFE9+0wRa+1+pE/6hodFCKroBg8uo8zfz2UtO45fpEW5b73lYmpLTqWM/7gQTvd18219BMC6qy8NcQPLmOX1y8SrSkNYuL2nvAHaDEC/rvaFScTOR46/XyTWxMMZU/7/Xqn6/XRAMxP19fWqeMYPNTTGEYP+ta06CSfn+3mr7PJvtzmVnOHPzVCeTTJvzby8Fb0Wki2nXfyRJAFVyI1+I+E67qmxzZH6mfmrCq4jcH5/FB4gd0z+VuqSAoH0ouOptb61R/D+0L22qDO3c6O9dD5qDFtIaBz/wC/z+JQLqZatlTWyS04vxZlRpaxpuQSTteYC9/+zv7O6HD8lYzUxJYA55gsYSO8KQgRykyY5SQvml7SvsrhdTPRpvH4qbHerQfzVJJLRE2zzvs79mjRRxX37LVrYl7nZgJdS71QhzKk+8S4OMAaAGVR8b+zRuC4VVc1zqmJZUFQ1KYc0+zLmscyAZyNZLrzBDiva3MQ+Nw7alN7HAFr2uaQdCHAgg+qCLZ8vjGgMgCzoEwJMHugEwAIm2m/eJtNhsc7KWhgHeFy5sj3IMN2BAKbQEQCZc21shMjlmERayfw8mvi6NIvLhUrMDmZPZucC4BzQ7bu8isqs3Po5zSYXHOhPrUzEBE4TDgC+q6bOUCc93IqakyUZWpghOoiEnIdAlfCiOSp3PeD0WkrEEIVmFG4TjOuxOP4KD210ZTxaNHD2zJEoijgxyEKnOJKiwVjzGiStRQCSiy+DPN6fFKRgB4v9aowOXmfBxUqOOWe6Ji0kDcTab2Xo+EqHK0nWBIOum6vx8k5r9yIyRS6J2z1T/aELn3oqNzput/+mZN95dzXnP2wYMkUcSB7k03kciczDO1848XBb6VQdvWZsBWB3DfXO2FGSKcWVCTUkeUMMgco8Y/ONOfwTqDiLfX7+KA4XViWnUb9NuqMOx/Pnp4rgaO8s6On1fwvM+vS6r+0OElmcatv5b+X6FFYWpNv1RWIpgC8Ebg6XsbenxUJ0wMcyp9fNOLh9fX1C6+g3MQDYEqKtRjdbaJLfs2B/ELtAGj4kq0diZHdBjnBiFWdm6RLXXiXgfAfqtOzDyIEW1tsspvZS6Kymwm5sNhoNFXcRrjSRHTSBur3FExB93yk+PIIHA9l62Oc4Ui1rGkZ3vMATMAACXG37pwjydIUmkrZmcRi5M+QCH9rJ1V9237L/calJocXB9MHMf5xZ4FtJgjoVnqVOVvx4kp3tE4uDuV9c8FxrXUKLmRldSplvgWAhfKWFowF7j9nWPL8DTbMmnmp67Ay3/aWpQ/c6Iy6VnpZxI5qF+JbuR56KhD9yfJMqV4Bgeui19ZjzPnrEvGY6ESdu7E7W0Wh+yvC+24rSP4aQfVInM3utyttJAOd7DtEeCyeLq305216WXoX2LUcv3ivGuSm2Zm3fd5GWeixhG2dE5VE9yDguuqqgGNd4J9Go4mZK24fk5+RescpAqg1yN06jj+ZUOJVlwKa6KaCp48c113EQN0qY7QWQkKiEdxFqiPEmophaLH2ySrf6Qb0SRTDkeTcJwFPC1M9Ws1rczgCZzOhokZehIuLrVYCqytPs3gxrrbzXl2KxbaxyvI6m8gzp4G6ja72R7rjmt3WzMaa6Fptqso55Q6RUsSfZ6rxHEUqDM76jY5C59FTHtZh+botfu/KV5jjeMES17pm4ghoudb3Pkg+H8Kpvdd/UgOmPGRaesJvyMj3dL+xLFE9swPEaVUAsqNM7Ewba2KB7WsDsJWEgw0GxGzmlYCrQawg035CIAbcti22/kgH8Te9xYKhETmBkNI3EkQPVH6qbVNIPSk7KTGUMrw8abgct1MHA6XAmHCQY6zsf11UmJBggja07jxH1ZB4Jg9mDNySdwQPzCS2jcssI4xm6KSrjS4BrRmc4gNA3JsFXDEZRHIqw4D3A6uGh7ho3+UbkdT8lnLSsGxUPs94i8Od7AtMzD3NaXTPuyfiSNVPhPs04i/VjWf36gP/AAzLd9mO2+T+HUaSSLNJEiNgY00V8O3lLK7+E8PEgN8IgkkCJv6LbHmhJb0zFuR5vxHsnU4c2kHvD/auddrSMpAb3ZJvOu2iOwdOxvsJ13Isje1/HRiKAkuJFRj2yAMp9x3W4c63MDZVLKxyxGvqsptN2jWF1sbxB40m2vn4refZ9wwswbXSM1Rzqh5we6z1a1p815vxSsTYan56D8ls+yXFxROWo4ta1sNAEtcYgZyCTYZQBHVVimoyJyq1RD9q+EbVw+UAmrSPtAQPwx329bFrv8oXk+Epb9F6rxjjntCahLTs05Y0NrH3hqvOMPRhzm2EOIGotqPCxCcsvJsMapUEU6VgSV6b9k1QezrtO1RpHm0g/wDELzsDaAtP2W7QfdKVYZZc97YJiBDbyjHKnbHkVxPTuI8SpMjMYvyNp0mNJhNw9WlUaYqNdzg35eS8wxfH3VXF7tSInaNdN/3T+G46KrA0gCQ7Sbi4m/ON1p73dJaMfUee4x3ecBzgDX4hex/ZHgQOHtdN31Kjj5Oyabe4vHMWR7ap/iPjwzHbZbjs52kq0MPSpsdDWyQIDtSSQ7eJJMShSUDSatHtVFjW9U6rVaL5g0BeO0O1jzn70F0zJu4Ged26nToliu0j6lycjLNgG0CR+/ok8xmoM9ZrPY276rWtOkkCeklLhWLoVGk0nB0GDzH7dfHkvGeM8UNb2bTJawQ2xsDzIMD9kTwfij8O5tRgORs84I3BPik84es9mNVl4LZFjBEg9eSgc5gvqvMXdonDM6kQ01LutJB0hvmCfEjW6dhu1dWPekjQZQS4kwAdIVLNFdg4M9JdiwdigqlaTyWJrcVxL9S0QfdEiesq3q8db7J7XE06mTUtkOMQct7GdJ5qo+Rj+EvHItjj6f8A8jP9Tf1SWAqmmTaGi0AXgRzDbrqP1H+g9ZKzsx/DsCHEC2WY3ggu1/NOo9kC4A1H3iSAIjpMq/8A6QsDYc/yUTuIc99Ovgd/2K8H35Ko6bMZxHgVOi8lrC5xuQ4DuF0iQRv430TcF2ScyX0w9wIGVsuHPNmtEaQVsnPYb5QdJ66IkYm0Aa7bDYWWj8qfGkGjKv4A9kAe0JGoAGbrcapp4QC3+K1xnQNYRANh3tZ6rYHGwYI+uiaziAEXPlr8VCzy+haPIuOYV3tfYixkt2Fp1dG4Ak+CjxFDSPdAEEDYaXWrxuEY6tiKrv5iIFr/AIp6n8uqz76LnObaC4gNBgC9gJXpxlcUMh4Lwl+IqFwY5zGRMfzXyifKT5Kx+5Ykh4ZhqjZHu5XOFyOXIrbdmsMcJQDD75cXVINi49TqA1rQr+hizePxa7SRlJjmbgW3XFPyW5NJaJPIWdn8a/K4UHMg6ZHZp6k3IufVainw6u3Lmo5iZDjo6NrE6LXjHxrM2AjSbzfyTzUkSNp18pEeBWT8qbfSBIxvEOF1PZPJpibGfBwtrMqqbmcbC416Rqt1jqxLIIsY16Ec/qyzlXhrmklhI3IOpsYF/ErXDnu7KRVt4a+pla1rtZtFhziecI5lF1JoHsSTqdSQeVhE6q/4X/DJcdMoA9b/AJI9mPtPr+6zy+Q+VAzLYSpXcRLMgnSBEcuYInVUXaDDezxQcAQKjL5v522M+Rb8V6KMWSLfJUPa+n7TD5gJdTeH9cpsfKDP+VPDnfNWu9AY958D1+SscPhs7SW085G8gATFjJ8b9EHiG7a3tb0K1PY+p7P2gP8AZPSO9+1l15Z8YckDA6HCHTGRgEDYlw5TrZS4XhjWSRM9WyNyYnfyWrdxECZ6SY6XhcqYxuttjoBrO64f1MhI8Q7SgDFVMtgXTbnAzf7sy3GGwbTRYx7XNOVrZAMTl1LgJB81bO7P4b7yMSGy+c2SxYSfx5SNd/G+qvG44WJA3mwW2XzE1FRXQrMZhOztKnDqkk8s0gx5Kc4OgfdZDgbB2bWPGN1sPvjP5RprAjy9F1uMaCQY9Fk/Jk+xqjz32+YgNacxNhdtvAWJRVHh7y7OQ64912XvC+0WW3OOYF3722Of1dD8h/EFGQNGtPdpuFpsLeEQI2RNHh1dw7wjcQO9Hje/6rRux42G6i/pI3i6h5pfgLMfV4RiC6fZvcCJubtvpBNyrbC8OrZYc0eDoMdARor53EBodfFRu4nH14D80PNJ/AsqBwGp+FgjbvOEdICSvfvvRJHumGgF/CBM5q0RGUZSOmrQR6rrOE1MwDs+XKLBoIB1JEkcvmeiss8usIAAGvNTZi243mXCdR56iei2cofEFIqncEzEEOqDWYZMjS82TTw97ZtWPizprIFtr9FaU8Ox4BO40h1z5fVlPSqNAIJN53fy9UlTXQUijcG2BJDr2Ig6+KbiMJkbmzuHTKYNj3Qc3TkrxuJgxn7vIkm8kb6g2+igeKU/ahptLXToRIdEi41kDwupfFdgYK4r1WlxIJzG0tnn0vlCO/oWazHCXCQS4nutbBcYEQQY8e91Whw3DGhxblEZpBMTzAM+JN94Vm2kB7u0i9wdLfXMqpeTtV0MrcVw17qv9YGtDtINxEWiYIPyU+GouEe6+A7UEE6CW7TA57o9jxsIj1ibR5wuPMttEEjxyiwje9j9Xw5IVHMNhmt6gNjbpzEE+KTGWdeS2L+lha4iJXKdS9oMzBsW22m4F0+g4CddSDrJggmRtY/ELP4Ayq2db2n4Afv6oKtRiSTEeFjoL+MeqOBzNNokkkHYcvQH60FxBgSYOggX3sDvYj6lJNhZFSpGImbj015ab+ikp02ZYcdLSD1vNvBSEDbQG/PUEEfl+Siw0d2bkmDMaGD+qdhY91KncDNHlPKTI+oQ9bCB8idRbfmBJA0Rrcslvd32sQI3GoUtVoMui55mCNY08vVPk7AxTOFl3ed7wIMWAJ0EnodkTwuS50AhwkO3lo08Ln4hawsa0ObFwQTuen10QtLDtbJPvEHmBEj9ls87kqZRAADIMk6iwvAFxG6CxRdADhqTpYaWufqx8Ve08mUd24+dtOnzsuNp0yLsnkZjU/qslsmkVOHYSJLbd0gC17zPKDAR1OnSfJMgiQO6Ok3myLq02C8Oki95AgaxMchZQ0cPSaBlAmdJI8SATpqmohQx+Dw9mF7hP9lum8SY5+YTK3CWSMjnO0guaL9ZBPnARoYBcsBsY573TXUWkBxYJOsTpNrT4K1VDoDOGoiQ+sWnXutBtNpzH8l2lw3DwMtaoXRPui8G/jPPqUS/CMOtMjrmJtyM3325p7MCw2AdedSZI5D4hNJ/KCitqUaTrGvA60/GZ7+08lL/AEAwtluJIncUXnlYw6EUeDscYLXRO9QBw717lkjXojcLwmm2w9oTyNQERsZyi8ddiqjB/aFRSYXs63/7WaZt7Jw8oDioOI0KdJ8E96DBdLQYG0jw6rVP4JQiQyB/iukk62jX9Ea3A0Gi4IPNzh53hX6770OjBNx7APfp+rfzISXoNN2Fgd5n+to+BCSXpX+QqMczFOvN+nOxy/8AfVc9uDEk6wBtf3tDG4HogDiJEA978V5MXnpJJ/JPIaCIMECQCY7s+8AJvPzKwoRYMxuVw0iIE8tdTta5UxrTEmZJ8RtMRoCBYqskOIyukRJB1jUQJ0AzWGydTxEAg27zhOwFsxjzai38Cwr22eA2AARBaBYiR0g2bbqpW4kwYuJiSCJI3npp4IQtzGwi5ggwN7z4kzHIjkmZyXXsHAyAeQDdIvc/EqHsLLB2Mu4xEQTbfp6rr6kNkAEF0H4wY2uVVEk9wA7SSLEaidYsPj0Rntg0ROtjHgTYbaz5KRWSh/hmcJ5yYBGn5Hko8O6YzAWbEi+34RtPihzWByxNiDuCbSZHjPLRRPxQcTBMTZ20ZRytFtOsphYYMRIh0CDMGARqPjr5JweXNkHc2tEiDEHwVa3EtuJu0C9+V7zfefJSsZDZmDPemBIAuZOvvDTogYW1xcALyYm9xtv0E3SEPLSDYGCLDU6x8YQtKvBdqQRtrBEQT625wnUKgaXd4TAMaQN5O+o06aSigDMRUuJOxBvMaR4RM6KJhAuJEnQiSOoGukj6sLUfIBuDALjto4E9YIN0yJvm/FIjQ2Jt8fRLiBZOcARJM7xsLRE+C6cUBLTGgMi82NyAfqPCIMMM5Mm0AxIhwtIv6wLWTHEyHWMho/u6h0+MNjxKEgCXugzIFg6NrR8NLJwqdxzybRHhfSNOWiDNQhpflBieelpH1smurNLHMce6I3g7EHQ8o81SQWSuq90QYgg6zaBeNf3Clp1QIH9qegttztCrcLqC27XEN3PdE5R4mDGika8hzrb2FyY1A8jI/VFBZZPrNkibzHdjQxGoPRdZiAYNwBIGoG0XVa+tlgvEQW2sSZIJnnHjsUynirEg6EwLyYiY8Z+CKCyyp15GhgmTfe835ef5rvtAcwJO2tjoNvLa+ipzjAZOhLpjlImI62jwPJPOJAMkxYDkTMcvD4J0Fl2zH911jYDXQ72O9p8YXX8QiCHRY9ZkSL+I36LOs4iGuy3MkNFjmiAJn4/qmUsVGYOMidN4JAte0TbwT2gs1uHxJLxcEEGTf3YEQd9z6Kdj4fOoJLRJOoBzRPiNeSyeAx+aW6RDvMFG1cZZkm3fdeAb5hB696dLq1MdmsoYwCkC8gunWSDrrEX/AHQDsS2v3KjA5pkmS6LmIIPgeiz1PHECLOYQIkbAhwEbyM2ikoY4XeGg2MO6ToDqBfp+a1WTSsdl6OGYQ/g9HPA8gBC4qU8fLbZGW6x8F1X7Y/gdkOWHWt4eAUeG994/tkeXtWiPSySS5H2ZhmGaIFvrMERXFnHe9975ZSSUiAcee94G3TvN0VbgnkubJJv/AOgPzuuJJIZJRMh83u7/AJN/U+qc0dxx3j8nj8h6LqSYiIuOZwm2ZttveaPkT6oN9mNjdv6JJI+IZFQd33f3m/8AqpsG8lr5JMMqRP8AeEJJLRjiEYU/w3f4hHlyVvUaMot+F3zISSSED4YTTpk65gPKG2QjTERzp/HVJJSwLDBiCYtd2ng9O4f+Lw/JJJICLA+8/wAB8WCfVQ1GifFr5/3x8h6LiScRHcP75G0i22rj80O7+tf/AIU+ftDf5JJKvoybFf8AgGxpEx15oGhZoIt3Cbc4ffxsPRcSTiBBhD/GH94fKopcKJpgm5ltzro5JJX8ERY8/wASn/hn5OVdiz3X/wB4f8T+gSSUw6QFjQMCuRrk131IT8EMzTN7HW/4o+SSSyA7XecsydT/AMSj8Df2QNwXNkbHTZJJWMdh2iNN3f8AIrqSSoZ//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1273" name="Picture 9"/>
          <p:cNvPicPr>
            <a:picLocks noChangeAspect="1" noChangeArrowheads="1"/>
          </p:cNvPicPr>
          <p:nvPr/>
        </p:nvPicPr>
        <p:blipFill>
          <a:blip r:embed="rId3" cstate="print"/>
          <a:srcRect/>
          <a:stretch>
            <a:fillRect/>
          </a:stretch>
        </p:blipFill>
        <p:spPr bwMode="auto">
          <a:xfrm>
            <a:off x="6477000" y="3886200"/>
            <a:ext cx="2466975" cy="1847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ctrTitle"/>
          </p:nvPr>
        </p:nvSpPr>
        <p:spPr>
          <a:xfrm>
            <a:off x="2819400" y="762000"/>
            <a:ext cx="5410200" cy="1470025"/>
          </a:xfrm>
        </p:spPr>
        <p:txBody>
          <a:bodyPr/>
          <a:lstStyle/>
          <a:p>
            <a:r>
              <a:rPr lang="en-US" dirty="0" smtClean="0">
                <a:latin typeface="Bernard MT Condensed" pitchFamily="18" charset="0"/>
              </a:rPr>
              <a:t>Warm-Up </a:t>
            </a:r>
          </a:p>
        </p:txBody>
      </p:sp>
      <p:sp>
        <p:nvSpPr>
          <p:cNvPr id="5" name="Subtitle 4"/>
          <p:cNvSpPr>
            <a:spLocks noGrp="1"/>
          </p:cNvSpPr>
          <p:nvPr>
            <p:ph type="subTitle" idx="1"/>
          </p:nvPr>
        </p:nvSpPr>
        <p:spPr>
          <a:xfrm>
            <a:off x="304800" y="2971800"/>
            <a:ext cx="8610600" cy="3657600"/>
          </a:xfrm>
        </p:spPr>
        <p:txBody>
          <a:bodyPr rtlCol="0">
            <a:normAutofit/>
          </a:bodyPr>
          <a:lstStyle/>
          <a:p>
            <a:pPr fontAlgn="auto">
              <a:spcAft>
                <a:spcPts val="0"/>
              </a:spcAft>
              <a:buFont typeface="Arial" pitchFamily="34" charset="0"/>
              <a:buNone/>
              <a:defRPr/>
            </a:pPr>
            <a:r>
              <a:rPr lang="en-US" dirty="0" smtClean="0">
                <a:solidFill>
                  <a:schemeClr val="tx1"/>
                </a:solidFill>
              </a:rPr>
              <a:t>What type of cell division do </a:t>
            </a:r>
            <a:r>
              <a:rPr lang="en-US" b="1" dirty="0" smtClean="0">
                <a:solidFill>
                  <a:srgbClr val="FF0000"/>
                </a:solidFill>
              </a:rPr>
              <a:t>prokaryotes</a:t>
            </a:r>
            <a:r>
              <a:rPr lang="en-US" b="1" dirty="0" smtClean="0">
                <a:solidFill>
                  <a:schemeClr val="tx1"/>
                </a:solidFill>
              </a:rPr>
              <a:t> </a:t>
            </a:r>
            <a:r>
              <a:rPr lang="en-US" dirty="0" smtClean="0">
                <a:solidFill>
                  <a:schemeClr val="tx1"/>
                </a:solidFill>
              </a:rPr>
              <a:t>undergo?</a:t>
            </a:r>
          </a:p>
          <a:p>
            <a:pPr fontAlgn="auto">
              <a:spcAft>
                <a:spcPts val="0"/>
              </a:spcAft>
              <a:buFont typeface="Arial" pitchFamily="34" charset="0"/>
              <a:buNone/>
              <a:defRPr/>
            </a:pPr>
            <a:endParaRPr lang="en-US" dirty="0" smtClean="0">
              <a:solidFill>
                <a:schemeClr val="tx1"/>
              </a:solidFill>
            </a:endParaRPr>
          </a:p>
          <a:p>
            <a:pPr fontAlgn="auto">
              <a:spcAft>
                <a:spcPts val="0"/>
              </a:spcAft>
              <a:buFont typeface="Arial" pitchFamily="34" charset="0"/>
              <a:buNone/>
              <a:defRPr/>
            </a:pPr>
            <a:endParaRPr lang="en-US" dirty="0" smtClean="0">
              <a:solidFill>
                <a:schemeClr val="tx1"/>
              </a:solidFill>
            </a:endParaRPr>
          </a:p>
          <a:p>
            <a:pPr fontAlgn="auto">
              <a:spcAft>
                <a:spcPts val="0"/>
              </a:spcAft>
              <a:buFont typeface="Arial" pitchFamily="34" charset="0"/>
              <a:buNone/>
              <a:defRPr/>
            </a:pPr>
            <a:r>
              <a:rPr lang="en-US" dirty="0" smtClean="0">
                <a:solidFill>
                  <a:schemeClr val="tx1"/>
                </a:solidFill>
              </a:rPr>
              <a:t>What are the </a:t>
            </a:r>
            <a:r>
              <a:rPr lang="en-US" b="1" dirty="0" smtClean="0">
                <a:solidFill>
                  <a:srgbClr val="00B0F0"/>
                </a:solidFill>
              </a:rPr>
              <a:t>steps</a:t>
            </a:r>
            <a:r>
              <a:rPr lang="en-US" dirty="0" smtClean="0">
                <a:solidFill>
                  <a:schemeClr val="tx1"/>
                </a:solidFill>
              </a:rPr>
              <a:t> of this process?</a:t>
            </a:r>
            <a:endParaRPr lang="en-US" dirty="0">
              <a:solidFill>
                <a:schemeClr val="tx1"/>
              </a:solidFill>
            </a:endParaRPr>
          </a:p>
        </p:txBody>
      </p:sp>
      <p:pic>
        <p:nvPicPr>
          <p:cNvPr id="1028" name="Picture 4" descr="http://t0.gstatic.com/images?q=tbn:ANd9GcQ1rcvBrJ1ooAugOH0V084IiGG3L57tp-bEeuf4EQlrD6ZLtKAU_g"/>
          <p:cNvPicPr>
            <a:picLocks noChangeAspect="1" noChangeArrowheads="1"/>
          </p:cNvPicPr>
          <p:nvPr/>
        </p:nvPicPr>
        <p:blipFill>
          <a:blip r:embed="rId2" cstate="print"/>
          <a:srcRect/>
          <a:stretch>
            <a:fillRect/>
          </a:stretch>
        </p:blipFill>
        <p:spPr bwMode="auto">
          <a:xfrm>
            <a:off x="457200" y="0"/>
            <a:ext cx="3505200" cy="284357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81000" y="152400"/>
            <a:ext cx="7772400" cy="1470025"/>
          </a:xfrm>
        </p:spPr>
        <p:txBody>
          <a:bodyPr/>
          <a:lstStyle/>
          <a:p>
            <a:r>
              <a:rPr lang="en-US" smtClean="0"/>
              <a:t>Warm-Up: Tuesday, January 14</a:t>
            </a:r>
          </a:p>
        </p:txBody>
      </p:sp>
      <p:sp>
        <p:nvSpPr>
          <p:cNvPr id="3" name="Subtitle 2"/>
          <p:cNvSpPr>
            <a:spLocks noGrp="1"/>
          </p:cNvSpPr>
          <p:nvPr>
            <p:ph type="subTitle" idx="1"/>
          </p:nvPr>
        </p:nvSpPr>
        <p:spPr>
          <a:xfrm>
            <a:off x="533400" y="1447800"/>
            <a:ext cx="8305800" cy="5105400"/>
          </a:xfrm>
        </p:spPr>
        <p:txBody>
          <a:bodyPr rtlCol="0">
            <a:noAutofit/>
          </a:bodyPr>
          <a:lstStyle/>
          <a:p>
            <a:pPr algn="l" fontAlgn="auto">
              <a:spcAft>
                <a:spcPts val="0"/>
              </a:spcAft>
              <a:buFont typeface="Arial" pitchFamily="34" charset="0"/>
              <a:buNone/>
              <a:defRPr/>
            </a:pPr>
            <a:r>
              <a:rPr lang="en-US" sz="1800" dirty="0" smtClean="0">
                <a:solidFill>
                  <a:schemeClr val="tx1"/>
                </a:solidFill>
              </a:rPr>
              <a:t>You decide to buy a new fish for your freshwater aquarium. When you introduce the fish into its new tank, the fish swells up and dies. You later learn that it was a fish from the ocean. </a:t>
            </a:r>
          </a:p>
          <a:p>
            <a:pPr algn="l" fontAlgn="auto">
              <a:spcAft>
                <a:spcPts val="0"/>
              </a:spcAft>
              <a:buFont typeface="Arial" pitchFamily="34" charset="0"/>
              <a:buNone/>
              <a:defRPr/>
            </a:pPr>
            <a:r>
              <a:rPr lang="en-US" sz="1800" dirty="0" smtClean="0">
                <a:solidFill>
                  <a:schemeClr val="tx1"/>
                </a:solidFill>
              </a:rPr>
              <a:t>Based on what you know of osmosis, the most likely explanation is that unfortunate fish went from a(n) _______________ solution into a(n) _______________ solution. </a:t>
            </a:r>
          </a:p>
          <a:p>
            <a:pPr marL="1257300" lvl="2" indent="-342900" algn="l" fontAlgn="auto">
              <a:spcAft>
                <a:spcPts val="0"/>
              </a:spcAft>
              <a:buFont typeface="+mj-lt"/>
              <a:buAutoNum type="alphaLcParenR"/>
              <a:defRPr/>
            </a:pPr>
            <a:r>
              <a:rPr lang="en-US" sz="1800" dirty="0" smtClean="0">
                <a:solidFill>
                  <a:schemeClr val="tx1"/>
                </a:solidFill>
              </a:rPr>
              <a:t>isotonic, hypotonic </a:t>
            </a:r>
          </a:p>
          <a:p>
            <a:pPr marL="1257300" lvl="2" indent="-342900" algn="l" fontAlgn="auto">
              <a:spcAft>
                <a:spcPts val="0"/>
              </a:spcAft>
              <a:buFont typeface="+mj-lt"/>
              <a:buAutoNum type="alphaLcParenR"/>
              <a:defRPr/>
            </a:pPr>
            <a:r>
              <a:rPr lang="en-US" sz="1800" dirty="0">
                <a:solidFill>
                  <a:schemeClr val="tx1"/>
                </a:solidFill>
              </a:rPr>
              <a:t>i</a:t>
            </a:r>
            <a:r>
              <a:rPr lang="en-US" sz="1800" dirty="0" smtClean="0">
                <a:solidFill>
                  <a:schemeClr val="tx1"/>
                </a:solidFill>
              </a:rPr>
              <a:t>sotonic, hypertonic</a:t>
            </a:r>
          </a:p>
          <a:p>
            <a:pPr marL="1257300" lvl="2" indent="-342900" algn="l" fontAlgn="auto">
              <a:spcAft>
                <a:spcPts val="0"/>
              </a:spcAft>
              <a:buFont typeface="+mj-lt"/>
              <a:buAutoNum type="alphaLcParenR"/>
              <a:defRPr/>
            </a:pPr>
            <a:r>
              <a:rPr lang="en-US" sz="1800" dirty="0" smtClean="0">
                <a:solidFill>
                  <a:schemeClr val="tx1"/>
                </a:solidFill>
              </a:rPr>
              <a:t>hypotonic, hypertonic </a:t>
            </a:r>
          </a:p>
          <a:p>
            <a:pPr marL="1257300" lvl="2" indent="-342900" algn="l" fontAlgn="auto">
              <a:spcAft>
                <a:spcPts val="0"/>
              </a:spcAft>
              <a:buFont typeface="+mj-lt"/>
              <a:buAutoNum type="alphaLcParenR"/>
              <a:defRPr/>
            </a:pPr>
            <a:r>
              <a:rPr lang="en-US" sz="1800" dirty="0" smtClean="0">
                <a:solidFill>
                  <a:schemeClr val="tx1"/>
                </a:solidFill>
              </a:rPr>
              <a:t>hypotonic, isotonic</a:t>
            </a:r>
            <a:r>
              <a:rPr lang="en-US" sz="1800" dirty="0">
                <a:solidFill>
                  <a:schemeClr val="tx1"/>
                </a:solidFill>
              </a:rPr>
              <a:t> </a:t>
            </a:r>
            <a:endParaRPr lang="en-US" sz="1800" dirty="0" smtClean="0">
              <a:solidFill>
                <a:schemeClr val="tx1"/>
              </a:solidFill>
            </a:endParaRPr>
          </a:p>
          <a:p>
            <a:pPr marL="342900" indent="-342900" algn="l" fontAlgn="auto">
              <a:spcAft>
                <a:spcPts val="0"/>
              </a:spcAft>
              <a:buFont typeface="Arial" pitchFamily="34" charset="0"/>
              <a:buNone/>
              <a:defRPr/>
            </a:pPr>
            <a:endParaRPr lang="en-US" sz="1800" dirty="0" smtClean="0">
              <a:solidFill>
                <a:schemeClr val="tx1"/>
              </a:solidFill>
            </a:endParaRPr>
          </a:p>
          <a:p>
            <a:pPr marL="342900" indent="-342900" algn="l" fontAlgn="auto">
              <a:spcAft>
                <a:spcPts val="0"/>
              </a:spcAft>
              <a:buFont typeface="Arial" pitchFamily="34" charset="0"/>
              <a:buNone/>
              <a:defRPr/>
            </a:pPr>
            <a:r>
              <a:rPr lang="en-US" sz="1800" dirty="0" smtClean="0">
                <a:solidFill>
                  <a:schemeClr val="tx1"/>
                </a:solidFill>
              </a:rPr>
              <a:t>*Explain the reason for </a:t>
            </a:r>
          </a:p>
          <a:p>
            <a:pPr marL="342900" indent="-342900" algn="l" fontAlgn="auto">
              <a:spcAft>
                <a:spcPts val="0"/>
              </a:spcAft>
              <a:buFont typeface="Arial" pitchFamily="34" charset="0"/>
              <a:buNone/>
              <a:defRPr/>
            </a:pPr>
            <a:r>
              <a:rPr lang="en-US" sz="1800" dirty="0" smtClean="0">
                <a:solidFill>
                  <a:schemeClr val="tx1"/>
                </a:solidFill>
              </a:rPr>
              <a:t>selecting your answer.</a:t>
            </a:r>
            <a:endParaRPr lang="en-US" sz="1800" dirty="0">
              <a:solidFill>
                <a:schemeClr val="tx1"/>
              </a:solidFill>
            </a:endParaRPr>
          </a:p>
          <a:p>
            <a:pPr algn="l" fontAlgn="auto">
              <a:spcAft>
                <a:spcPts val="0"/>
              </a:spcAft>
              <a:buFont typeface="Arial" pitchFamily="34" charset="0"/>
              <a:buNone/>
              <a:defRPr/>
            </a:pPr>
            <a:endParaRPr lang="en-US" sz="1600" dirty="0"/>
          </a:p>
        </p:txBody>
      </p:sp>
      <p:pic>
        <p:nvPicPr>
          <p:cNvPr id="4098" name="Picture 2" descr="http://4.bp.blogspot.com/_s3LMV-bVI2g/TSVUuRZTXZI/AAAAAAAAACE/xPEG7WhgRTg/s1600/Hoover%252Bdead.jpg"/>
          <p:cNvPicPr>
            <a:picLocks noChangeAspect="1" noChangeArrowheads="1"/>
          </p:cNvPicPr>
          <p:nvPr/>
        </p:nvPicPr>
        <p:blipFill>
          <a:blip r:embed="rId2" cstate="print"/>
          <a:srcRect r="6557"/>
          <a:stretch>
            <a:fillRect/>
          </a:stretch>
        </p:blipFill>
        <p:spPr bwMode="auto">
          <a:xfrm>
            <a:off x="4191000" y="3276600"/>
            <a:ext cx="4685936" cy="31272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92"/>
            <a:ext cx="8229600" cy="1143000"/>
          </a:xfrm>
        </p:spPr>
        <p:txBody>
          <a:bodyPr/>
          <a:lstStyle/>
          <a:p>
            <a:r>
              <a:rPr lang="en-US" dirty="0" smtClean="0"/>
              <a:t>Binary Fission</a:t>
            </a:r>
            <a:endParaRPr lang="en-US" dirty="0"/>
          </a:p>
        </p:txBody>
      </p:sp>
      <p:pic>
        <p:nvPicPr>
          <p:cNvPr id="4" name="Picture 6" descr="http://mr-roes.wikispaces.com/file/view/why_binary_fission_is_important.JPG/196072486/679x560/why_binary_fission_is_important.JPG"/>
          <p:cNvPicPr>
            <a:picLocks noChangeAspect="1" noChangeArrowheads="1"/>
          </p:cNvPicPr>
          <p:nvPr/>
        </p:nvPicPr>
        <p:blipFill>
          <a:blip r:embed="rId2" cstate="print"/>
          <a:srcRect/>
          <a:stretch>
            <a:fillRect/>
          </a:stretch>
        </p:blipFill>
        <p:spPr bwMode="auto">
          <a:xfrm>
            <a:off x="1066800" y="1219200"/>
            <a:ext cx="6934200" cy="5335769"/>
          </a:xfrm>
          <a:prstGeom prst="rect">
            <a:avLst/>
          </a:prstGeom>
          <a:noFill/>
        </p:spPr>
      </p:pic>
      <p:sp>
        <p:nvSpPr>
          <p:cNvPr id="5" name="TextBox 4"/>
          <p:cNvSpPr txBox="1"/>
          <p:nvPr/>
        </p:nvSpPr>
        <p:spPr>
          <a:xfrm>
            <a:off x="4572000" y="1371600"/>
            <a:ext cx="3124200" cy="1754326"/>
          </a:xfrm>
          <a:prstGeom prst="rect">
            <a:avLst/>
          </a:prstGeom>
          <a:noFill/>
        </p:spPr>
        <p:txBody>
          <a:bodyPr wrap="square" rtlCol="0">
            <a:spAutoFit/>
          </a:bodyPr>
          <a:lstStyle/>
          <a:p>
            <a:r>
              <a:rPr lang="en-US" dirty="0" smtClean="0"/>
              <a:t>STEPS</a:t>
            </a:r>
          </a:p>
          <a:p>
            <a:pPr marL="342900" indent="-342900">
              <a:buAutoNum type="arabicParenR"/>
            </a:pPr>
            <a:r>
              <a:rPr lang="en-US" dirty="0" smtClean="0"/>
              <a:t>DNA is copied</a:t>
            </a:r>
          </a:p>
          <a:p>
            <a:pPr marL="342900" indent="-342900">
              <a:buAutoNum type="arabicParenR"/>
            </a:pPr>
            <a:r>
              <a:rPr lang="en-US" dirty="0" smtClean="0"/>
              <a:t>Cell begins to divide</a:t>
            </a:r>
          </a:p>
          <a:p>
            <a:pPr marL="342900" indent="-342900">
              <a:buAutoNum type="arabicParenR"/>
            </a:pPr>
            <a:r>
              <a:rPr lang="en-US" dirty="0" smtClean="0"/>
              <a:t>Two identical haploid cells are created</a:t>
            </a:r>
          </a:p>
          <a:p>
            <a:pPr marL="342900" indent="-342900">
              <a:buAutoNum type="arabicParen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838200" y="152400"/>
            <a:ext cx="7772400" cy="838200"/>
          </a:xfrm>
        </p:spPr>
        <p:txBody>
          <a:bodyPr/>
          <a:lstStyle/>
          <a:p>
            <a:r>
              <a:rPr lang="en-US" dirty="0" smtClean="0">
                <a:solidFill>
                  <a:srgbClr val="9966FF"/>
                </a:solidFill>
                <a:latin typeface="Bernard MT Condensed" pitchFamily="18" charset="0"/>
              </a:rPr>
              <a:t>Thursday, February 6, 2014</a:t>
            </a:r>
          </a:p>
        </p:txBody>
      </p:sp>
      <p:sp>
        <p:nvSpPr>
          <p:cNvPr id="34819"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13314" name="Picture 2" descr="https://encrypted-tbn2.gstatic.com/images?q=tbn:ANd9GcS_aQpwokuYgM2ySowa1qSD1qHTOMrPpo3KYZL174DY1iZHUyBFpg"/>
          <p:cNvPicPr>
            <a:picLocks noChangeAspect="1" noChangeArrowheads="1"/>
          </p:cNvPicPr>
          <p:nvPr/>
        </p:nvPicPr>
        <p:blipFill>
          <a:blip r:embed="rId2" cstate="print"/>
          <a:srcRect/>
          <a:stretch>
            <a:fillRect/>
          </a:stretch>
        </p:blipFill>
        <p:spPr bwMode="auto">
          <a:xfrm>
            <a:off x="3964982" y="1132106"/>
            <a:ext cx="5102817" cy="4659094"/>
          </a:xfrm>
          <a:prstGeom prst="rect">
            <a:avLst/>
          </a:prstGeom>
          <a:noFill/>
        </p:spPr>
      </p:pic>
      <p:sp>
        <p:nvSpPr>
          <p:cNvPr id="6" name="TextBox 3"/>
          <p:cNvSpPr txBox="1">
            <a:spLocks noChangeArrowheads="1"/>
          </p:cNvSpPr>
          <p:nvPr/>
        </p:nvSpPr>
        <p:spPr bwMode="auto">
          <a:xfrm>
            <a:off x="152400" y="1132106"/>
            <a:ext cx="3812582" cy="4154984"/>
          </a:xfrm>
          <a:prstGeom prst="rect">
            <a:avLst/>
          </a:prstGeom>
          <a:noFill/>
          <a:ln w="9525">
            <a:noFill/>
            <a:miter lim="800000"/>
            <a:headEnd/>
            <a:tailEnd/>
          </a:ln>
        </p:spPr>
        <p:txBody>
          <a:bodyPr wrap="square">
            <a:spAutoFit/>
          </a:bodyPr>
          <a:lstStyle/>
          <a:p>
            <a:pPr marL="514350" indent="-514350">
              <a:spcBef>
                <a:spcPts val="1200"/>
              </a:spcBef>
            </a:pPr>
            <a:r>
              <a:rPr lang="en-US" sz="2800" b="1" dirty="0">
                <a:effectLst>
                  <a:outerShdw blurRad="38100" dist="38100" dir="2700000" algn="tl">
                    <a:srgbClr val="000000">
                      <a:alpha val="43137"/>
                    </a:srgbClr>
                  </a:outerShdw>
                </a:effectLst>
                <a:latin typeface="Arial Black" pitchFamily="34" charset="0"/>
              </a:rPr>
              <a:t>Today’s Agenda</a:t>
            </a:r>
          </a:p>
          <a:p>
            <a:pPr marL="457200" indent="-457200">
              <a:spcBef>
                <a:spcPts val="1200"/>
              </a:spcBef>
              <a:buFont typeface="Calibri" pitchFamily="34" charset="0"/>
              <a:buAutoNum type="arabicPeriod"/>
            </a:pPr>
            <a:r>
              <a:rPr lang="en-US" sz="2800" dirty="0" smtClean="0">
                <a:effectLst>
                  <a:outerShdw blurRad="38100" dist="38100" dir="2700000" algn="tl">
                    <a:srgbClr val="000000">
                      <a:alpha val="43137"/>
                    </a:srgbClr>
                  </a:outerShdw>
                </a:effectLst>
                <a:latin typeface="Arial Black" pitchFamily="34" charset="0"/>
              </a:rPr>
              <a:t>Pick up handouts from back of classrooms</a:t>
            </a:r>
          </a:p>
          <a:p>
            <a:pPr marL="457200" indent="-457200">
              <a:spcBef>
                <a:spcPts val="1200"/>
              </a:spcBef>
              <a:buFont typeface="Calibri" pitchFamily="34" charset="0"/>
              <a:buAutoNum type="arabicPeriod"/>
            </a:pPr>
            <a:r>
              <a:rPr lang="en-US" sz="2800" dirty="0" smtClean="0">
                <a:effectLst>
                  <a:outerShdw blurRad="38100" dist="38100" dir="2700000" algn="tl">
                    <a:srgbClr val="000000">
                      <a:alpha val="43137"/>
                    </a:srgbClr>
                  </a:outerShdw>
                </a:effectLst>
                <a:latin typeface="Arial Black" pitchFamily="34" charset="0"/>
              </a:rPr>
              <a:t>Warm-Up</a:t>
            </a:r>
          </a:p>
          <a:p>
            <a:pPr marL="457200" indent="-457200">
              <a:spcBef>
                <a:spcPts val="1200"/>
              </a:spcBef>
              <a:buFont typeface="Calibri" pitchFamily="34" charset="0"/>
              <a:buAutoNum type="arabicPeriod"/>
            </a:pPr>
            <a:r>
              <a:rPr lang="en-US" sz="2800" dirty="0" smtClean="0">
                <a:effectLst>
                  <a:outerShdw blurRad="38100" dist="38100" dir="2700000" algn="tl">
                    <a:srgbClr val="000000">
                      <a:alpha val="43137"/>
                    </a:srgbClr>
                  </a:outerShdw>
                </a:effectLst>
                <a:latin typeface="Arial Black" pitchFamily="34" charset="0"/>
              </a:rPr>
              <a:t>Review Mitosis</a:t>
            </a:r>
          </a:p>
          <a:p>
            <a:pPr marL="457200" indent="-457200">
              <a:spcBef>
                <a:spcPts val="1200"/>
              </a:spcBef>
              <a:buFont typeface="Calibri" pitchFamily="34" charset="0"/>
              <a:buAutoNum type="arabicPeriod"/>
            </a:pPr>
            <a:r>
              <a:rPr lang="en-US" sz="2800" dirty="0" smtClean="0">
                <a:effectLst>
                  <a:outerShdw blurRad="38100" dist="38100" dir="2700000" algn="tl">
                    <a:srgbClr val="000000">
                      <a:alpha val="43137"/>
                    </a:srgbClr>
                  </a:outerShdw>
                </a:effectLst>
                <a:latin typeface="Arial Black" pitchFamily="34" charset="0"/>
              </a:rPr>
              <a:t>Quiz</a:t>
            </a:r>
            <a:endParaRPr lang="en-US" sz="2000" dirty="0">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it ticket.jpg"/>
          <p:cNvPicPr/>
          <p:nvPr/>
        </p:nvPicPr>
        <p:blipFill>
          <a:blip r:embed="rId3" cstate="print"/>
          <a:srcRect l="1709" t="16983" r="4274" b="7631"/>
          <a:stretch>
            <a:fillRect/>
          </a:stretch>
        </p:blipFill>
        <p:spPr>
          <a:xfrm>
            <a:off x="0" y="76200"/>
            <a:ext cx="9144000" cy="6781800"/>
          </a:xfrm>
          <a:prstGeom prst="rect">
            <a:avLst/>
          </a:prstGeom>
        </p:spPr>
      </p:pic>
      <p:pic>
        <p:nvPicPr>
          <p:cNvPr id="1026" name="Picture 2" descr="http://medsci.indiana.edu/a215/virtualscope/images/mitosis_vd_2.jpg"/>
          <p:cNvPicPr>
            <a:picLocks noChangeAspect="1" noChangeArrowheads="1"/>
          </p:cNvPicPr>
          <p:nvPr/>
        </p:nvPicPr>
        <p:blipFill>
          <a:blip r:embed="rId4" cstate="print"/>
          <a:srcRect l="8197" t="3642" r="6557" b="3461"/>
          <a:stretch>
            <a:fillRect/>
          </a:stretch>
        </p:blipFill>
        <p:spPr bwMode="auto">
          <a:xfrm>
            <a:off x="1676400" y="1676400"/>
            <a:ext cx="3962400" cy="3886200"/>
          </a:xfrm>
          <a:prstGeom prst="rect">
            <a:avLst/>
          </a:prstGeom>
          <a:noFill/>
        </p:spPr>
      </p:pic>
      <p:sp>
        <p:nvSpPr>
          <p:cNvPr id="5" name="Rectangle 4"/>
          <p:cNvSpPr/>
          <p:nvPr/>
        </p:nvSpPr>
        <p:spPr>
          <a:xfrm>
            <a:off x="1676400" y="16764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16764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53340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7200" y="53340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48200" y="16764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200" y="1600200"/>
            <a:ext cx="381000" cy="369332"/>
          </a:xfrm>
          <a:prstGeom prst="rect">
            <a:avLst/>
          </a:prstGeom>
          <a:noFill/>
        </p:spPr>
        <p:txBody>
          <a:bodyPr wrap="square" rtlCol="0">
            <a:spAutoFit/>
          </a:bodyPr>
          <a:lstStyle/>
          <a:p>
            <a:r>
              <a:rPr lang="en-US" dirty="0" smtClean="0"/>
              <a:t>A</a:t>
            </a:r>
            <a:endParaRPr lang="en-US" dirty="0"/>
          </a:p>
        </p:txBody>
      </p:sp>
      <p:sp>
        <p:nvSpPr>
          <p:cNvPr id="13" name="TextBox 12"/>
          <p:cNvSpPr txBox="1"/>
          <p:nvPr/>
        </p:nvSpPr>
        <p:spPr>
          <a:xfrm>
            <a:off x="4572000" y="5257800"/>
            <a:ext cx="381000" cy="369332"/>
          </a:xfrm>
          <a:prstGeom prst="rect">
            <a:avLst/>
          </a:prstGeom>
          <a:noFill/>
        </p:spPr>
        <p:txBody>
          <a:bodyPr wrap="square" rtlCol="0">
            <a:spAutoFit/>
          </a:bodyPr>
          <a:lstStyle/>
          <a:p>
            <a:r>
              <a:rPr lang="en-US" dirty="0" smtClean="0"/>
              <a:t>D</a:t>
            </a:r>
            <a:endParaRPr lang="en-US" dirty="0"/>
          </a:p>
        </p:txBody>
      </p:sp>
      <p:sp>
        <p:nvSpPr>
          <p:cNvPr id="14" name="TextBox 13"/>
          <p:cNvSpPr txBox="1"/>
          <p:nvPr/>
        </p:nvSpPr>
        <p:spPr>
          <a:xfrm>
            <a:off x="1828800" y="5257800"/>
            <a:ext cx="381000" cy="369332"/>
          </a:xfrm>
          <a:prstGeom prst="rect">
            <a:avLst/>
          </a:prstGeom>
          <a:noFill/>
        </p:spPr>
        <p:txBody>
          <a:bodyPr wrap="square" rtlCol="0">
            <a:spAutoFit/>
          </a:bodyPr>
          <a:lstStyle/>
          <a:p>
            <a:r>
              <a:rPr lang="en-US" dirty="0" smtClean="0"/>
              <a:t>C</a:t>
            </a:r>
            <a:endParaRPr lang="en-US" dirty="0"/>
          </a:p>
        </p:txBody>
      </p:sp>
      <p:sp>
        <p:nvSpPr>
          <p:cNvPr id="15" name="TextBox 14"/>
          <p:cNvSpPr txBox="1"/>
          <p:nvPr/>
        </p:nvSpPr>
        <p:spPr>
          <a:xfrm>
            <a:off x="5029200" y="1600200"/>
            <a:ext cx="381000" cy="369332"/>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1524000" y="609600"/>
            <a:ext cx="6019800" cy="830997"/>
          </a:xfrm>
          <a:prstGeom prst="rect">
            <a:avLst/>
          </a:prstGeom>
          <a:noFill/>
        </p:spPr>
        <p:txBody>
          <a:bodyPr wrap="square" rtlCol="0">
            <a:spAutoFit/>
          </a:bodyPr>
          <a:lstStyle/>
          <a:p>
            <a:pPr algn="ctr"/>
            <a:r>
              <a:rPr lang="en-US" sz="2400" dirty="0" smtClean="0">
                <a:latin typeface="Berlin Sans FB Demi" panose="020E0802020502020306" pitchFamily="34" charset="0"/>
              </a:rPr>
              <a:t>Match the following cells undergoing mitosis (A-D) with the correct phase name. </a:t>
            </a:r>
            <a:endParaRPr lang="en-US" sz="2400" dirty="0">
              <a:latin typeface="Berlin Sans FB Demi" panose="020E0802020502020306" pitchFamily="34" charset="0"/>
            </a:endParaRPr>
          </a:p>
        </p:txBody>
      </p:sp>
      <p:sp>
        <p:nvSpPr>
          <p:cNvPr id="18" name="TextBox 17"/>
          <p:cNvSpPr txBox="1"/>
          <p:nvPr/>
        </p:nvSpPr>
        <p:spPr>
          <a:xfrm>
            <a:off x="5715000" y="2133600"/>
            <a:ext cx="1828800" cy="3170099"/>
          </a:xfrm>
          <a:prstGeom prst="rect">
            <a:avLst/>
          </a:prstGeom>
          <a:noFill/>
        </p:spPr>
        <p:txBody>
          <a:bodyPr wrap="square" rtlCol="0">
            <a:spAutoFit/>
          </a:bodyPr>
          <a:lstStyle/>
          <a:p>
            <a:pPr>
              <a:spcBef>
                <a:spcPts val="1200"/>
              </a:spcBef>
            </a:pPr>
            <a:r>
              <a:rPr lang="en-US" sz="2000" dirty="0" smtClean="0">
                <a:solidFill>
                  <a:srgbClr val="FF0000"/>
                </a:solidFill>
                <a:latin typeface="Berlin Sans FB Demi" panose="020E0802020502020306" pitchFamily="34" charset="0"/>
              </a:rPr>
              <a:t>___ Prophase</a:t>
            </a:r>
          </a:p>
          <a:p>
            <a:pPr>
              <a:spcBef>
                <a:spcPts val="1200"/>
              </a:spcBef>
            </a:pPr>
            <a:endParaRPr lang="en-US" sz="2000" dirty="0" smtClean="0">
              <a:solidFill>
                <a:srgbClr val="FF0000"/>
              </a:solidFill>
              <a:latin typeface="Berlin Sans FB Demi" panose="020E0802020502020306" pitchFamily="34" charset="0"/>
            </a:endParaRPr>
          </a:p>
          <a:p>
            <a:pPr>
              <a:spcBef>
                <a:spcPts val="1200"/>
              </a:spcBef>
            </a:pPr>
            <a:r>
              <a:rPr lang="en-US" sz="2000" dirty="0" smtClean="0">
                <a:solidFill>
                  <a:srgbClr val="FF0000"/>
                </a:solidFill>
                <a:latin typeface="Berlin Sans FB Demi" panose="020E0802020502020306" pitchFamily="34" charset="0"/>
              </a:rPr>
              <a:t>___Metaphase</a:t>
            </a:r>
          </a:p>
          <a:p>
            <a:pPr>
              <a:spcBef>
                <a:spcPts val="1200"/>
              </a:spcBef>
            </a:pPr>
            <a:endParaRPr lang="en-US" sz="2000" dirty="0" smtClean="0">
              <a:solidFill>
                <a:srgbClr val="FF0000"/>
              </a:solidFill>
              <a:latin typeface="Berlin Sans FB Demi" panose="020E0802020502020306" pitchFamily="34" charset="0"/>
            </a:endParaRPr>
          </a:p>
          <a:p>
            <a:pPr>
              <a:spcBef>
                <a:spcPts val="1200"/>
              </a:spcBef>
            </a:pPr>
            <a:r>
              <a:rPr lang="en-US" sz="2000" dirty="0" smtClean="0">
                <a:solidFill>
                  <a:srgbClr val="FF0000"/>
                </a:solidFill>
                <a:latin typeface="Berlin Sans FB Demi" panose="020E0802020502020306" pitchFamily="34" charset="0"/>
              </a:rPr>
              <a:t>___ Anaphase</a:t>
            </a:r>
          </a:p>
          <a:p>
            <a:pPr>
              <a:spcBef>
                <a:spcPts val="1200"/>
              </a:spcBef>
            </a:pPr>
            <a:endParaRPr lang="en-US" sz="2000" dirty="0" smtClean="0">
              <a:solidFill>
                <a:srgbClr val="FF0000"/>
              </a:solidFill>
              <a:latin typeface="Berlin Sans FB Demi" panose="020E0802020502020306" pitchFamily="34" charset="0"/>
            </a:endParaRPr>
          </a:p>
          <a:p>
            <a:pPr>
              <a:spcBef>
                <a:spcPts val="1200"/>
              </a:spcBef>
            </a:pPr>
            <a:r>
              <a:rPr lang="en-US" sz="2000" dirty="0" smtClean="0">
                <a:solidFill>
                  <a:srgbClr val="FF0000"/>
                </a:solidFill>
                <a:latin typeface="Berlin Sans FB Demi" panose="020E0802020502020306" pitchFamily="34" charset="0"/>
              </a:rPr>
              <a:t>___ </a:t>
            </a:r>
            <a:r>
              <a:rPr lang="en-US" sz="2000" dirty="0" err="1" smtClean="0">
                <a:solidFill>
                  <a:srgbClr val="FF0000"/>
                </a:solidFill>
                <a:latin typeface="Berlin Sans FB Demi" panose="020E0802020502020306" pitchFamily="34" charset="0"/>
              </a:rPr>
              <a:t>Telophase</a:t>
            </a:r>
            <a:endParaRPr lang="en-US" sz="2000" dirty="0">
              <a:solidFill>
                <a:srgbClr val="FF0000"/>
              </a:solidFill>
              <a:latin typeface="Berlin Sans FB Demi" panose="020E0802020502020306" pitchFamily="34" charset="0"/>
            </a:endParaRPr>
          </a:p>
        </p:txBody>
      </p:sp>
      <p:sp>
        <p:nvSpPr>
          <p:cNvPr id="128" name="Title 1"/>
          <p:cNvSpPr txBox="1">
            <a:spLocks/>
          </p:cNvSpPr>
          <p:nvPr/>
        </p:nvSpPr>
        <p:spPr bwMode="auto">
          <a:xfrm>
            <a:off x="457200" y="5791200"/>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FFFF00"/>
                </a:solidFill>
                <a:latin typeface="Arial Black" panose="020B0A04020102020204" pitchFamily="34" charset="0"/>
              </a:rPr>
              <a:t>Warm-up Questions </a:t>
            </a:r>
            <a:r>
              <a:rPr lang="en-US" sz="2800" dirty="0" smtClean="0">
                <a:solidFill>
                  <a:schemeClr val="bg1"/>
                </a:solidFill>
                <a:latin typeface="Arial Black" panose="020B0A04020102020204" pitchFamily="34" charset="0"/>
              </a:rPr>
              <a:t>(front)</a:t>
            </a:r>
            <a:endParaRPr lang="en-US" dirty="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0070C0"/>
                </a:solidFill>
                <a:latin typeface="Arial Black" panose="020B0A04020102020204" pitchFamily="34" charset="0"/>
              </a:rPr>
              <a:t>Warm-up Questions </a:t>
            </a:r>
            <a:r>
              <a:rPr lang="en-US" sz="2800" dirty="0" smtClean="0">
                <a:solidFill>
                  <a:srgbClr val="00B050"/>
                </a:solidFill>
                <a:latin typeface="Arial Black" panose="020B0A04020102020204" pitchFamily="34" charset="0"/>
              </a:rPr>
              <a:t>(back)</a:t>
            </a:r>
            <a:endParaRPr lang="en-US" dirty="0">
              <a:solidFill>
                <a:srgbClr val="00B050"/>
              </a:solidFill>
              <a:latin typeface="Arial Black" panose="020B0A04020102020204" pitchFamily="34" charset="0"/>
            </a:endParaRPr>
          </a:p>
        </p:txBody>
      </p:sp>
      <p:sp>
        <p:nvSpPr>
          <p:cNvPr id="3" name="Content Placeholder 2"/>
          <p:cNvSpPr>
            <a:spLocks noGrp="1"/>
          </p:cNvSpPr>
          <p:nvPr>
            <p:ph idx="1"/>
          </p:nvPr>
        </p:nvSpPr>
        <p:spPr>
          <a:xfrm>
            <a:off x="152400" y="1066800"/>
            <a:ext cx="8839200" cy="1143000"/>
          </a:xfrm>
        </p:spPr>
        <p:txBody>
          <a:bodyPr>
            <a:noAutofit/>
          </a:bodyPr>
          <a:lstStyle/>
          <a:p>
            <a:pPr algn="ctr">
              <a:buNone/>
            </a:pPr>
            <a:r>
              <a:rPr lang="en-US" sz="2400" b="1" dirty="0" smtClean="0">
                <a:latin typeface="Arial Rounded MT Bold" panose="020F0704030504030204" pitchFamily="34" charset="0"/>
              </a:rPr>
              <a:t>Match the description to the correct phase of mitosis: </a:t>
            </a:r>
          </a:p>
          <a:p>
            <a:pPr algn="ctr">
              <a:buNone/>
            </a:pPr>
            <a:r>
              <a:rPr lang="en-US" sz="2200" b="1" dirty="0" smtClean="0">
                <a:solidFill>
                  <a:srgbClr val="FF0000"/>
                </a:solidFill>
                <a:latin typeface="Arial" panose="020B0604020202020204" pitchFamily="34" charset="0"/>
                <a:cs typeface="Arial" panose="020B0604020202020204" pitchFamily="34" charset="0"/>
              </a:rPr>
              <a:t>prophase, metaphase, anaphase, </a:t>
            </a:r>
            <a:r>
              <a:rPr lang="en-US" sz="2200" b="1" dirty="0" err="1" smtClean="0">
                <a:solidFill>
                  <a:srgbClr val="FF0000"/>
                </a:solidFill>
                <a:latin typeface="Arial" panose="020B0604020202020204" pitchFamily="34" charset="0"/>
                <a:cs typeface="Arial" panose="020B0604020202020204" pitchFamily="34" charset="0"/>
              </a:rPr>
              <a:t>telophase</a:t>
            </a:r>
            <a:r>
              <a:rPr lang="en-US" sz="2200" b="1" dirty="0" smtClean="0">
                <a:solidFill>
                  <a:srgbClr val="FF0000"/>
                </a:solidFill>
                <a:latin typeface="Arial" panose="020B0604020202020204" pitchFamily="34" charset="0"/>
                <a:cs typeface="Arial" panose="020B0604020202020204" pitchFamily="34" charset="0"/>
              </a:rPr>
              <a:t>, cytokinesis.</a:t>
            </a:r>
            <a:endParaRPr lang="en-US" sz="22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28600" y="2209800"/>
            <a:ext cx="8763000" cy="4154984"/>
          </a:xfrm>
          <a:prstGeom prst="rect">
            <a:avLst/>
          </a:prstGeom>
          <a:noFill/>
        </p:spPr>
        <p:txBody>
          <a:bodyPr wrap="square" rtlCol="0">
            <a:spAutoFit/>
          </a:bodyPr>
          <a:lstStyle/>
          <a:p>
            <a:r>
              <a:rPr lang="en-US" sz="2400" b="1" dirty="0" smtClean="0">
                <a:solidFill>
                  <a:srgbClr val="009999"/>
                </a:solidFill>
                <a:latin typeface="Arial" panose="020B0604020202020204" pitchFamily="34" charset="0"/>
                <a:cs typeface="Arial" panose="020B0604020202020204" pitchFamily="34" charset="0"/>
              </a:rPr>
              <a:t>____________ Chromosomes align at the </a:t>
            </a:r>
            <a:r>
              <a:rPr lang="en-US" sz="2400" b="1" i="1" dirty="0" smtClean="0">
                <a:solidFill>
                  <a:srgbClr val="002060"/>
                </a:solidFill>
                <a:latin typeface="Arial" panose="020B0604020202020204" pitchFamily="34" charset="0"/>
                <a:cs typeface="Arial" panose="020B0604020202020204" pitchFamily="34" charset="0"/>
              </a:rPr>
              <a:t>center</a:t>
            </a:r>
            <a:r>
              <a:rPr lang="en-US"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9999"/>
                </a:solidFill>
                <a:latin typeface="Arial" panose="020B0604020202020204" pitchFamily="34" charset="0"/>
                <a:cs typeface="Arial" panose="020B0604020202020204" pitchFamily="34" charset="0"/>
              </a:rPr>
              <a:t>of the cell.</a:t>
            </a:r>
          </a:p>
          <a:p>
            <a:endParaRPr lang="en-US" sz="2400" b="1" dirty="0" smtClean="0">
              <a:solidFill>
                <a:srgbClr val="009999"/>
              </a:solidFill>
              <a:latin typeface="Arial" panose="020B0604020202020204" pitchFamily="34" charset="0"/>
              <a:cs typeface="Arial" panose="020B0604020202020204" pitchFamily="34" charset="0"/>
            </a:endParaRPr>
          </a:p>
          <a:p>
            <a:r>
              <a:rPr lang="en-US" sz="2400" b="1" dirty="0" smtClean="0">
                <a:solidFill>
                  <a:srgbClr val="009999"/>
                </a:solidFill>
                <a:latin typeface="Arial" panose="020B0604020202020204" pitchFamily="34" charset="0"/>
                <a:cs typeface="Arial" panose="020B0604020202020204" pitchFamily="34" charset="0"/>
              </a:rPr>
              <a:t>____________ The </a:t>
            </a:r>
            <a:r>
              <a:rPr lang="en-US" sz="2400" b="1" i="1" dirty="0" smtClean="0">
                <a:solidFill>
                  <a:srgbClr val="002060"/>
                </a:solidFill>
                <a:latin typeface="Arial" panose="020B0604020202020204" pitchFamily="34" charset="0"/>
                <a:cs typeface="Arial" panose="020B0604020202020204" pitchFamily="34" charset="0"/>
              </a:rPr>
              <a:t>cell splits </a:t>
            </a:r>
            <a:r>
              <a:rPr lang="en-US" sz="2400" b="1" dirty="0" smtClean="0">
                <a:solidFill>
                  <a:srgbClr val="009999"/>
                </a:solidFill>
                <a:latin typeface="Arial" panose="020B0604020202020204" pitchFamily="34" charset="0"/>
                <a:cs typeface="Arial" panose="020B0604020202020204" pitchFamily="34" charset="0"/>
              </a:rPr>
              <a:t>into two daughter cells.</a:t>
            </a:r>
          </a:p>
          <a:p>
            <a:endParaRPr lang="en-US" sz="2400" b="1" dirty="0" smtClean="0">
              <a:solidFill>
                <a:srgbClr val="009999"/>
              </a:solidFill>
              <a:latin typeface="Arial" panose="020B0604020202020204" pitchFamily="34" charset="0"/>
              <a:cs typeface="Arial" panose="020B0604020202020204" pitchFamily="34" charset="0"/>
            </a:endParaRPr>
          </a:p>
          <a:p>
            <a:r>
              <a:rPr lang="en-US" sz="2400" b="1" dirty="0" smtClean="0">
                <a:solidFill>
                  <a:srgbClr val="009999"/>
                </a:solidFill>
                <a:latin typeface="Arial" panose="020B0604020202020204" pitchFamily="34" charset="0"/>
                <a:cs typeface="Arial" panose="020B0604020202020204" pitchFamily="34" charset="0"/>
              </a:rPr>
              <a:t>____________ Sister chromatids start to pull </a:t>
            </a:r>
            <a:r>
              <a:rPr lang="en-US" sz="2400" b="1" i="1" dirty="0" smtClean="0">
                <a:solidFill>
                  <a:srgbClr val="002060"/>
                </a:solidFill>
                <a:latin typeface="Arial" panose="020B0604020202020204" pitchFamily="34" charset="0"/>
                <a:cs typeface="Arial" panose="020B0604020202020204" pitchFamily="34" charset="0"/>
              </a:rPr>
              <a:t>apart</a:t>
            </a:r>
            <a:r>
              <a:rPr lang="en-US" sz="2400" b="1" dirty="0" smtClean="0">
                <a:solidFill>
                  <a:srgbClr val="009999"/>
                </a:solidFill>
                <a:latin typeface="Arial" panose="020B0604020202020204" pitchFamily="34" charset="0"/>
                <a:cs typeface="Arial" panose="020B0604020202020204" pitchFamily="34" charset="0"/>
              </a:rPr>
              <a:t>.</a:t>
            </a:r>
          </a:p>
          <a:p>
            <a:endParaRPr lang="en-US" sz="2400" b="1" dirty="0">
              <a:solidFill>
                <a:srgbClr val="009999"/>
              </a:solidFill>
              <a:latin typeface="Arial" panose="020B0604020202020204" pitchFamily="34" charset="0"/>
              <a:cs typeface="Arial" panose="020B0604020202020204" pitchFamily="34" charset="0"/>
            </a:endParaRPr>
          </a:p>
          <a:p>
            <a:r>
              <a:rPr lang="en-US" sz="2400" b="1" dirty="0" smtClean="0">
                <a:solidFill>
                  <a:srgbClr val="009999"/>
                </a:solidFill>
                <a:latin typeface="Arial" panose="020B0604020202020204" pitchFamily="34" charset="0"/>
                <a:cs typeface="Arial" panose="020B0604020202020204" pitchFamily="34" charset="0"/>
              </a:rPr>
              <a:t>____________ Chromatin (DNA &amp; Proteins) condenses </a:t>
            </a:r>
            <a:r>
              <a:rPr lang="en-US" sz="2400" b="1" i="1" dirty="0" smtClean="0">
                <a:solidFill>
                  <a:srgbClr val="002060"/>
                </a:solidFill>
                <a:latin typeface="Arial" panose="020B0604020202020204" pitchFamily="34" charset="0"/>
                <a:cs typeface="Arial" panose="020B0604020202020204" pitchFamily="34" charset="0"/>
              </a:rPr>
              <a:t>forming</a:t>
            </a:r>
            <a:r>
              <a:rPr lang="en-US"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9999"/>
                </a:solidFill>
                <a:latin typeface="Arial" panose="020B0604020202020204" pitchFamily="34" charset="0"/>
                <a:cs typeface="Arial" panose="020B0604020202020204" pitchFamily="34" charset="0"/>
              </a:rPr>
              <a:t>chromosomes and spindle fibers begin to form.</a:t>
            </a:r>
          </a:p>
          <a:p>
            <a:endParaRPr lang="en-US" sz="2400" b="1" dirty="0" smtClean="0">
              <a:solidFill>
                <a:srgbClr val="009999"/>
              </a:solidFill>
              <a:latin typeface="Arial" panose="020B0604020202020204" pitchFamily="34" charset="0"/>
              <a:cs typeface="Arial" panose="020B0604020202020204" pitchFamily="34" charset="0"/>
            </a:endParaRPr>
          </a:p>
          <a:p>
            <a:r>
              <a:rPr lang="en-US" sz="2400" b="1" dirty="0" smtClean="0">
                <a:solidFill>
                  <a:srgbClr val="009999"/>
                </a:solidFill>
                <a:latin typeface="Arial" panose="020B0604020202020204" pitchFamily="34" charset="0"/>
                <a:cs typeface="Arial" panose="020B0604020202020204" pitchFamily="34" charset="0"/>
              </a:rPr>
              <a:t>____________ Chromosomes reach opposite poles, the spindle fibers break down, and the nucleus reappears.</a:t>
            </a:r>
            <a:endParaRPr lang="en-US" sz="2800" b="1" dirty="0">
              <a:solidFill>
                <a:srgbClr val="0099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76200"/>
            <a:ext cx="4419600" cy="662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57200" y="274638"/>
            <a:ext cx="5105400" cy="1143000"/>
          </a:xfrm>
        </p:spPr>
        <p:txBody>
          <a:bodyPr/>
          <a:lstStyle/>
          <a:p>
            <a:r>
              <a:rPr lang="en-US" sz="4800" b="1" dirty="0" smtClean="0">
                <a:solidFill>
                  <a:srgbClr val="C00000"/>
                </a:solidFill>
                <a:latin typeface="Arial Black" panose="020B0A04020102020204" pitchFamily="34" charset="0"/>
              </a:rPr>
              <a:t>Quiz Review</a:t>
            </a:r>
            <a:endParaRPr lang="en-US" sz="4800" b="1" dirty="0">
              <a:solidFill>
                <a:srgbClr val="C00000"/>
              </a:solidFill>
              <a:latin typeface="Arial Black" panose="020B0A040201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219201"/>
            <a:ext cx="4950480" cy="533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6408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1"/>
          <p:cNvSpPr>
            <a:spLocks noGrp="1"/>
          </p:cNvSpPr>
          <p:nvPr>
            <p:ph type="ctrTitle"/>
          </p:nvPr>
        </p:nvSpPr>
        <p:spPr>
          <a:xfrm>
            <a:off x="838200" y="0"/>
            <a:ext cx="7772400" cy="838200"/>
          </a:xfrm>
        </p:spPr>
        <p:txBody>
          <a:bodyPr/>
          <a:lstStyle/>
          <a:p>
            <a:r>
              <a:rPr lang="en-US" dirty="0" smtClean="0">
                <a:latin typeface="Bernard MT Condensed" pitchFamily="18" charset="0"/>
              </a:rPr>
              <a:t>Friday, February 7, 2014</a:t>
            </a:r>
          </a:p>
        </p:txBody>
      </p:sp>
      <p:sp>
        <p:nvSpPr>
          <p:cNvPr id="32771" name="Subtitle 2"/>
          <p:cNvSpPr>
            <a:spLocks noGrp="1"/>
          </p:cNvSpPr>
          <p:nvPr>
            <p:ph type="subTitle" idx="1"/>
          </p:nvPr>
        </p:nvSpPr>
        <p:spPr>
          <a:xfrm>
            <a:off x="3581400" y="914400"/>
            <a:ext cx="5257800" cy="4191000"/>
          </a:xfrm>
        </p:spPr>
        <p:txBody>
          <a:bodyPr/>
          <a:lstStyle/>
          <a:p>
            <a:r>
              <a:rPr lang="en-US" sz="3600" dirty="0" smtClean="0">
                <a:solidFill>
                  <a:srgbClr val="00B0F0"/>
                </a:solidFill>
                <a:latin typeface="Bernard MT Condensed" pitchFamily="18" charset="0"/>
              </a:rPr>
              <a:t>Fun Fact</a:t>
            </a:r>
          </a:p>
          <a:p>
            <a:r>
              <a:rPr lang="en-US" b="1" dirty="0" smtClean="0">
                <a:solidFill>
                  <a:schemeClr val="tx1"/>
                </a:solidFill>
              </a:rPr>
              <a:t>A single bolt of lightning contains enough energy to cook 100,000 pieces of toast.</a:t>
            </a:r>
            <a:endParaRPr lang="en-US" b="1" dirty="0" smtClean="0">
              <a:solidFill>
                <a:schemeClr val="tx1"/>
              </a:solidFill>
              <a:latin typeface="Bernard MT Condensed" pitchFamily="18" charset="0"/>
            </a:endParaRPr>
          </a:p>
        </p:txBody>
      </p:sp>
      <p:sp>
        <p:nvSpPr>
          <p:cNvPr id="32772" name="TextBox 3"/>
          <p:cNvSpPr txBox="1">
            <a:spLocks noChangeArrowheads="1"/>
          </p:cNvSpPr>
          <p:nvPr/>
        </p:nvSpPr>
        <p:spPr bwMode="auto">
          <a:xfrm>
            <a:off x="304800" y="1524000"/>
            <a:ext cx="3505200" cy="4031873"/>
          </a:xfrm>
          <a:prstGeom prst="rect">
            <a:avLst/>
          </a:prstGeom>
          <a:noFill/>
          <a:ln w="9525">
            <a:noFill/>
            <a:miter lim="800000"/>
            <a:headEnd/>
            <a:tailEnd/>
          </a:ln>
        </p:spPr>
        <p:txBody>
          <a:bodyPr wrap="square">
            <a:spAutoFit/>
          </a:bodyPr>
          <a:lstStyle/>
          <a:p>
            <a:pPr marL="514350" indent="-514350"/>
            <a:r>
              <a:rPr lang="en-US" sz="3600" u="sng" dirty="0">
                <a:latin typeface="Bernard MT Condensed" pitchFamily="18" charset="0"/>
              </a:rPr>
              <a:t>Today’s </a:t>
            </a:r>
            <a:r>
              <a:rPr lang="en-US" sz="3600" u="sng" dirty="0" smtClean="0">
                <a:latin typeface="Bernard MT Condensed" pitchFamily="18" charset="0"/>
              </a:rPr>
              <a:t>Agenda</a:t>
            </a:r>
          </a:p>
          <a:p>
            <a:pPr marL="514350" indent="-514350">
              <a:buAutoNum type="arabicPeriod"/>
            </a:pPr>
            <a:r>
              <a:rPr lang="en-US" sz="3200" b="1" dirty="0" smtClean="0">
                <a:solidFill>
                  <a:srgbClr val="C00000"/>
                </a:solidFill>
                <a:latin typeface="Arial" pitchFamily="34" charset="0"/>
                <a:cs typeface="Arial" pitchFamily="34" charset="0"/>
              </a:rPr>
              <a:t>YAY! It’s Friday!</a:t>
            </a:r>
          </a:p>
          <a:p>
            <a:pPr marL="514350" indent="-514350">
              <a:buAutoNum type="arabicPeriod"/>
            </a:pPr>
            <a:r>
              <a:rPr lang="en-US" sz="3200" b="1" dirty="0" smtClean="0">
                <a:solidFill>
                  <a:srgbClr val="7030A0"/>
                </a:solidFill>
                <a:latin typeface="Arial" pitchFamily="34" charset="0"/>
                <a:cs typeface="Arial" pitchFamily="34" charset="0"/>
              </a:rPr>
              <a:t>Go over quiz</a:t>
            </a:r>
          </a:p>
          <a:p>
            <a:pPr marL="514350" indent="-514350">
              <a:buAutoNum type="arabicPeriod"/>
            </a:pPr>
            <a:r>
              <a:rPr lang="en-US" sz="3200" b="1" dirty="0" smtClean="0">
                <a:solidFill>
                  <a:srgbClr val="C00000"/>
                </a:solidFill>
                <a:latin typeface="Arial" pitchFamily="34" charset="0"/>
                <a:cs typeface="Arial" pitchFamily="34" charset="0"/>
              </a:rPr>
              <a:t>8.2 Questions</a:t>
            </a:r>
          </a:p>
          <a:p>
            <a:pPr marL="514350" indent="-514350">
              <a:buAutoNum type="arabicPeriod"/>
            </a:pPr>
            <a:r>
              <a:rPr lang="en-US" sz="3200" b="1" dirty="0" smtClean="0">
                <a:solidFill>
                  <a:srgbClr val="7030A0"/>
                </a:solidFill>
                <a:latin typeface="Arial" pitchFamily="34" charset="0"/>
                <a:cs typeface="Arial" pitchFamily="34" charset="0"/>
              </a:rPr>
              <a:t>Meiosis Video w/KWL </a:t>
            </a:r>
            <a:endParaRPr lang="en-US" sz="3200" b="1" dirty="0">
              <a:solidFill>
                <a:srgbClr val="7030A0"/>
              </a:solidFill>
              <a:latin typeface="Arial" pitchFamily="34" charset="0"/>
              <a:cs typeface="Arial" pitchFamily="34" charset="0"/>
            </a:endParaRPr>
          </a:p>
          <a:p>
            <a:pPr marL="514350" indent="-514350">
              <a:buFont typeface="Calibri" pitchFamily="34" charset="0"/>
              <a:buAutoNum type="arabicPeriod"/>
            </a:pPr>
            <a:endParaRPr lang="en-US" sz="2800" b="1" dirty="0">
              <a:solidFill>
                <a:srgbClr val="7030A0"/>
              </a:solidFill>
              <a:latin typeface="Calibri" pitchFamily="34" charset="0"/>
            </a:endParaRPr>
          </a:p>
        </p:txBody>
      </p:sp>
      <p:sp>
        <p:nvSpPr>
          <p:cNvPr id="32773"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solidFill>
                  <a:srgbClr val="FFFF00"/>
                </a:solidFill>
                <a:latin typeface="Bernard MT Condensed" pitchFamily="18" charset="0"/>
              </a:rPr>
              <a:t>Today’s Needs:</a:t>
            </a:r>
            <a:r>
              <a:rPr lang="en-US" sz="4000">
                <a:solidFill>
                  <a:srgbClr val="FFFF00"/>
                </a:solidFill>
                <a:latin typeface="Bernard MT Condensed" pitchFamily="18" charset="0"/>
              </a:rPr>
              <a:t> Binder/Folder &amp; Pencil/Pen</a:t>
            </a:r>
          </a:p>
        </p:txBody>
      </p:sp>
      <p:pic>
        <p:nvPicPr>
          <p:cNvPr id="9218" name="Picture 2" descr="http://i.huffpost.com/gadgets/slideshows/327002/slide_327002_3154551_free.jpg"/>
          <p:cNvPicPr>
            <a:picLocks noChangeAspect="1" noChangeArrowheads="1"/>
          </p:cNvPicPr>
          <p:nvPr/>
        </p:nvPicPr>
        <p:blipFill>
          <a:blip r:embed="rId2" cstate="print"/>
          <a:srcRect/>
          <a:stretch>
            <a:fillRect/>
          </a:stretch>
        </p:blipFill>
        <p:spPr bwMode="auto">
          <a:xfrm>
            <a:off x="4267200" y="3048000"/>
            <a:ext cx="4213299"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1"/>
          <p:cNvSpPr>
            <a:spLocks noGrp="1"/>
          </p:cNvSpPr>
          <p:nvPr>
            <p:ph type="ctrTitle"/>
          </p:nvPr>
        </p:nvSpPr>
        <p:spPr>
          <a:xfrm>
            <a:off x="685800" y="0"/>
            <a:ext cx="7772400" cy="1470025"/>
          </a:xfrm>
        </p:spPr>
        <p:txBody>
          <a:bodyPr/>
          <a:lstStyle/>
          <a:p>
            <a:r>
              <a:rPr lang="en-US" sz="2000" dirty="0" smtClean="0"/>
              <a:t>Name: _________________________Topic: ______________Hour:____ </a:t>
            </a:r>
          </a:p>
        </p:txBody>
      </p:sp>
      <p:sp>
        <p:nvSpPr>
          <p:cNvPr id="33795"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pic>
        <p:nvPicPr>
          <p:cNvPr id="14338" name="Picture 2" descr="http://mywarriorkids.files.wordpress.com/2012/02/kwl-template-copy1.jpg"/>
          <p:cNvPicPr>
            <a:picLocks noChangeAspect="1" noChangeArrowheads="1"/>
          </p:cNvPicPr>
          <p:nvPr/>
        </p:nvPicPr>
        <p:blipFill>
          <a:blip r:embed="rId2" cstate="print"/>
          <a:srcRect t="11268" b="2817"/>
          <a:stretch>
            <a:fillRect/>
          </a:stretch>
        </p:blipFill>
        <p:spPr bwMode="auto">
          <a:xfrm>
            <a:off x="457200" y="1066800"/>
            <a:ext cx="8396287" cy="549616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February 10 – February 14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a:xfrm>
            <a:off x="838200" y="0"/>
            <a:ext cx="7772400" cy="838200"/>
          </a:xfrm>
        </p:spPr>
        <p:txBody>
          <a:bodyPr/>
          <a:lstStyle/>
          <a:p>
            <a:r>
              <a:rPr lang="en-US" dirty="0" smtClean="0">
                <a:latin typeface="Bernard MT Condensed" pitchFamily="18" charset="0"/>
              </a:rPr>
              <a:t>Monday, February 10, 2014</a:t>
            </a:r>
          </a:p>
        </p:txBody>
      </p:sp>
      <p:sp>
        <p:nvSpPr>
          <p:cNvPr id="36866" name="Subtitle 2"/>
          <p:cNvSpPr>
            <a:spLocks noGrp="1"/>
          </p:cNvSpPr>
          <p:nvPr>
            <p:ph type="subTitle" idx="1"/>
          </p:nvPr>
        </p:nvSpPr>
        <p:spPr>
          <a:xfrm>
            <a:off x="4648200" y="1447800"/>
            <a:ext cx="3962400" cy="4114800"/>
          </a:xfrm>
        </p:spPr>
        <p:txBody>
          <a:bodyPr/>
          <a:lstStyle/>
          <a:p>
            <a:r>
              <a:rPr lang="en-US" sz="5400" smtClean="0">
                <a:solidFill>
                  <a:srgbClr val="00B0F0"/>
                </a:solidFill>
                <a:latin typeface="Bernard MT Condensed" pitchFamily="18" charset="0"/>
              </a:rPr>
              <a:t>Fun Fact</a:t>
            </a:r>
          </a:p>
          <a:p>
            <a:endParaRPr lang="en-US" sz="5400" smtClean="0">
              <a:solidFill>
                <a:srgbClr val="00B0F0"/>
              </a:solidFill>
              <a:latin typeface="Bernard MT Condensed" pitchFamily="18" charset="0"/>
            </a:endParaRPr>
          </a:p>
        </p:txBody>
      </p:sp>
      <p:sp>
        <p:nvSpPr>
          <p:cNvPr id="36867" name="TextBox 3"/>
          <p:cNvSpPr txBox="1">
            <a:spLocks noChangeArrowheads="1"/>
          </p:cNvSpPr>
          <p:nvPr/>
        </p:nvSpPr>
        <p:spPr bwMode="auto">
          <a:xfrm>
            <a:off x="457200" y="1447800"/>
            <a:ext cx="3276600" cy="2308324"/>
          </a:xfrm>
          <a:prstGeom prst="rect">
            <a:avLst/>
          </a:prstGeom>
          <a:noFill/>
          <a:ln w="9525">
            <a:noFill/>
            <a:miter lim="800000"/>
            <a:headEnd/>
            <a:tailEnd/>
          </a:ln>
        </p:spPr>
        <p:txBody>
          <a:bodyPr wrap="square">
            <a:spAutoFit/>
          </a:bodyPr>
          <a:lstStyle/>
          <a:p>
            <a:pPr marL="514350" indent="-514350"/>
            <a:r>
              <a:rPr lang="en-US" sz="3600" dirty="0">
                <a:solidFill>
                  <a:srgbClr val="FF0066"/>
                </a:solidFill>
                <a:latin typeface="Bernard MT Condensed" pitchFamily="18" charset="0"/>
              </a:rPr>
              <a:t>Today’s Agenda</a:t>
            </a:r>
          </a:p>
          <a:p>
            <a:pPr marL="514350" indent="-514350">
              <a:buFont typeface="Calibri" pitchFamily="34" charset="0"/>
              <a:buAutoNum type="arabicPeriod"/>
            </a:pPr>
            <a:r>
              <a:rPr lang="en-US" sz="3600" dirty="0">
                <a:solidFill>
                  <a:srgbClr val="FF0066"/>
                </a:solidFill>
                <a:latin typeface="Berlin Sans FB" pitchFamily="34" charset="0"/>
              </a:rPr>
              <a:t>Warm-Up</a:t>
            </a:r>
          </a:p>
          <a:p>
            <a:pPr marL="514350" indent="-514350">
              <a:buFont typeface="Calibri" pitchFamily="34" charset="0"/>
              <a:buAutoNum type="arabicPeriod"/>
            </a:pPr>
            <a:r>
              <a:rPr lang="en-US" sz="3600" dirty="0" smtClean="0">
                <a:solidFill>
                  <a:srgbClr val="7030A0"/>
                </a:solidFill>
                <a:latin typeface="Berlin Sans FB" pitchFamily="34" charset="0"/>
              </a:rPr>
              <a:t>Process of Meiosis</a:t>
            </a:r>
            <a:endParaRPr lang="en-US" sz="3600" dirty="0">
              <a:solidFill>
                <a:srgbClr val="7030A0"/>
              </a:solidFill>
              <a:latin typeface="Berlin Sans FB" pitchFamily="34" charset="0"/>
            </a:endParaRPr>
          </a:p>
        </p:txBody>
      </p:sp>
      <p:sp>
        <p:nvSpPr>
          <p:cNvPr id="36868"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latin typeface="Bernard MT Condensed" pitchFamily="18" charset="0"/>
              </a:rPr>
              <a:t>Today’s Needs:</a:t>
            </a:r>
            <a:r>
              <a:rPr lang="en-US" sz="4000">
                <a:latin typeface="Bernard MT Condensed" pitchFamily="18" charset="0"/>
              </a:rPr>
              <a:t> Binder/Folder &amp; Pencil/Pen</a:t>
            </a:r>
          </a:p>
        </p:txBody>
      </p:sp>
      <p:pic>
        <p:nvPicPr>
          <p:cNvPr id="36869" name="Picture 2" descr="The Western painted turtle can survive under a frozen pond for the whole of winter."/>
          <p:cNvPicPr>
            <a:picLocks noChangeAspect="1" noChangeArrowheads="1"/>
          </p:cNvPicPr>
          <p:nvPr/>
        </p:nvPicPr>
        <p:blipFill>
          <a:blip r:embed="rId2" cstate="print"/>
          <a:srcRect/>
          <a:stretch>
            <a:fillRect/>
          </a:stretch>
        </p:blipFill>
        <p:spPr bwMode="auto">
          <a:xfrm>
            <a:off x="4114800" y="2362200"/>
            <a:ext cx="4681538" cy="328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838200" y="1"/>
            <a:ext cx="7772400" cy="1066800"/>
          </a:xfrm>
        </p:spPr>
        <p:txBody>
          <a:bodyPr/>
          <a:lstStyle/>
          <a:p>
            <a:r>
              <a:rPr lang="en-US" dirty="0" smtClean="0">
                <a:latin typeface="Bernard MT Condensed" pitchFamily="18" charset="0"/>
              </a:rPr>
              <a:t>Warm-Up </a:t>
            </a:r>
          </a:p>
        </p:txBody>
      </p:sp>
      <p:sp>
        <p:nvSpPr>
          <p:cNvPr id="37890"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sp>
        <p:nvSpPr>
          <p:cNvPr id="5" name="Subtitle 4"/>
          <p:cNvSpPr>
            <a:spLocks noGrp="1"/>
          </p:cNvSpPr>
          <p:nvPr>
            <p:ph type="subTitle" idx="1"/>
          </p:nvPr>
        </p:nvSpPr>
        <p:spPr>
          <a:xfrm>
            <a:off x="152400" y="914400"/>
            <a:ext cx="8991600" cy="914400"/>
          </a:xfrm>
        </p:spPr>
        <p:txBody>
          <a:bodyPr rtlCol="0">
            <a:normAutofit lnSpcReduction="10000"/>
          </a:bodyPr>
          <a:lstStyle/>
          <a:p>
            <a:pPr fontAlgn="auto">
              <a:spcAft>
                <a:spcPts val="0"/>
              </a:spcAft>
              <a:buFont typeface="Arial" pitchFamily="34" charset="0"/>
              <a:buNone/>
              <a:defRPr/>
            </a:pPr>
            <a:r>
              <a:rPr lang="en-US" sz="2800" dirty="0" smtClean="0">
                <a:solidFill>
                  <a:srgbClr val="C00000"/>
                </a:solidFill>
                <a:effectLst>
                  <a:outerShdw blurRad="38100" dist="38100" dir="2700000" algn="tl">
                    <a:srgbClr val="000000">
                      <a:alpha val="43137"/>
                    </a:srgbClr>
                  </a:outerShdw>
                </a:effectLst>
                <a:latin typeface="Arial Black" pitchFamily="34" charset="0"/>
              </a:rPr>
              <a:t>Using the diagram below, determine the correct order of the phases of the cell cycle</a:t>
            </a:r>
            <a:endParaRPr lang="en-US" sz="28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11266" name="Picture 2" descr="http://www.tnmanning.com/Test/Tests/gateway_practice_6_files/i0390000.jpg"/>
          <p:cNvPicPr>
            <a:picLocks noChangeAspect="1" noChangeArrowheads="1"/>
          </p:cNvPicPr>
          <p:nvPr/>
        </p:nvPicPr>
        <p:blipFill>
          <a:blip r:embed="rId2" cstate="print"/>
          <a:srcRect l="3268" t="8065" r="3580" b="3226"/>
          <a:stretch>
            <a:fillRect/>
          </a:stretch>
        </p:blipFill>
        <p:spPr bwMode="auto">
          <a:xfrm>
            <a:off x="2286000" y="1905000"/>
            <a:ext cx="4792287" cy="4624137"/>
          </a:xfrm>
          <a:prstGeom prst="roundRect">
            <a:avLst>
              <a:gd name="adj" fmla="val 8594"/>
            </a:avLst>
          </a:prstGeom>
          <a:solidFill>
            <a:srgbClr val="FFFFFF">
              <a:shade val="85000"/>
            </a:srgbClr>
          </a:solidFill>
          <a:ln w="38100">
            <a:solidFill>
              <a:schemeClr val="tx1"/>
            </a:solidFill>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January 21-January 24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838200" y="0"/>
            <a:ext cx="7772400" cy="838200"/>
          </a:xfrm>
        </p:spPr>
        <p:txBody>
          <a:bodyPr/>
          <a:lstStyle/>
          <a:p>
            <a:r>
              <a:rPr lang="en-US" dirty="0" smtClean="0">
                <a:latin typeface="Bernard MT Condensed" pitchFamily="18" charset="0"/>
              </a:rPr>
              <a:t>Wednesday, February 12, 2014</a:t>
            </a:r>
          </a:p>
        </p:txBody>
      </p:sp>
      <p:sp>
        <p:nvSpPr>
          <p:cNvPr id="38914" name="Subtitle 2"/>
          <p:cNvSpPr>
            <a:spLocks noGrp="1"/>
          </p:cNvSpPr>
          <p:nvPr>
            <p:ph type="subTitle" idx="1"/>
          </p:nvPr>
        </p:nvSpPr>
        <p:spPr>
          <a:xfrm>
            <a:off x="4038600" y="762000"/>
            <a:ext cx="4876800" cy="4114800"/>
          </a:xfrm>
        </p:spPr>
        <p:txBody>
          <a:bodyPr/>
          <a:lstStyle/>
          <a:p>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r>
              <a:rPr lang="en-US" dirty="0" smtClean="0">
                <a:solidFill>
                  <a:schemeClr val="tx1"/>
                </a:solidFill>
                <a:latin typeface="Arial Rounded MT Bold" pitchFamily="34" charset="0"/>
              </a:rPr>
              <a:t>The tooth is the only part of the human body that cannot repair itself.</a:t>
            </a:r>
          </a:p>
          <a:p>
            <a:endParaRPr lang="en-US" dirty="0" smtClean="0">
              <a:solidFill>
                <a:srgbClr val="00B0F0"/>
              </a:solidFill>
              <a:latin typeface="Bernard MT Condensed" pitchFamily="18" charset="0"/>
            </a:endParaRPr>
          </a:p>
        </p:txBody>
      </p:sp>
      <p:sp>
        <p:nvSpPr>
          <p:cNvPr id="38915" name="TextBox 3"/>
          <p:cNvSpPr txBox="1">
            <a:spLocks noChangeArrowheads="1"/>
          </p:cNvSpPr>
          <p:nvPr/>
        </p:nvSpPr>
        <p:spPr bwMode="auto">
          <a:xfrm>
            <a:off x="457200" y="1447800"/>
            <a:ext cx="3505200" cy="2800767"/>
          </a:xfrm>
          <a:prstGeom prst="rect">
            <a:avLst/>
          </a:prstGeom>
          <a:noFill/>
          <a:ln w="9525">
            <a:noFill/>
            <a:miter lim="800000"/>
            <a:headEnd/>
            <a:tailEnd/>
          </a:ln>
        </p:spPr>
        <p:txBody>
          <a:bodyPr wrap="square">
            <a:spAutoFit/>
          </a:bodyPr>
          <a:lstStyle/>
          <a:p>
            <a:pPr marL="514350" indent="-514350"/>
            <a:r>
              <a:rPr lang="en-US" sz="3600" u="sng" dirty="0" smtClean="0">
                <a:solidFill>
                  <a:schemeClr val="accent4"/>
                </a:solidFill>
                <a:latin typeface="Bernard MT Condensed" pitchFamily="18" charset="0"/>
              </a:rPr>
              <a:t>Today’s Agenda</a:t>
            </a:r>
          </a:p>
          <a:p>
            <a:pPr marL="514350" indent="-514350">
              <a:buFont typeface="Calibri" pitchFamily="34" charset="0"/>
              <a:buAutoNum type="arabicPeriod"/>
            </a:pPr>
            <a:r>
              <a:rPr lang="en-US" sz="2800" dirty="0" smtClean="0">
                <a:solidFill>
                  <a:srgbClr val="FF33CC"/>
                </a:solidFill>
                <a:latin typeface="Arial Rounded MT Bold" pitchFamily="34" charset="0"/>
              </a:rPr>
              <a:t>Warm-Up</a:t>
            </a:r>
          </a:p>
          <a:p>
            <a:pPr marL="514350" indent="-514350">
              <a:buFont typeface="Calibri" pitchFamily="34" charset="0"/>
              <a:buAutoNum type="arabicPeriod"/>
            </a:pPr>
            <a:r>
              <a:rPr lang="en-US" sz="2800" dirty="0" smtClean="0">
                <a:solidFill>
                  <a:srgbClr val="FF33CC"/>
                </a:solidFill>
                <a:latin typeface="Arial Rounded MT Bold" pitchFamily="34" charset="0"/>
              </a:rPr>
              <a:t>Quiz</a:t>
            </a:r>
          </a:p>
          <a:p>
            <a:pPr marL="514350" indent="-514350">
              <a:buFont typeface="Calibri" pitchFamily="34" charset="0"/>
              <a:buAutoNum type="arabicPeriod"/>
            </a:pPr>
            <a:r>
              <a:rPr lang="en-US" sz="2800" dirty="0" smtClean="0">
                <a:solidFill>
                  <a:srgbClr val="FF33CC"/>
                </a:solidFill>
                <a:latin typeface="Arial Rounded MT Bold" pitchFamily="34" charset="0"/>
              </a:rPr>
              <a:t>Vocabulary Words</a:t>
            </a:r>
          </a:p>
          <a:p>
            <a:pPr marL="514350" indent="-514350">
              <a:buFont typeface="Calibri" pitchFamily="34" charset="0"/>
              <a:buAutoNum type="arabicPeriod"/>
            </a:pPr>
            <a:r>
              <a:rPr lang="en-US" sz="2800" dirty="0" smtClean="0">
                <a:solidFill>
                  <a:srgbClr val="FF33CC"/>
                </a:solidFill>
                <a:latin typeface="Arial Rounded MT Bold" pitchFamily="34" charset="0"/>
              </a:rPr>
              <a:t>8.3 Questions</a:t>
            </a:r>
            <a:endParaRPr lang="en-US" sz="2800" dirty="0">
              <a:solidFill>
                <a:srgbClr val="FF33CC"/>
              </a:solidFill>
              <a:latin typeface="Arial Rounded MT Bold" pitchFamily="34" charset="0"/>
            </a:endParaRPr>
          </a:p>
        </p:txBody>
      </p:sp>
      <p:sp>
        <p:nvSpPr>
          <p:cNvPr id="38916"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latin typeface="Bernard MT Condensed" pitchFamily="18" charset="0"/>
              </a:rPr>
              <a:t>Today’s Needs:</a:t>
            </a:r>
            <a:r>
              <a:rPr lang="en-US" sz="4000">
                <a:latin typeface="Bernard MT Condensed" pitchFamily="18" charset="0"/>
              </a:rPr>
              <a:t> Binder/Folder &amp; Pencil/Pen</a:t>
            </a:r>
          </a:p>
        </p:txBody>
      </p:sp>
      <p:pic>
        <p:nvPicPr>
          <p:cNvPr id="38917" name="Picture 2" descr="http://www.biology-resources.com/images/teeth-human-jaw-side-big.jpg"/>
          <p:cNvPicPr>
            <a:picLocks noChangeAspect="1" noChangeArrowheads="1"/>
          </p:cNvPicPr>
          <p:nvPr/>
        </p:nvPicPr>
        <p:blipFill>
          <a:blip r:embed="rId2" cstate="print"/>
          <a:srcRect/>
          <a:stretch>
            <a:fillRect/>
          </a:stretch>
        </p:blipFill>
        <p:spPr bwMode="auto">
          <a:xfrm>
            <a:off x="5029200" y="3048000"/>
            <a:ext cx="3295650" cy="252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enpitts.net/bio/genetics/meiosis.jpg"/>
          <p:cNvPicPr>
            <a:picLocks noChangeAspect="1" noChangeArrowheads="1"/>
          </p:cNvPicPr>
          <p:nvPr/>
        </p:nvPicPr>
        <p:blipFill>
          <a:blip r:embed="rId2" cstate="print"/>
          <a:srcRect t="15353"/>
          <a:stretch>
            <a:fillRect/>
          </a:stretch>
        </p:blipFill>
        <p:spPr bwMode="auto">
          <a:xfrm>
            <a:off x="0" y="2895600"/>
            <a:ext cx="9144000" cy="3781096"/>
          </a:xfrm>
          <a:prstGeom prst="rect">
            <a:avLst/>
          </a:prstGeom>
          <a:noFill/>
        </p:spPr>
      </p:pic>
      <p:sp>
        <p:nvSpPr>
          <p:cNvPr id="5" name="TextBox 4"/>
          <p:cNvSpPr txBox="1"/>
          <p:nvPr/>
        </p:nvSpPr>
        <p:spPr>
          <a:xfrm>
            <a:off x="3429000" y="152400"/>
            <a:ext cx="2743200" cy="646331"/>
          </a:xfrm>
          <a:prstGeom prst="rect">
            <a:avLst/>
          </a:prstGeom>
          <a:noFill/>
        </p:spPr>
        <p:txBody>
          <a:bodyPr wrap="square" rtlCol="0">
            <a:spAutoFit/>
          </a:bodyPr>
          <a:lstStyle/>
          <a:p>
            <a:r>
              <a:rPr lang="en-US" sz="3600" dirty="0" smtClean="0">
                <a:latin typeface="Bernard MT Condensed" pitchFamily="18" charset="0"/>
              </a:rPr>
              <a:t>Warm-Up</a:t>
            </a:r>
            <a:endParaRPr lang="en-US" sz="3600" dirty="0">
              <a:latin typeface="Bernard MT Condensed" pitchFamily="18" charset="0"/>
            </a:endParaRPr>
          </a:p>
        </p:txBody>
      </p:sp>
      <p:sp>
        <p:nvSpPr>
          <p:cNvPr id="6" name="TextBox 5"/>
          <p:cNvSpPr txBox="1"/>
          <p:nvPr/>
        </p:nvSpPr>
        <p:spPr>
          <a:xfrm>
            <a:off x="152400" y="762000"/>
            <a:ext cx="8839200" cy="1938992"/>
          </a:xfrm>
          <a:prstGeom prst="rect">
            <a:avLst/>
          </a:prstGeom>
          <a:noFill/>
        </p:spPr>
        <p:txBody>
          <a:bodyPr wrap="square" rtlCol="0">
            <a:spAutoFit/>
          </a:bodyPr>
          <a:lstStyle/>
          <a:p>
            <a:pPr algn="ctr"/>
            <a:r>
              <a:rPr lang="en-US" sz="2000" dirty="0" smtClean="0">
                <a:latin typeface="Arial Black" pitchFamily="34" charset="0"/>
              </a:rPr>
              <a:t>In the spaces below, </a:t>
            </a:r>
            <a:r>
              <a:rPr lang="en-US" sz="2000" u="sng" dirty="0" smtClean="0">
                <a:solidFill>
                  <a:srgbClr val="FF0000"/>
                </a:solidFill>
                <a:latin typeface="Arial Black" pitchFamily="34" charset="0"/>
              </a:rPr>
              <a:t>draw</a:t>
            </a:r>
            <a:r>
              <a:rPr lang="en-US" sz="2000" dirty="0" smtClean="0">
                <a:latin typeface="Arial Black" pitchFamily="34" charset="0"/>
              </a:rPr>
              <a:t> the phases of </a:t>
            </a:r>
            <a:r>
              <a:rPr lang="en-US" sz="2000" u="sng" dirty="0" smtClean="0">
                <a:solidFill>
                  <a:srgbClr val="FF0000"/>
                </a:solidFill>
                <a:latin typeface="Arial Black" pitchFamily="34" charset="0"/>
              </a:rPr>
              <a:t>meiosis </a:t>
            </a:r>
            <a:r>
              <a:rPr lang="en-US" sz="2000" dirty="0" smtClean="0">
                <a:latin typeface="Arial Black" pitchFamily="34" charset="0"/>
              </a:rPr>
              <a:t>starting at Prophase 1. Remember, the cell has already </a:t>
            </a:r>
            <a:r>
              <a:rPr lang="en-US" sz="2000" i="1" dirty="0" smtClean="0">
                <a:latin typeface="Arial Black" pitchFamily="34" charset="0"/>
              </a:rPr>
              <a:t>grown </a:t>
            </a:r>
            <a:r>
              <a:rPr lang="en-US" sz="2000" dirty="0" smtClean="0">
                <a:latin typeface="Arial Black" pitchFamily="34" charset="0"/>
              </a:rPr>
              <a:t>and the </a:t>
            </a:r>
            <a:r>
              <a:rPr lang="en-US" sz="2000" dirty="0" smtClean="0">
                <a:solidFill>
                  <a:srgbClr val="00B0F0"/>
                </a:solidFill>
                <a:latin typeface="Arial Black" pitchFamily="34" charset="0"/>
              </a:rPr>
              <a:t>DNA </a:t>
            </a:r>
            <a:r>
              <a:rPr lang="en-US" sz="2000" dirty="0" smtClean="0">
                <a:latin typeface="Arial Black" pitchFamily="34" charset="0"/>
              </a:rPr>
              <a:t>has been </a:t>
            </a:r>
            <a:r>
              <a:rPr lang="en-US" sz="2000" i="1" dirty="0" smtClean="0">
                <a:latin typeface="Arial Black" pitchFamily="34" charset="0"/>
              </a:rPr>
              <a:t>copied. </a:t>
            </a:r>
            <a:r>
              <a:rPr lang="en-US" sz="2000" dirty="0" smtClean="0">
                <a:latin typeface="Arial Black" pitchFamily="34" charset="0"/>
              </a:rPr>
              <a:t>Therefore, the two chromosomes pictured below in prophase 1 are </a:t>
            </a:r>
            <a:r>
              <a:rPr lang="en-US" sz="2000" dirty="0" smtClean="0">
                <a:solidFill>
                  <a:schemeClr val="accent3"/>
                </a:solidFill>
                <a:latin typeface="Arial Black" pitchFamily="34" charset="0"/>
              </a:rPr>
              <a:t>homologous chromosomes</a:t>
            </a:r>
            <a:r>
              <a:rPr lang="en-US" sz="2000" dirty="0" smtClean="0">
                <a:latin typeface="Arial Black" pitchFamily="34" charset="0"/>
              </a:rPr>
              <a:t>. In the empty cells below, illustrate the movement of the chromosomes through meiosis. </a:t>
            </a:r>
            <a:endParaRPr lang="en-US" sz="2000" dirty="0">
              <a:latin typeface="Arial Black" pitchFamily="34" charset="0"/>
            </a:endParaRPr>
          </a:p>
        </p:txBody>
      </p:sp>
      <p:cxnSp>
        <p:nvCxnSpPr>
          <p:cNvPr id="10" name="Straight Connector 9"/>
          <p:cNvCxnSpPr/>
          <p:nvPr/>
        </p:nvCxnSpPr>
        <p:spPr>
          <a:xfrm rot="16200000" flipH="1">
            <a:off x="266700" y="3619500"/>
            <a:ext cx="30480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28600" y="3733800"/>
            <a:ext cx="38100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571500" y="3771900"/>
            <a:ext cx="3048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33400" y="3886200"/>
            <a:ext cx="3810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685800" y="0"/>
            <a:ext cx="7772400" cy="838200"/>
          </a:xfrm>
        </p:spPr>
        <p:txBody>
          <a:bodyPr/>
          <a:lstStyle/>
          <a:p>
            <a:r>
              <a:rPr lang="en-US" dirty="0" smtClean="0">
                <a:latin typeface="Bernard MT Condensed" pitchFamily="18" charset="0"/>
              </a:rPr>
              <a:t>Thursday, February 13, 2014</a:t>
            </a:r>
          </a:p>
        </p:txBody>
      </p:sp>
      <p:sp>
        <p:nvSpPr>
          <p:cNvPr id="41987" name="TextBox 3"/>
          <p:cNvSpPr txBox="1">
            <a:spLocks noChangeArrowheads="1"/>
          </p:cNvSpPr>
          <p:nvPr/>
        </p:nvSpPr>
        <p:spPr bwMode="auto">
          <a:xfrm>
            <a:off x="152400" y="1024761"/>
            <a:ext cx="3657600" cy="4401205"/>
          </a:xfrm>
          <a:prstGeom prst="rect">
            <a:avLst/>
          </a:prstGeom>
          <a:noFill/>
          <a:ln w="9525">
            <a:noFill/>
            <a:miter lim="800000"/>
            <a:headEnd/>
            <a:tailEnd/>
          </a:ln>
        </p:spPr>
        <p:txBody>
          <a:bodyPr wrap="square">
            <a:spAutoFit/>
          </a:bodyPr>
          <a:lstStyle/>
          <a:p>
            <a:pPr marL="514350" indent="-514350"/>
            <a:r>
              <a:rPr lang="en-US" sz="2800" u="sng" dirty="0">
                <a:solidFill>
                  <a:srgbClr val="7030A0"/>
                </a:solidFill>
                <a:latin typeface="Bernard MT Condensed" pitchFamily="18" charset="0"/>
              </a:rPr>
              <a:t>Today’s Agenda</a:t>
            </a:r>
          </a:p>
          <a:p>
            <a:pPr marL="514350" indent="-514350">
              <a:buFont typeface="Calibri" pitchFamily="34" charset="0"/>
              <a:buAutoNum type="arabicPeriod"/>
            </a:pPr>
            <a:r>
              <a:rPr lang="en-US" sz="2800" dirty="0" smtClean="0">
                <a:solidFill>
                  <a:srgbClr val="FF0066"/>
                </a:solidFill>
                <a:latin typeface="Bernard MT Condensed" pitchFamily="18" charset="0"/>
              </a:rPr>
              <a:t>Pick up handout in back of classroom</a:t>
            </a:r>
          </a:p>
          <a:p>
            <a:pPr marL="514350" indent="-514350">
              <a:buFont typeface="Calibri" pitchFamily="34" charset="0"/>
              <a:buAutoNum type="arabicPeriod"/>
            </a:pPr>
            <a:r>
              <a:rPr lang="en-US" sz="2800" dirty="0" smtClean="0">
                <a:solidFill>
                  <a:srgbClr val="00B0F0"/>
                </a:solidFill>
                <a:latin typeface="Bernard MT Condensed" pitchFamily="18" charset="0"/>
              </a:rPr>
              <a:t>Turn in HW into green box at front of class</a:t>
            </a:r>
            <a:endParaRPr lang="en-US" sz="2800" dirty="0">
              <a:solidFill>
                <a:srgbClr val="00B0F0"/>
              </a:solidFill>
              <a:latin typeface="Bernard MT Condensed" pitchFamily="18" charset="0"/>
            </a:endParaRPr>
          </a:p>
          <a:p>
            <a:pPr marL="514350" indent="-514350">
              <a:buFont typeface="Calibri" pitchFamily="34" charset="0"/>
              <a:buAutoNum type="arabicPeriod"/>
            </a:pPr>
            <a:r>
              <a:rPr lang="en-US" sz="2800" dirty="0" smtClean="0">
                <a:solidFill>
                  <a:srgbClr val="FF0066"/>
                </a:solidFill>
                <a:latin typeface="Bernard MT Condensed" pitchFamily="18" charset="0"/>
              </a:rPr>
              <a:t>Go over quiz</a:t>
            </a:r>
          </a:p>
          <a:p>
            <a:pPr marL="514350" indent="-514350">
              <a:buFont typeface="Calibri" pitchFamily="34" charset="0"/>
              <a:buAutoNum type="arabicPeriod"/>
            </a:pPr>
            <a:r>
              <a:rPr lang="en-US" sz="2800" dirty="0" smtClean="0">
                <a:solidFill>
                  <a:srgbClr val="00B0F0"/>
                </a:solidFill>
                <a:latin typeface="Bernard MT Condensed" pitchFamily="18" charset="0"/>
              </a:rPr>
              <a:t>Reproduction Flow Chart</a:t>
            </a:r>
          </a:p>
          <a:p>
            <a:pPr marL="514350" indent="-514350">
              <a:buFont typeface="Calibri" pitchFamily="34" charset="0"/>
              <a:buAutoNum type="arabicPeriod"/>
            </a:pPr>
            <a:r>
              <a:rPr lang="en-US" sz="2800" dirty="0" smtClean="0">
                <a:solidFill>
                  <a:srgbClr val="FF0066"/>
                </a:solidFill>
                <a:latin typeface="Bernard MT Condensed" pitchFamily="18" charset="0"/>
              </a:rPr>
              <a:t>Jeopardy Review</a:t>
            </a:r>
            <a:endParaRPr lang="en-US" sz="2800" dirty="0">
              <a:solidFill>
                <a:srgbClr val="7030A0"/>
              </a:solidFill>
              <a:latin typeface="Calibri" pitchFamily="34" charset="0"/>
            </a:endParaRPr>
          </a:p>
        </p:txBody>
      </p:sp>
      <p:sp>
        <p:nvSpPr>
          <p:cNvPr id="41988"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latin typeface="Bernard MT Condensed" pitchFamily="18" charset="0"/>
              </a:rPr>
              <a:t>Today’s Needs:</a:t>
            </a:r>
            <a:r>
              <a:rPr lang="en-US" sz="4000">
                <a:latin typeface="Bernard MT Condensed" pitchFamily="18" charset="0"/>
              </a:rPr>
              <a:t> Binder/Folder &amp; Pencil/Pen</a:t>
            </a:r>
          </a:p>
        </p:txBody>
      </p:sp>
      <p:pic>
        <p:nvPicPr>
          <p:cNvPr id="41989" name="Picture 2" descr="fun science facts 5 Science facts you can use to impress your stupid friends (30 Photos)"/>
          <p:cNvPicPr>
            <a:picLocks noChangeAspect="1" noChangeArrowheads="1"/>
          </p:cNvPicPr>
          <p:nvPr/>
        </p:nvPicPr>
        <p:blipFill>
          <a:blip r:embed="rId2" cstate="print"/>
          <a:srcRect/>
          <a:stretch>
            <a:fillRect/>
          </a:stretch>
        </p:blipFill>
        <p:spPr bwMode="auto">
          <a:xfrm>
            <a:off x="4267200" y="685800"/>
            <a:ext cx="4686300" cy="5202238"/>
          </a:xfrm>
          <a:prstGeom prst="rect">
            <a:avLst/>
          </a:prstGeom>
          <a:noFill/>
          <a:ln w="9525">
            <a:noFill/>
            <a:miter lim="800000"/>
            <a:headEnd/>
            <a:tailEnd/>
          </a:ln>
        </p:spPr>
      </p:pic>
      <p:sp>
        <p:nvSpPr>
          <p:cNvPr id="39" name="Subtitle 2"/>
          <p:cNvSpPr txBox="1">
            <a:spLocks/>
          </p:cNvSpPr>
          <p:nvPr/>
        </p:nvSpPr>
        <p:spPr bwMode="auto">
          <a:xfrm rot="16200000">
            <a:off x="2888779" y="4261956"/>
            <a:ext cx="2758987" cy="68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en-US" sz="4000" dirty="0" smtClean="0">
                <a:solidFill>
                  <a:srgbClr val="7030A0"/>
                </a:solidFill>
                <a:latin typeface="Bernard MT Condensed" pitchFamily="18" charset="0"/>
              </a:rPr>
              <a:t>Fun Fact</a:t>
            </a:r>
            <a:endParaRPr lang="en-US" sz="3600" dirty="0" smtClean="0">
              <a:solidFill>
                <a:srgbClr val="7030A0"/>
              </a:solidFill>
              <a:latin typeface="Bernard MT Condensed" pitchFamily="18" charset="0"/>
            </a:endParaRPr>
          </a:p>
          <a:p>
            <a:pPr fontAlgn="auto">
              <a:spcAft>
                <a:spcPts val="0"/>
              </a:spcAft>
              <a:buFont typeface="Arial" pitchFamily="34" charset="0"/>
              <a:buNone/>
              <a:defRPr/>
            </a:pPr>
            <a:endParaRPr lang="en-US" dirty="0">
              <a:solidFill>
                <a:srgbClr val="7030A0"/>
              </a:solidFill>
              <a:latin typeface="Bernard MT Condensed"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2" descr="fun science facts 7 Science facts you can use to impress your stupid friends (30 Photos)"/>
          <p:cNvPicPr>
            <a:picLocks noChangeAspect="1" noChangeArrowheads="1"/>
          </p:cNvPicPr>
          <p:nvPr/>
        </p:nvPicPr>
        <p:blipFill>
          <a:blip r:embed="rId2" cstate="print"/>
          <a:srcRect/>
          <a:stretch>
            <a:fillRect/>
          </a:stretch>
        </p:blipFill>
        <p:spPr bwMode="auto">
          <a:xfrm>
            <a:off x="4495800" y="914400"/>
            <a:ext cx="4381500" cy="4381500"/>
          </a:xfrm>
          <a:prstGeom prst="rect">
            <a:avLst/>
          </a:prstGeom>
          <a:noFill/>
          <a:ln w="9525">
            <a:noFill/>
            <a:miter lim="800000"/>
            <a:headEnd/>
            <a:tailEnd/>
          </a:ln>
        </p:spPr>
      </p:pic>
      <p:sp>
        <p:nvSpPr>
          <p:cNvPr id="43009" name="Title 1"/>
          <p:cNvSpPr>
            <a:spLocks noGrp="1"/>
          </p:cNvSpPr>
          <p:nvPr>
            <p:ph type="ctrTitle"/>
          </p:nvPr>
        </p:nvSpPr>
        <p:spPr>
          <a:xfrm>
            <a:off x="838200" y="0"/>
            <a:ext cx="7772400" cy="838200"/>
          </a:xfrm>
        </p:spPr>
        <p:txBody>
          <a:bodyPr/>
          <a:lstStyle/>
          <a:p>
            <a:r>
              <a:rPr lang="en-US" dirty="0" smtClean="0">
                <a:solidFill>
                  <a:srgbClr val="FF0000"/>
                </a:solidFill>
                <a:latin typeface="Bernard MT Condensed" pitchFamily="18" charset="0"/>
              </a:rPr>
              <a:t>Friday, February 14, 2014</a:t>
            </a:r>
          </a:p>
        </p:txBody>
      </p:sp>
      <p:sp>
        <p:nvSpPr>
          <p:cNvPr id="3" name="Subtitle 2"/>
          <p:cNvSpPr>
            <a:spLocks noGrp="1"/>
          </p:cNvSpPr>
          <p:nvPr>
            <p:ph type="subTitle" idx="1"/>
          </p:nvPr>
        </p:nvSpPr>
        <p:spPr>
          <a:xfrm>
            <a:off x="4419600" y="914400"/>
            <a:ext cx="1447800" cy="457200"/>
          </a:xfrm>
        </p:spPr>
        <p:txBody>
          <a:bodyPr rtlCol="0">
            <a:normAutofit fontScale="70000" lnSpcReduction="20000"/>
          </a:bodyPr>
          <a:lstStyle/>
          <a:p>
            <a:pPr fontAlgn="auto">
              <a:spcAft>
                <a:spcPts val="0"/>
              </a:spcAft>
              <a:buFont typeface="Arial" pitchFamily="34" charset="0"/>
              <a:buNone/>
              <a:defRPr/>
            </a:pPr>
            <a:r>
              <a:rPr lang="en-US" sz="4000" dirty="0" smtClean="0">
                <a:solidFill>
                  <a:srgbClr val="FFFF00"/>
                </a:solidFill>
                <a:latin typeface="Bernard MT Condensed" pitchFamily="18" charset="0"/>
              </a:rPr>
              <a:t>Fun Fact</a:t>
            </a:r>
            <a:endParaRPr lang="en-US" sz="3600" dirty="0" smtClean="0">
              <a:solidFill>
                <a:srgbClr val="FFFF00"/>
              </a:solidFill>
              <a:latin typeface="Bernard MT Condensed" pitchFamily="18" charset="0"/>
            </a:endParaRPr>
          </a:p>
          <a:p>
            <a:pPr fontAlgn="auto">
              <a:spcAft>
                <a:spcPts val="0"/>
              </a:spcAft>
              <a:buFont typeface="Arial" pitchFamily="34" charset="0"/>
              <a:buNone/>
              <a:defRPr/>
            </a:pPr>
            <a:endParaRPr lang="en-US" dirty="0">
              <a:solidFill>
                <a:srgbClr val="FFFF00"/>
              </a:solidFill>
              <a:latin typeface="Bernard MT Condensed" pitchFamily="18" charset="0"/>
            </a:endParaRPr>
          </a:p>
        </p:txBody>
      </p:sp>
      <p:sp>
        <p:nvSpPr>
          <p:cNvPr id="43011" name="TextBox 3"/>
          <p:cNvSpPr txBox="1">
            <a:spLocks noChangeArrowheads="1"/>
          </p:cNvSpPr>
          <p:nvPr/>
        </p:nvSpPr>
        <p:spPr bwMode="auto">
          <a:xfrm>
            <a:off x="304800" y="1447800"/>
            <a:ext cx="3962400" cy="3877985"/>
          </a:xfrm>
          <a:prstGeom prst="rect">
            <a:avLst/>
          </a:prstGeom>
          <a:noFill/>
          <a:ln w="9525">
            <a:noFill/>
            <a:miter lim="800000"/>
            <a:headEnd/>
            <a:tailEnd/>
          </a:ln>
        </p:spPr>
        <p:txBody>
          <a:bodyPr wrap="square">
            <a:spAutoFit/>
          </a:bodyPr>
          <a:lstStyle/>
          <a:p>
            <a:pPr marL="514350" indent="-514350"/>
            <a:r>
              <a:rPr lang="en-US" sz="3600" dirty="0">
                <a:solidFill>
                  <a:srgbClr val="FF0066"/>
                </a:solidFill>
                <a:latin typeface="Bernard MT Condensed" pitchFamily="18" charset="0"/>
              </a:rPr>
              <a:t>Today’s Agenda</a:t>
            </a:r>
          </a:p>
          <a:p>
            <a:pPr marL="514350" indent="-514350">
              <a:spcBef>
                <a:spcPts val="1200"/>
              </a:spcBef>
              <a:buFont typeface="Calibri" pitchFamily="34" charset="0"/>
              <a:buAutoNum type="arabicPeriod"/>
            </a:pPr>
            <a:r>
              <a:rPr lang="en-US" sz="3600" b="1" dirty="0" smtClean="0">
                <a:solidFill>
                  <a:srgbClr val="00FFFF"/>
                </a:solidFill>
                <a:latin typeface="Calibri" pitchFamily="34" charset="0"/>
              </a:rPr>
              <a:t>Any Questions?</a:t>
            </a:r>
          </a:p>
          <a:p>
            <a:pPr marL="514350" indent="-514350">
              <a:spcBef>
                <a:spcPts val="1200"/>
              </a:spcBef>
              <a:buFont typeface="Calibri" pitchFamily="34" charset="0"/>
              <a:buAutoNum type="arabicPeriod"/>
            </a:pPr>
            <a:r>
              <a:rPr lang="en-US" sz="3600" b="1" dirty="0" smtClean="0">
                <a:solidFill>
                  <a:srgbClr val="00FFFF"/>
                </a:solidFill>
                <a:latin typeface="Calibri" pitchFamily="34" charset="0"/>
              </a:rPr>
              <a:t>Ch8 TEST</a:t>
            </a:r>
          </a:p>
          <a:p>
            <a:pPr marL="514350" indent="-514350">
              <a:spcBef>
                <a:spcPts val="1200"/>
              </a:spcBef>
              <a:buFont typeface="Calibri" pitchFamily="34" charset="0"/>
              <a:buAutoNum type="arabicPeriod"/>
            </a:pPr>
            <a:r>
              <a:rPr lang="en-US" sz="3600" b="1" dirty="0" smtClean="0">
                <a:solidFill>
                  <a:srgbClr val="00FFFF"/>
                </a:solidFill>
                <a:latin typeface="Calibri" pitchFamily="34" charset="0"/>
              </a:rPr>
              <a:t>After the test</a:t>
            </a:r>
          </a:p>
          <a:p>
            <a:pPr marL="627063" lvl="1" indent="177800">
              <a:buFont typeface="Arial" panose="020B0604020202020204" pitchFamily="34" charset="0"/>
              <a:buChar char="•"/>
            </a:pPr>
            <a:r>
              <a:rPr lang="en-US" sz="3600" b="1" dirty="0" smtClean="0">
                <a:solidFill>
                  <a:srgbClr val="00FFFF"/>
                </a:solidFill>
                <a:latin typeface="Calibri" pitchFamily="34" charset="0"/>
              </a:rPr>
              <a:t>Silent Reading</a:t>
            </a:r>
          </a:p>
          <a:p>
            <a:pPr marL="627063" lvl="1" indent="177800">
              <a:buFont typeface="Arial" panose="020B0604020202020204" pitchFamily="34" charset="0"/>
              <a:buChar char="•"/>
            </a:pPr>
            <a:r>
              <a:rPr lang="en-US" sz="3600" b="1" dirty="0" smtClean="0">
                <a:solidFill>
                  <a:srgbClr val="00FFFF"/>
                </a:solidFill>
                <a:latin typeface="Calibri" pitchFamily="34" charset="0"/>
              </a:rPr>
              <a:t>Puzzles</a:t>
            </a:r>
            <a:endParaRPr lang="en-US" sz="3600" b="1" dirty="0">
              <a:solidFill>
                <a:srgbClr val="00FFFF"/>
              </a:solidFill>
              <a:latin typeface="Calibri" pitchFamily="34" charset="0"/>
            </a:endParaRPr>
          </a:p>
        </p:txBody>
      </p:sp>
      <p:sp>
        <p:nvSpPr>
          <p:cNvPr id="43012"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chemeClr val="bg1"/>
                </a:solidFill>
                <a:latin typeface="Bernard MT Condensed" pitchFamily="18" charset="0"/>
              </a:rPr>
              <a:t>Today’s Needs:</a:t>
            </a:r>
            <a:r>
              <a:rPr lang="en-US" sz="4000" dirty="0">
                <a:solidFill>
                  <a:schemeClr val="bg1"/>
                </a:solidFill>
                <a:latin typeface="Bernard MT Condensed" pitchFamily="18" charset="0"/>
              </a:rPr>
              <a:t> </a:t>
            </a:r>
            <a:r>
              <a:rPr lang="en-US" sz="4000" dirty="0" smtClean="0">
                <a:solidFill>
                  <a:schemeClr val="bg1"/>
                </a:solidFill>
                <a:latin typeface="Bernard MT Condensed" pitchFamily="18" charset="0"/>
              </a:rPr>
              <a:t>Pencil/Pen</a:t>
            </a:r>
            <a:endParaRPr lang="en-US" sz="4000" dirty="0">
              <a:solidFill>
                <a:schemeClr val="bg1"/>
              </a:solidFill>
              <a:latin typeface="Bernard MT Condensed"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February 17 – February 21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838200" y="0"/>
            <a:ext cx="7772400" cy="838200"/>
          </a:xfrm>
        </p:spPr>
        <p:txBody>
          <a:bodyPr/>
          <a:lstStyle/>
          <a:p>
            <a:r>
              <a:rPr lang="en-US" dirty="0" smtClean="0">
                <a:latin typeface="Bernard MT Condensed" pitchFamily="18" charset="0"/>
              </a:rPr>
              <a:t>Thursday, February 20, 2014</a:t>
            </a:r>
          </a:p>
        </p:txBody>
      </p:sp>
      <p:sp>
        <p:nvSpPr>
          <p:cNvPr id="3" name="Subtitle 2"/>
          <p:cNvSpPr>
            <a:spLocks noGrp="1"/>
          </p:cNvSpPr>
          <p:nvPr>
            <p:ph type="subTitle" idx="1"/>
          </p:nvPr>
        </p:nvSpPr>
        <p:spPr>
          <a:xfrm>
            <a:off x="3962400" y="1066800"/>
            <a:ext cx="4876800" cy="685800"/>
          </a:xfrm>
        </p:spPr>
        <p:txBody>
          <a:bodyPr rtlCol="0">
            <a:normAutofit lnSpcReduction="10000"/>
          </a:bodyPr>
          <a:lstStyle/>
          <a:p>
            <a:pPr fontAlgn="auto">
              <a:spcAft>
                <a:spcPts val="0"/>
              </a:spcAft>
              <a:buFont typeface="Arial" pitchFamily="34" charset="0"/>
              <a:buNone/>
              <a:defRPr/>
            </a:pPr>
            <a:r>
              <a:rPr lang="en-US" sz="4000" u="sng" dirty="0" smtClean="0">
                <a:solidFill>
                  <a:srgbClr val="00B0F0"/>
                </a:solidFill>
                <a:latin typeface="Bernard MT Condensed" pitchFamily="18" charset="0"/>
              </a:rPr>
              <a:t>Fun Fact</a:t>
            </a:r>
            <a:endParaRPr lang="en-US" sz="3600" u="sng"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5059" name="TextBox 3"/>
          <p:cNvSpPr txBox="1">
            <a:spLocks noChangeArrowheads="1"/>
          </p:cNvSpPr>
          <p:nvPr/>
        </p:nvSpPr>
        <p:spPr bwMode="auto">
          <a:xfrm>
            <a:off x="304800" y="2057400"/>
            <a:ext cx="3200400" cy="3231654"/>
          </a:xfrm>
          <a:prstGeom prst="rect">
            <a:avLst/>
          </a:prstGeom>
          <a:noFill/>
          <a:ln w="9525">
            <a:noFill/>
            <a:miter lim="800000"/>
            <a:headEnd/>
            <a:tailEnd/>
          </a:ln>
        </p:spPr>
        <p:txBody>
          <a:bodyPr wrap="square">
            <a:spAutoFit/>
          </a:bodyPr>
          <a:lstStyle/>
          <a:p>
            <a:pPr marL="514350" indent="-514350"/>
            <a:r>
              <a:rPr lang="en-US" sz="3600" u="sng" dirty="0">
                <a:solidFill>
                  <a:srgbClr val="FF0066"/>
                </a:solidFill>
                <a:latin typeface="Bernard MT Condensed" pitchFamily="18" charset="0"/>
              </a:rPr>
              <a:t>Today’s </a:t>
            </a:r>
            <a:r>
              <a:rPr lang="en-US" sz="3600" u="sng" dirty="0" smtClean="0">
                <a:solidFill>
                  <a:srgbClr val="FF0066"/>
                </a:solidFill>
                <a:latin typeface="Bernard MT Condensed" pitchFamily="18" charset="0"/>
              </a:rPr>
              <a:t>Agenda</a:t>
            </a:r>
          </a:p>
          <a:p>
            <a:pPr marL="514350" indent="-514350"/>
            <a:endParaRPr lang="en-US" sz="2800" u="sng" dirty="0">
              <a:solidFill>
                <a:srgbClr val="FF0066"/>
              </a:solidFill>
              <a:latin typeface="Bernard MT Condensed" pitchFamily="18" charset="0"/>
            </a:endParaRPr>
          </a:p>
          <a:p>
            <a:pPr marL="514350" indent="-514350">
              <a:buFont typeface="Calibri" pitchFamily="34" charset="0"/>
              <a:buAutoNum type="arabicPeriod"/>
            </a:pPr>
            <a:r>
              <a:rPr lang="en-US" sz="2800" dirty="0" smtClean="0">
                <a:solidFill>
                  <a:srgbClr val="7030A0"/>
                </a:solidFill>
                <a:latin typeface="Bernard MT Condensed" pitchFamily="18" charset="0"/>
              </a:rPr>
              <a:t>Genetics Pre-test</a:t>
            </a:r>
          </a:p>
          <a:p>
            <a:pPr marL="514350" indent="-514350">
              <a:buFont typeface="Calibri" pitchFamily="34" charset="0"/>
              <a:buAutoNum type="arabicPeriod"/>
            </a:pPr>
            <a:endParaRPr lang="en-US" sz="2800" dirty="0" smtClean="0">
              <a:solidFill>
                <a:srgbClr val="7030A0"/>
              </a:solidFill>
              <a:latin typeface="Bernard MT Condensed" pitchFamily="18" charset="0"/>
            </a:endParaRPr>
          </a:p>
          <a:p>
            <a:pPr marL="514350" indent="-514350">
              <a:buFont typeface="Calibri" pitchFamily="34" charset="0"/>
              <a:buAutoNum type="arabicPeriod"/>
            </a:pPr>
            <a:r>
              <a:rPr lang="en-US" sz="2800" dirty="0" smtClean="0">
                <a:solidFill>
                  <a:srgbClr val="7030A0"/>
                </a:solidFill>
                <a:latin typeface="Bernard MT Condensed" pitchFamily="18" charset="0"/>
              </a:rPr>
              <a:t>Critical Reading Article Assignment</a:t>
            </a:r>
            <a:endParaRPr lang="en-US" sz="2800" dirty="0">
              <a:solidFill>
                <a:srgbClr val="FF0066"/>
              </a:solidFill>
              <a:latin typeface="Bernard MT Condensed" pitchFamily="18" charset="0"/>
            </a:endParaRPr>
          </a:p>
          <a:p>
            <a:pPr marL="514350" indent="-514350">
              <a:buFont typeface="Calibri" pitchFamily="34" charset="0"/>
              <a:buAutoNum type="arabicPeriod"/>
            </a:pPr>
            <a:endParaRPr lang="en-US" sz="2800" b="1" dirty="0">
              <a:solidFill>
                <a:srgbClr val="7030A0"/>
              </a:solidFill>
              <a:latin typeface="Calibri" pitchFamily="34" charset="0"/>
            </a:endParaRPr>
          </a:p>
        </p:txBody>
      </p:sp>
      <p:sp>
        <p:nvSpPr>
          <p:cNvPr id="45060"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Pencil/Pen</a:t>
            </a:r>
            <a:endParaRPr lang="en-US" sz="4000" dirty="0">
              <a:solidFill>
                <a:srgbClr val="FFFF00"/>
              </a:solidFill>
              <a:latin typeface="Bernard MT Condensed" pitchFamily="18" charset="0"/>
            </a:endParaRPr>
          </a:p>
        </p:txBody>
      </p:sp>
      <p:pic>
        <p:nvPicPr>
          <p:cNvPr id="45058" name="Picture 2" descr="fun science facts 18 Science facts you can use to impress your stupid friends (30 Photos)"/>
          <p:cNvPicPr>
            <a:picLocks noChangeAspect="1" noChangeArrowheads="1"/>
          </p:cNvPicPr>
          <p:nvPr/>
        </p:nvPicPr>
        <p:blipFill>
          <a:blip r:embed="rId2" cstate="print"/>
          <a:srcRect b="19192"/>
          <a:stretch>
            <a:fillRect/>
          </a:stretch>
        </p:blipFill>
        <p:spPr bwMode="auto">
          <a:xfrm>
            <a:off x="3962400" y="2667000"/>
            <a:ext cx="4762500" cy="3048000"/>
          </a:xfrm>
          <a:prstGeom prst="rect">
            <a:avLst/>
          </a:prstGeom>
          <a:ln>
            <a:noFill/>
          </a:ln>
          <a:effectLst>
            <a:softEdge rad="112500"/>
          </a:effectLst>
        </p:spPr>
      </p:pic>
      <p:sp>
        <p:nvSpPr>
          <p:cNvPr id="45062" name="TextBox 7"/>
          <p:cNvSpPr txBox="1">
            <a:spLocks noChangeArrowheads="1"/>
          </p:cNvSpPr>
          <p:nvPr/>
        </p:nvSpPr>
        <p:spPr bwMode="auto">
          <a:xfrm>
            <a:off x="3810000" y="1676400"/>
            <a:ext cx="5105400" cy="1016000"/>
          </a:xfrm>
          <a:prstGeom prst="rect">
            <a:avLst/>
          </a:prstGeom>
          <a:noFill/>
          <a:ln w="9525">
            <a:noFill/>
            <a:miter lim="800000"/>
            <a:headEnd/>
            <a:tailEnd/>
          </a:ln>
        </p:spPr>
        <p:txBody>
          <a:bodyPr>
            <a:spAutoFit/>
          </a:bodyPr>
          <a:lstStyle/>
          <a:p>
            <a:pPr algn="ctr"/>
            <a:r>
              <a:rPr lang="en-US" sz="2000" b="1">
                <a:latin typeface="Arial Unicode MS" pitchFamily="34" charset="-128"/>
                <a:ea typeface="Arial Unicode MS" pitchFamily="34" charset="-128"/>
                <a:cs typeface="Arial Unicode MS" pitchFamily="34" charset="-128"/>
              </a:rPr>
              <a:t>In Japan, some wedding dresses are made out of the silk of silkworms. The silk glows green, red, or orange under UV light.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838200" y="0"/>
            <a:ext cx="7772400" cy="838200"/>
          </a:xfrm>
        </p:spPr>
        <p:txBody>
          <a:bodyPr/>
          <a:lstStyle/>
          <a:p>
            <a:r>
              <a:rPr lang="en-US" dirty="0" smtClean="0">
                <a:latin typeface="Bernard MT Condensed" pitchFamily="18" charset="0"/>
              </a:rPr>
              <a:t>Friday, February 21, 2014</a:t>
            </a:r>
          </a:p>
        </p:txBody>
      </p:sp>
      <p:sp>
        <p:nvSpPr>
          <p:cNvPr id="34818" name="TextBox 3"/>
          <p:cNvSpPr txBox="1">
            <a:spLocks noChangeArrowheads="1"/>
          </p:cNvSpPr>
          <p:nvPr/>
        </p:nvSpPr>
        <p:spPr bwMode="auto">
          <a:xfrm>
            <a:off x="381000" y="794802"/>
            <a:ext cx="3886200" cy="6063198"/>
          </a:xfrm>
          <a:prstGeom prst="rect">
            <a:avLst/>
          </a:prstGeom>
          <a:noFill/>
          <a:ln w="9525">
            <a:noFill/>
            <a:miter lim="800000"/>
            <a:headEnd/>
            <a:tailEnd/>
          </a:ln>
        </p:spPr>
        <p:txBody>
          <a:bodyPr wrap="square">
            <a:spAutoFit/>
          </a:bodyPr>
          <a:lstStyle/>
          <a:p>
            <a:pPr marL="514350" indent="-514350"/>
            <a:r>
              <a:rPr lang="en-US" sz="3600" u="sng" dirty="0">
                <a:solidFill>
                  <a:srgbClr val="FF0066"/>
                </a:solidFill>
                <a:effectLst>
                  <a:outerShdw blurRad="38100" dist="38100" dir="2700000" algn="tl">
                    <a:srgbClr val="000000">
                      <a:alpha val="43137"/>
                    </a:srgbClr>
                  </a:outerShdw>
                </a:effectLst>
                <a:latin typeface="Bernard MT Condensed" pitchFamily="18" charset="0"/>
              </a:rPr>
              <a:t>Today’s Agenda</a:t>
            </a:r>
          </a:p>
          <a:p>
            <a:pPr marL="514350" indent="-514350">
              <a:buFont typeface="Calibri" pitchFamily="34" charset="0"/>
              <a:buAutoNum type="arabicPeriod"/>
            </a:pPr>
            <a:r>
              <a:rPr lang="en-US" sz="3600" b="1" dirty="0" smtClean="0">
                <a:solidFill>
                  <a:srgbClr val="7030A0"/>
                </a:solidFill>
                <a:latin typeface="Calibri" pitchFamily="34" charset="0"/>
              </a:rPr>
              <a:t>HAPPY FRIDAY!</a:t>
            </a:r>
          </a:p>
          <a:p>
            <a:pPr marL="514350" indent="-514350">
              <a:buFont typeface="Calibri" pitchFamily="34" charset="0"/>
              <a:buAutoNum type="arabicPeriod"/>
            </a:pPr>
            <a:endParaRPr lang="en-US" sz="3600" b="1" dirty="0" smtClean="0">
              <a:solidFill>
                <a:srgbClr val="7030A0"/>
              </a:solidFill>
              <a:latin typeface="Calibri" pitchFamily="34" charset="0"/>
            </a:endParaRPr>
          </a:p>
          <a:p>
            <a:pPr marL="514350" indent="-514350">
              <a:buFont typeface="Calibri" pitchFamily="34" charset="0"/>
              <a:buAutoNum type="arabicPeriod"/>
            </a:pPr>
            <a:r>
              <a:rPr lang="en-US" sz="3600" b="1" dirty="0" smtClean="0">
                <a:solidFill>
                  <a:srgbClr val="7030A0"/>
                </a:solidFill>
                <a:latin typeface="Calibri" pitchFamily="34" charset="0"/>
                <a:sym typeface="Wingdings" pitchFamily="2" charset="2"/>
              </a:rPr>
              <a:t>Organize Binder</a:t>
            </a:r>
            <a:endParaRPr lang="en-US" sz="3600" b="1" dirty="0" smtClean="0">
              <a:solidFill>
                <a:srgbClr val="7030A0"/>
              </a:solidFill>
              <a:latin typeface="Calibri" pitchFamily="34" charset="0"/>
            </a:endParaRPr>
          </a:p>
          <a:p>
            <a:pPr marL="514350" indent="-514350">
              <a:buFont typeface="Calibri" pitchFamily="34" charset="0"/>
              <a:buAutoNum type="arabicPeriod"/>
            </a:pPr>
            <a:endParaRPr lang="en-US" sz="3600" b="1" dirty="0" smtClean="0">
              <a:solidFill>
                <a:srgbClr val="7030A0"/>
              </a:solidFill>
              <a:latin typeface="Calibri" pitchFamily="34" charset="0"/>
            </a:endParaRPr>
          </a:p>
          <a:p>
            <a:pPr marL="514350" indent="-514350">
              <a:buFont typeface="Calibri" pitchFamily="34" charset="0"/>
              <a:buAutoNum type="arabicPeriod"/>
            </a:pPr>
            <a:r>
              <a:rPr lang="en-US" sz="3600" b="1" dirty="0" smtClean="0">
                <a:solidFill>
                  <a:srgbClr val="7030A0"/>
                </a:solidFill>
                <a:latin typeface="Calibri" pitchFamily="34" charset="0"/>
              </a:rPr>
              <a:t>Make-Up Work Day </a:t>
            </a:r>
            <a:r>
              <a:rPr lang="en-US" sz="3600" b="1" dirty="0" smtClean="0">
                <a:solidFill>
                  <a:srgbClr val="7030A0"/>
                </a:solidFill>
                <a:latin typeface="Calibri" pitchFamily="34" charset="0"/>
                <a:sym typeface="Wingdings" pitchFamily="2" charset="2"/>
              </a:rPr>
              <a:t></a:t>
            </a:r>
          </a:p>
          <a:p>
            <a:pPr marL="971550" lvl="1" indent="-514350">
              <a:buFont typeface="Wingdings" pitchFamily="2" charset="2"/>
              <a:buChar char="§"/>
            </a:pPr>
            <a:r>
              <a:rPr lang="en-US" sz="3600" b="1" dirty="0" smtClean="0">
                <a:solidFill>
                  <a:srgbClr val="7030A0"/>
                </a:solidFill>
                <a:latin typeface="Calibri" pitchFamily="34" charset="0"/>
                <a:sym typeface="Wingdings" pitchFamily="2" charset="2"/>
              </a:rPr>
              <a:t>Assignments/Quizzes/Tests</a:t>
            </a:r>
          </a:p>
          <a:p>
            <a:pPr marL="514350" indent="-514350">
              <a:buFont typeface="Calibri" pitchFamily="34" charset="0"/>
              <a:buAutoNum type="arabicPeriod"/>
            </a:pPr>
            <a:endParaRPr lang="en-US" sz="3600" b="1" dirty="0" smtClean="0">
              <a:solidFill>
                <a:srgbClr val="7030A0"/>
              </a:solidFill>
              <a:latin typeface="Calibri" pitchFamily="34" charset="0"/>
              <a:sym typeface="Wingdings" pitchFamily="2" charset="2"/>
            </a:endParaRPr>
          </a:p>
          <a:p>
            <a:pPr marL="514350" indent="-514350">
              <a:buFont typeface="Calibri" pitchFamily="34" charset="0"/>
              <a:buAutoNum type="arabicPeriod"/>
            </a:pPr>
            <a:endParaRPr lang="en-US" sz="2800" b="1" dirty="0">
              <a:solidFill>
                <a:srgbClr val="7030A0"/>
              </a:solidFill>
              <a:latin typeface="Calibri" pitchFamily="34" charset="0"/>
            </a:endParaRPr>
          </a:p>
        </p:txBody>
      </p:sp>
      <p:sp>
        <p:nvSpPr>
          <p:cNvPr id="34819"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sp>
        <p:nvSpPr>
          <p:cNvPr id="34820" name="Subtitle 2"/>
          <p:cNvSpPr txBox="1">
            <a:spLocks/>
          </p:cNvSpPr>
          <p:nvPr/>
        </p:nvSpPr>
        <p:spPr bwMode="auto">
          <a:xfrm>
            <a:off x="4038600" y="762000"/>
            <a:ext cx="4800600" cy="4114800"/>
          </a:xfrm>
          <a:prstGeom prst="rect">
            <a:avLst/>
          </a:prstGeom>
          <a:noFill/>
          <a:ln w="9525">
            <a:noFill/>
            <a:miter lim="800000"/>
            <a:headEnd/>
            <a:tailEnd/>
          </a:ln>
        </p:spPr>
        <p:txBody>
          <a:bodyPr/>
          <a:lstStyle/>
          <a:p>
            <a:pPr algn="ctr">
              <a:spcBef>
                <a:spcPct val="20000"/>
              </a:spcBef>
              <a:buFont typeface="Arial" charset="0"/>
              <a:buNone/>
            </a:pPr>
            <a:r>
              <a:rPr lang="en-US" sz="3200" dirty="0">
                <a:solidFill>
                  <a:srgbClr val="00B0F0"/>
                </a:solidFill>
                <a:latin typeface="Bernard MT Condensed" pitchFamily="18" charset="0"/>
              </a:rPr>
              <a:t>Fun Fact</a:t>
            </a:r>
          </a:p>
          <a:p>
            <a:pPr algn="ctr">
              <a:spcBef>
                <a:spcPct val="20000"/>
              </a:spcBef>
              <a:buFont typeface="Arial" charset="0"/>
              <a:buNone/>
            </a:pPr>
            <a:r>
              <a:rPr lang="en-US" sz="3200" dirty="0">
                <a:solidFill>
                  <a:srgbClr val="00B0F0"/>
                </a:solidFill>
                <a:latin typeface="Calibri" pitchFamily="34" charset="0"/>
              </a:rPr>
              <a:t>Your heart beats around 100,000 times a day, 36,500,000 times a year and over a billion times if you live beyond age 30</a:t>
            </a:r>
          </a:p>
          <a:p>
            <a:pPr algn="ctr">
              <a:spcBef>
                <a:spcPct val="20000"/>
              </a:spcBef>
              <a:buFont typeface="Arial" charset="0"/>
              <a:buNone/>
            </a:pPr>
            <a:endParaRPr lang="en-US" sz="3200" dirty="0">
              <a:solidFill>
                <a:srgbClr val="00B0F0"/>
              </a:solidFill>
              <a:latin typeface="Bernard MT Condensed" pitchFamily="18" charset="0"/>
            </a:endParaRPr>
          </a:p>
        </p:txBody>
      </p:sp>
      <p:pic>
        <p:nvPicPr>
          <p:cNvPr id="8" name="Picture 2" descr="https://encrypted-tbn3.gstatic.com/images?q=tbn:ANd9GcSCFBrSHKIm14yW08k7_7TK3JC8Mow1HwhFYzBEwghQnIHkFf0f"/>
          <p:cNvPicPr>
            <a:picLocks noChangeAspect="1" noChangeArrowheads="1"/>
          </p:cNvPicPr>
          <p:nvPr/>
        </p:nvPicPr>
        <p:blipFill>
          <a:blip r:embed="rId2" cstate="print"/>
          <a:srcRect/>
          <a:stretch>
            <a:fillRect/>
          </a:stretch>
        </p:blipFill>
        <p:spPr bwMode="auto">
          <a:xfrm>
            <a:off x="5562600" y="3733800"/>
            <a:ext cx="2028825" cy="22574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February 24 – February 28</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838200" y="0"/>
            <a:ext cx="7772400" cy="838200"/>
          </a:xfrm>
        </p:spPr>
        <p:txBody>
          <a:bodyPr/>
          <a:lstStyle/>
          <a:p>
            <a:r>
              <a:rPr lang="en-US" dirty="0" smtClean="0">
                <a:latin typeface="Bernard MT Condensed" pitchFamily="18" charset="0"/>
              </a:rPr>
              <a:t>Monday, February 24, 2014</a:t>
            </a:r>
          </a:p>
        </p:txBody>
      </p:sp>
      <p:sp>
        <p:nvSpPr>
          <p:cNvPr id="3" name="Subtitle 2"/>
          <p:cNvSpPr>
            <a:spLocks noGrp="1"/>
          </p:cNvSpPr>
          <p:nvPr>
            <p:ph type="subTitle" idx="1"/>
          </p:nvPr>
        </p:nvSpPr>
        <p:spPr>
          <a:xfrm>
            <a:off x="3581400" y="762000"/>
            <a:ext cx="5410200" cy="3048000"/>
          </a:xfrm>
        </p:spPr>
        <p:txBody>
          <a:bodyPr rtlCol="0">
            <a:noAutofit/>
          </a:bodyPr>
          <a:lstStyle/>
          <a:p>
            <a:pPr fontAlgn="auto">
              <a:spcAft>
                <a:spcPts val="0"/>
              </a:spcAft>
              <a:buFont typeface="Arial" pitchFamily="34" charset="0"/>
              <a:buNone/>
              <a:defRPr/>
            </a:pPr>
            <a:r>
              <a:rPr lang="en-US" u="sng" dirty="0" smtClean="0">
                <a:solidFill>
                  <a:srgbClr val="00B0F0"/>
                </a:solidFill>
                <a:latin typeface="Bernard MT Condensed" pitchFamily="18" charset="0"/>
              </a:rPr>
              <a:t>Fun Fact</a:t>
            </a:r>
          </a:p>
          <a:p>
            <a:pPr algn="l" fontAlgn="auto">
              <a:spcAft>
                <a:spcPts val="0"/>
              </a:spcAft>
              <a:defRPr/>
            </a:pPr>
            <a:r>
              <a:rPr lang="en-US" b="1" dirty="0" smtClean="0">
                <a:solidFill>
                  <a:srgbClr val="00B0F0"/>
                </a:solidFill>
              </a:rPr>
              <a:t>If you yelled for 8 years, 7 months, and 6 days, you would have produced enough sound energy to heat up one cup of coffee.</a:t>
            </a:r>
            <a:endParaRPr lang="en-US" sz="2800" b="1" dirty="0" smtClean="0">
              <a:solidFill>
                <a:srgbClr val="00B0F0"/>
              </a:solidFill>
              <a:latin typeface="Bernard MT Condensed" pitchFamily="18" charset="0"/>
            </a:endParaRPr>
          </a:p>
          <a:p>
            <a:pPr fontAlgn="auto">
              <a:spcAft>
                <a:spcPts val="0"/>
              </a:spcAft>
              <a:buFont typeface="Arial" pitchFamily="34" charset="0"/>
              <a:buNone/>
              <a:defRPr/>
            </a:pPr>
            <a:endParaRPr lang="en-US" sz="2000" dirty="0">
              <a:solidFill>
                <a:srgbClr val="00B0F0"/>
              </a:solidFill>
              <a:latin typeface="Bernard MT Condensed" pitchFamily="18" charset="0"/>
            </a:endParaRPr>
          </a:p>
        </p:txBody>
      </p:sp>
      <p:sp>
        <p:nvSpPr>
          <p:cNvPr id="44035" name="TextBox 3"/>
          <p:cNvSpPr txBox="1">
            <a:spLocks noChangeArrowheads="1"/>
          </p:cNvSpPr>
          <p:nvPr/>
        </p:nvSpPr>
        <p:spPr bwMode="auto">
          <a:xfrm>
            <a:off x="2275" y="671691"/>
            <a:ext cx="3581400" cy="6740307"/>
          </a:xfrm>
          <a:prstGeom prst="rect">
            <a:avLst/>
          </a:prstGeom>
          <a:noFill/>
          <a:ln w="9525">
            <a:noFill/>
            <a:miter lim="800000"/>
            <a:headEnd/>
            <a:tailEnd/>
          </a:ln>
        </p:spPr>
        <p:txBody>
          <a:bodyPr wrap="square">
            <a:spAutoFit/>
          </a:bodyPr>
          <a:lstStyle/>
          <a:p>
            <a:pPr marL="514350" indent="-514350"/>
            <a:r>
              <a:rPr lang="en-US" sz="3600" u="sng" dirty="0">
                <a:solidFill>
                  <a:srgbClr val="FF0066"/>
                </a:solidFill>
                <a:latin typeface="Bernard MT Condensed" pitchFamily="18" charset="0"/>
              </a:rPr>
              <a:t>Today’s Agenda</a:t>
            </a:r>
          </a:p>
          <a:p>
            <a:pPr marL="514350" indent="-514350">
              <a:buFont typeface="Calibri" pitchFamily="34" charset="0"/>
              <a:buAutoNum type="arabicPeriod"/>
            </a:pPr>
            <a:r>
              <a:rPr lang="en-US" sz="3600" dirty="0" smtClean="0">
                <a:solidFill>
                  <a:srgbClr val="9966FF"/>
                </a:solidFill>
                <a:latin typeface="Bernard MT Condensed" pitchFamily="18" charset="0"/>
              </a:rPr>
              <a:t>Warm-Up</a:t>
            </a:r>
          </a:p>
          <a:p>
            <a:pPr marL="514350" indent="-514350">
              <a:buFont typeface="Calibri" pitchFamily="34" charset="0"/>
              <a:buAutoNum type="arabicPeriod"/>
            </a:pPr>
            <a:r>
              <a:rPr lang="en-US" sz="3600" dirty="0" smtClean="0">
                <a:solidFill>
                  <a:srgbClr val="FF0066"/>
                </a:solidFill>
                <a:latin typeface="Bernard MT Condensed" pitchFamily="18" charset="0"/>
              </a:rPr>
              <a:t>New Unit: What is genetics?</a:t>
            </a:r>
          </a:p>
          <a:p>
            <a:pPr marL="457200" lvl="0" indent="-457200">
              <a:buFont typeface="+mj-lt"/>
              <a:buAutoNum type="arabicPeriod"/>
            </a:pPr>
            <a:r>
              <a:rPr lang="en-US" sz="3600" dirty="0" err="1" smtClean="0">
                <a:solidFill>
                  <a:srgbClr val="9966FF"/>
                </a:solidFill>
                <a:latin typeface="Bernard MT Condensed" pitchFamily="18" charset="0"/>
              </a:rPr>
              <a:t>Gregor</a:t>
            </a:r>
            <a:r>
              <a:rPr lang="en-US" sz="3600" dirty="0" smtClean="0">
                <a:solidFill>
                  <a:srgbClr val="9966FF"/>
                </a:solidFill>
                <a:latin typeface="Bernard MT Condensed" pitchFamily="18" charset="0"/>
              </a:rPr>
              <a:t> Mendel PowerPoint w/Notes</a:t>
            </a:r>
          </a:p>
          <a:p>
            <a:pPr marL="457200" indent="-457200">
              <a:buFont typeface="+mj-lt"/>
              <a:buAutoNum type="arabicPeriod"/>
            </a:pPr>
            <a:r>
              <a:rPr lang="en-US" sz="3600" dirty="0" smtClean="0">
                <a:solidFill>
                  <a:srgbClr val="FF0066"/>
                </a:solidFill>
                <a:latin typeface="Bernard MT Condensed" pitchFamily="18" charset="0"/>
              </a:rPr>
              <a:t>Summary Video w/ Exit Ticket</a:t>
            </a:r>
          </a:p>
          <a:p>
            <a:pPr marL="514350" indent="-514350">
              <a:buFont typeface="Calibri" pitchFamily="34" charset="0"/>
              <a:buAutoNum type="arabicPeriod"/>
            </a:pPr>
            <a:endParaRPr lang="en-US" sz="3600" dirty="0">
              <a:solidFill>
                <a:srgbClr val="FF0066"/>
              </a:solidFill>
              <a:latin typeface="Bernard MT Condensed" pitchFamily="18" charset="0"/>
            </a:endParaRPr>
          </a:p>
          <a:p>
            <a:pPr marL="514350" indent="-514350">
              <a:buFont typeface="Calibri" pitchFamily="34" charset="0"/>
              <a:buAutoNum type="arabicPeriod"/>
            </a:pPr>
            <a:endParaRPr lang="en-US" sz="3600" dirty="0">
              <a:solidFill>
                <a:srgbClr val="FF0066"/>
              </a:solidFill>
              <a:latin typeface="Bernard MT Condensed" pitchFamily="18" charset="0"/>
            </a:endParaRPr>
          </a:p>
          <a:p>
            <a:pPr marL="514350" indent="-514350">
              <a:buFont typeface="Calibri" pitchFamily="34" charset="0"/>
              <a:buAutoNum type="arabicPeriod"/>
            </a:pPr>
            <a:endParaRPr lang="en-US" sz="3600" dirty="0">
              <a:solidFill>
                <a:srgbClr val="7030A0"/>
              </a:solidFill>
              <a:latin typeface="Bernard MT Condensed" pitchFamily="18" charset="0"/>
            </a:endParaRPr>
          </a:p>
        </p:txBody>
      </p:sp>
      <p:sp>
        <p:nvSpPr>
          <p:cNvPr id="44036" name="TextBox 4"/>
          <p:cNvSpPr txBox="1">
            <a:spLocks noChangeArrowheads="1"/>
          </p:cNvSpPr>
          <p:nvPr/>
        </p:nvSpPr>
        <p:spPr bwMode="auto">
          <a:xfrm>
            <a:off x="2275" y="5565338"/>
            <a:ext cx="9144000" cy="1292662"/>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3800" dirty="0" smtClean="0">
                <a:solidFill>
                  <a:srgbClr val="FFFF00"/>
                </a:solidFill>
                <a:latin typeface="Bernard MT Condensed" pitchFamily="18" charset="0"/>
              </a:rPr>
              <a:t>Binder, Lined paper for notes, </a:t>
            </a:r>
          </a:p>
          <a:p>
            <a:pPr algn="ctr"/>
            <a:r>
              <a:rPr lang="en-US" sz="3800" dirty="0" smtClean="0">
                <a:solidFill>
                  <a:srgbClr val="FFFF00"/>
                </a:solidFill>
                <a:latin typeface="Bernard MT Condensed" pitchFamily="18" charset="0"/>
              </a:rPr>
              <a:t>Pencil and </a:t>
            </a:r>
            <a:r>
              <a:rPr lang="en-US" sz="3800" dirty="0" err="1" smtClean="0">
                <a:solidFill>
                  <a:srgbClr val="FFFF00"/>
                </a:solidFill>
                <a:latin typeface="Bernard MT Condensed" pitchFamily="18" charset="0"/>
              </a:rPr>
              <a:t>Warmup</a:t>
            </a:r>
            <a:r>
              <a:rPr lang="en-US" sz="3800" dirty="0" smtClean="0">
                <a:solidFill>
                  <a:srgbClr val="FFFF00"/>
                </a:solidFill>
                <a:latin typeface="Bernard MT Condensed" pitchFamily="18" charset="0"/>
              </a:rPr>
              <a:t> sheet</a:t>
            </a:r>
            <a:endParaRPr lang="en-US" sz="3800" dirty="0">
              <a:solidFill>
                <a:srgbClr val="FFFF00"/>
              </a:solidFill>
              <a:latin typeface="Bernard MT Condensed" pitchFamily="18" charset="0"/>
            </a:endParaRPr>
          </a:p>
        </p:txBody>
      </p:sp>
      <p:pic>
        <p:nvPicPr>
          <p:cNvPr id="10244" name="Picture 4" descr="http://www.physicscentral.com/images/coffee.jpg"/>
          <p:cNvPicPr>
            <a:picLocks noChangeAspect="1" noChangeArrowheads="1"/>
          </p:cNvPicPr>
          <p:nvPr/>
        </p:nvPicPr>
        <p:blipFill>
          <a:blip r:embed="rId2" cstate="print"/>
          <a:srcRect l="16000" t="21013" r="16000" b="36961"/>
          <a:stretch>
            <a:fillRect/>
          </a:stretch>
        </p:blipFill>
        <p:spPr bwMode="auto">
          <a:xfrm>
            <a:off x="6172200" y="3429000"/>
            <a:ext cx="2590800" cy="2133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685800" y="381000"/>
            <a:ext cx="7772400" cy="1066800"/>
          </a:xfrm>
        </p:spPr>
        <p:txBody>
          <a:bodyPr/>
          <a:lstStyle/>
          <a:p>
            <a:r>
              <a:rPr lang="en-US" dirty="0" smtClean="0">
                <a:latin typeface="Bernard MT Condensed" pitchFamily="18" charset="0"/>
              </a:rPr>
              <a:t>Warm-Up </a:t>
            </a:r>
          </a:p>
        </p:txBody>
      </p:sp>
      <p:sp>
        <p:nvSpPr>
          <p:cNvPr id="37890"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sp>
        <p:nvSpPr>
          <p:cNvPr id="6" name="Subtitle 5"/>
          <p:cNvSpPr>
            <a:spLocks noGrp="1"/>
          </p:cNvSpPr>
          <p:nvPr>
            <p:ph type="subTitle" idx="1"/>
          </p:nvPr>
        </p:nvSpPr>
        <p:spPr>
          <a:xfrm>
            <a:off x="0" y="1447800"/>
            <a:ext cx="9144000" cy="4724400"/>
          </a:xfrm>
        </p:spPr>
        <p:txBody>
          <a:bodyPr/>
          <a:lstStyle/>
          <a:p>
            <a:r>
              <a:rPr lang="en-US" sz="3600" dirty="0" smtClean="0">
                <a:solidFill>
                  <a:srgbClr val="FF0000"/>
                </a:solidFill>
                <a:effectLst>
                  <a:outerShdw blurRad="38100" dist="38100" dir="2700000" algn="tl">
                    <a:srgbClr val="000000">
                      <a:alpha val="43137"/>
                    </a:srgbClr>
                  </a:outerShdw>
                </a:effectLst>
                <a:latin typeface="Arial Black" pitchFamily="34" charset="0"/>
              </a:rPr>
              <a:t>On your warm-up sheet, please answer the following question using 2-3 sentences.</a:t>
            </a:r>
          </a:p>
          <a:p>
            <a:endParaRPr lang="en-US" dirty="0" smtClean="0">
              <a:solidFill>
                <a:srgbClr val="FF0000"/>
              </a:solidFill>
              <a:effectLst>
                <a:outerShdw blurRad="38100" dist="38100" dir="2700000" algn="tl">
                  <a:srgbClr val="000000">
                    <a:alpha val="43137"/>
                  </a:srgbClr>
                </a:outerShdw>
              </a:effectLst>
              <a:latin typeface="Arial Black" pitchFamily="34" charset="0"/>
            </a:endParaRPr>
          </a:p>
          <a:p>
            <a:pPr marL="514350" indent="-514350">
              <a:buFont typeface="+mj-lt"/>
              <a:buAutoNum type="arabicPeriod"/>
            </a:pPr>
            <a:r>
              <a:rPr lang="en-US" dirty="0" smtClean="0">
                <a:solidFill>
                  <a:srgbClr val="00B0F0"/>
                </a:solidFill>
                <a:effectLst>
                  <a:outerShdw blurRad="38100" dist="38100" dir="2700000" algn="tl">
                    <a:srgbClr val="000000">
                      <a:alpha val="43137"/>
                    </a:srgbClr>
                  </a:outerShdw>
                </a:effectLst>
                <a:latin typeface="Arial Black" pitchFamily="34" charset="0"/>
              </a:rPr>
              <a:t>What is genetics?</a:t>
            </a:r>
          </a:p>
          <a:p>
            <a:pPr marL="514350" indent="-514350">
              <a:buFont typeface="+mj-lt"/>
              <a:buAutoNum type="arabicPeriod"/>
            </a:pPr>
            <a:endParaRPr lang="en-US" dirty="0" smtClean="0">
              <a:solidFill>
                <a:srgbClr val="00B0F0"/>
              </a:solidFill>
              <a:effectLst>
                <a:outerShdw blurRad="38100" dist="38100" dir="2700000" algn="tl">
                  <a:srgbClr val="000000">
                    <a:alpha val="43137"/>
                  </a:srgbClr>
                </a:outerShdw>
              </a:effectLst>
              <a:latin typeface="Arial Black" pitchFamily="34" charset="0"/>
            </a:endParaRPr>
          </a:p>
          <a:p>
            <a:pPr marL="514350" indent="-514350">
              <a:buFont typeface="+mj-lt"/>
              <a:buAutoNum type="arabicPeriod"/>
            </a:pPr>
            <a:r>
              <a:rPr lang="en-US" dirty="0" smtClean="0">
                <a:solidFill>
                  <a:srgbClr val="00B0F0"/>
                </a:solidFill>
                <a:effectLst>
                  <a:outerShdw blurRad="38100" dist="38100" dir="2700000" algn="tl">
                    <a:srgbClr val="000000">
                      <a:alpha val="43137"/>
                    </a:srgbClr>
                  </a:outerShdw>
                </a:effectLst>
                <a:latin typeface="Arial Black" pitchFamily="34" charset="0"/>
              </a:rPr>
              <a:t>How does genetics relate to you?</a:t>
            </a:r>
            <a:endParaRPr lang="en-US" dirty="0">
              <a:solidFill>
                <a:srgbClr val="00B0F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762000" y="0"/>
            <a:ext cx="7772400" cy="1219200"/>
          </a:xfrm>
        </p:spPr>
        <p:txBody>
          <a:bodyPr/>
          <a:lstStyle/>
          <a:p>
            <a:r>
              <a:rPr lang="en-US" smtClean="0">
                <a:latin typeface="Bernard MT Condensed" pitchFamily="18" charset="0"/>
              </a:rPr>
              <a:t>Tuesday, January 21, 2014</a:t>
            </a:r>
          </a:p>
        </p:txBody>
      </p:sp>
      <p:sp>
        <p:nvSpPr>
          <p:cNvPr id="3" name="Subtitle 2"/>
          <p:cNvSpPr>
            <a:spLocks noGrp="1"/>
          </p:cNvSpPr>
          <p:nvPr>
            <p:ph type="subTitle" idx="1"/>
          </p:nvPr>
        </p:nvSpPr>
        <p:spPr>
          <a:xfrm>
            <a:off x="1524000" y="3124200"/>
            <a:ext cx="7391400" cy="2895600"/>
          </a:xfrm>
        </p:spPr>
        <p:txBody>
          <a:bodyPr rtlCol="0">
            <a:normAutofit fontScale="92500" lnSpcReduction="20000"/>
          </a:bodyPr>
          <a:lstStyle/>
          <a:p>
            <a:pPr algn="l" fontAlgn="auto">
              <a:spcAft>
                <a:spcPts val="0"/>
              </a:spcAft>
              <a:buFont typeface="Arial" pitchFamily="34" charset="0"/>
              <a:buNone/>
              <a:defRPr/>
            </a:pPr>
            <a:r>
              <a:rPr lang="en-US" sz="2600" dirty="0" smtClean="0">
                <a:solidFill>
                  <a:srgbClr val="00B0F0"/>
                </a:solidFill>
              </a:rPr>
              <a:t>Snow </a:t>
            </a:r>
            <a:r>
              <a:rPr lang="en-US" sz="2600" dirty="0">
                <a:solidFill>
                  <a:srgbClr val="00B0F0"/>
                </a:solidFill>
              </a:rPr>
              <a:t>is Not </a:t>
            </a:r>
            <a:r>
              <a:rPr lang="en-US" sz="2600" dirty="0" smtClean="0">
                <a:solidFill>
                  <a:srgbClr val="00B0F0"/>
                </a:solidFill>
              </a:rPr>
              <a:t>White!</a:t>
            </a:r>
          </a:p>
          <a:p>
            <a:pPr algn="l" fontAlgn="auto">
              <a:spcAft>
                <a:spcPts val="0"/>
              </a:spcAft>
              <a:buFont typeface="Arial" pitchFamily="34" charset="0"/>
              <a:buNone/>
              <a:defRPr/>
            </a:pPr>
            <a:r>
              <a:rPr lang="en-US" sz="2600" dirty="0" smtClean="0">
                <a:solidFill>
                  <a:srgbClr val="00B0F0"/>
                </a:solidFill>
              </a:rPr>
              <a:t>Snow is actually clear and colorless.</a:t>
            </a:r>
          </a:p>
          <a:p>
            <a:pPr algn="l" fontAlgn="auto">
              <a:spcAft>
                <a:spcPts val="0"/>
              </a:spcAft>
              <a:buFont typeface="Arial" pitchFamily="34" charset="0"/>
              <a:buNone/>
              <a:defRPr/>
            </a:pPr>
            <a:r>
              <a:rPr lang="en-US" sz="2600" i="1" dirty="0" smtClean="0">
                <a:solidFill>
                  <a:schemeClr val="tx1"/>
                </a:solidFill>
              </a:rPr>
              <a:t>“The complex structure of snow crystals produces tiny surfaces that cause light to be reflected. The sunlight that is absorbed by the snow is absorbed uniformly over the wavelengths of visible light thus giving snow its white appearance.”</a:t>
            </a:r>
            <a:r>
              <a:rPr lang="en-US" sz="2600" dirty="0" smtClean="0">
                <a:solidFill>
                  <a:schemeClr val="tx1"/>
                </a:solidFill>
              </a:rPr>
              <a:t> </a:t>
            </a:r>
          </a:p>
          <a:p>
            <a:pPr algn="l" fontAlgn="auto">
              <a:spcAft>
                <a:spcPts val="0"/>
              </a:spcAft>
              <a:buFont typeface="Arial" pitchFamily="34" charset="0"/>
              <a:buNone/>
              <a:defRPr/>
            </a:pPr>
            <a:r>
              <a:rPr lang="en-US" sz="2600" dirty="0" smtClean="0">
                <a:solidFill>
                  <a:srgbClr val="00B0F0"/>
                </a:solidFill>
              </a:rPr>
              <a:t>- National Snow and Ice Data Center</a:t>
            </a:r>
          </a:p>
          <a:p>
            <a:pPr algn="l"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17411"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solidFill>
                  <a:srgbClr val="FFFF00"/>
                </a:solidFill>
                <a:latin typeface="Bernard MT Condensed" pitchFamily="18" charset="0"/>
              </a:rPr>
              <a:t>Today’s Needs:</a:t>
            </a:r>
            <a:r>
              <a:rPr lang="en-US" sz="4000">
                <a:solidFill>
                  <a:srgbClr val="FFFF00"/>
                </a:solidFill>
                <a:latin typeface="Bernard MT Condensed" pitchFamily="18" charset="0"/>
              </a:rPr>
              <a:t> Binder, Lined Paper, &amp; Pencil</a:t>
            </a:r>
          </a:p>
        </p:txBody>
      </p:sp>
      <p:pic>
        <p:nvPicPr>
          <p:cNvPr id="22530" name="Picture 2" descr="http://snowbrains.com/wp-content/uploads/2013/05/w031230b033.jpg"/>
          <p:cNvPicPr>
            <a:picLocks noChangeAspect="1" noChangeArrowheads="1"/>
          </p:cNvPicPr>
          <p:nvPr/>
        </p:nvPicPr>
        <p:blipFill>
          <a:blip r:embed="rId2" cstate="print"/>
          <a:srcRect/>
          <a:stretch>
            <a:fillRect/>
          </a:stretch>
        </p:blipFill>
        <p:spPr bwMode="auto">
          <a:xfrm rot="5400000">
            <a:off x="6154806" y="779394"/>
            <a:ext cx="2679342" cy="2949354"/>
          </a:xfrm>
          <a:prstGeom prst="rect">
            <a:avLst/>
          </a:prstGeom>
          <a:ln>
            <a:noFill/>
          </a:ln>
          <a:effectLst>
            <a:softEdge rad="112500"/>
          </a:effectLst>
        </p:spPr>
      </p:pic>
      <p:sp>
        <p:nvSpPr>
          <p:cNvPr id="17413" name="TextBox 7"/>
          <p:cNvSpPr txBox="1">
            <a:spLocks noChangeArrowheads="1"/>
          </p:cNvSpPr>
          <p:nvPr/>
        </p:nvSpPr>
        <p:spPr bwMode="auto">
          <a:xfrm>
            <a:off x="304800" y="838200"/>
            <a:ext cx="8229600" cy="2678113"/>
          </a:xfrm>
          <a:prstGeom prst="rect">
            <a:avLst/>
          </a:prstGeom>
          <a:noFill/>
          <a:ln w="9525">
            <a:noFill/>
            <a:miter lim="800000"/>
            <a:headEnd/>
            <a:tailEnd/>
          </a:ln>
        </p:spPr>
        <p:txBody>
          <a:bodyPr>
            <a:spAutoFit/>
          </a:bodyPr>
          <a:lstStyle/>
          <a:p>
            <a:pPr marL="514350" indent="-514350"/>
            <a:r>
              <a:rPr lang="en-US" sz="2800">
                <a:solidFill>
                  <a:srgbClr val="7030A0"/>
                </a:solidFill>
                <a:latin typeface="Bernard MT Condensed" pitchFamily="18" charset="0"/>
              </a:rPr>
              <a:t>Today’s Agenda</a:t>
            </a:r>
          </a:p>
          <a:p>
            <a:pPr marL="514350" indent="-514350">
              <a:buFont typeface="Calibri" pitchFamily="34" charset="0"/>
              <a:buAutoNum type="arabicPeriod"/>
            </a:pPr>
            <a:r>
              <a:rPr lang="en-US" sz="2800">
                <a:solidFill>
                  <a:srgbClr val="7030A0"/>
                </a:solidFill>
                <a:latin typeface="Bernard MT Condensed" pitchFamily="18" charset="0"/>
              </a:rPr>
              <a:t>New seats!</a:t>
            </a:r>
          </a:p>
          <a:p>
            <a:pPr marL="514350" indent="-514350">
              <a:buFont typeface="Calibri" pitchFamily="34" charset="0"/>
              <a:buAutoNum type="arabicPeriod"/>
            </a:pPr>
            <a:r>
              <a:rPr lang="en-US" sz="2800">
                <a:solidFill>
                  <a:srgbClr val="7030A0"/>
                </a:solidFill>
                <a:latin typeface="Bernard MT Condensed" pitchFamily="18" charset="0"/>
              </a:rPr>
              <a:t>Warm-Up</a:t>
            </a:r>
          </a:p>
          <a:p>
            <a:pPr marL="514350" indent="-514350">
              <a:buFont typeface="Calibri" pitchFamily="34" charset="0"/>
              <a:buAutoNum type="arabicPeriod"/>
            </a:pPr>
            <a:r>
              <a:rPr lang="en-US" sz="2800">
                <a:solidFill>
                  <a:srgbClr val="7030A0"/>
                </a:solidFill>
                <a:latin typeface="Bernard MT Condensed" pitchFamily="18" charset="0"/>
              </a:rPr>
              <a:t>5 Questions about Cell Reproduction</a:t>
            </a:r>
          </a:p>
          <a:p>
            <a:pPr marL="514350" indent="-514350">
              <a:buFont typeface="Calibri" pitchFamily="34" charset="0"/>
              <a:buAutoNum type="arabicPeriod"/>
            </a:pPr>
            <a:r>
              <a:rPr lang="en-US" sz="2800">
                <a:solidFill>
                  <a:srgbClr val="7030A0"/>
                </a:solidFill>
                <a:latin typeface="Bernard MT Condensed" pitchFamily="18" charset="0"/>
              </a:rPr>
              <a:t>Pre-Test </a:t>
            </a:r>
          </a:p>
          <a:p>
            <a:pPr marL="514350" indent="-514350"/>
            <a:endParaRPr lang="en-US" sz="2800" b="1">
              <a:solidFill>
                <a:srgbClr val="7030A0"/>
              </a:solidFill>
              <a:latin typeface="Calibri" pitchFamily="34" charset="0"/>
            </a:endParaRPr>
          </a:p>
        </p:txBody>
      </p:sp>
      <p:sp>
        <p:nvSpPr>
          <p:cNvPr id="17414" name="Rectangle 8"/>
          <p:cNvSpPr>
            <a:spLocks noChangeArrowheads="1"/>
          </p:cNvSpPr>
          <p:nvPr/>
        </p:nvSpPr>
        <p:spPr bwMode="auto">
          <a:xfrm rot="-5400000">
            <a:off x="-338137" y="3995737"/>
            <a:ext cx="2878138" cy="830263"/>
          </a:xfrm>
          <a:prstGeom prst="rect">
            <a:avLst/>
          </a:prstGeom>
          <a:noFill/>
          <a:ln w="9525">
            <a:noFill/>
            <a:miter lim="800000"/>
            <a:headEnd/>
            <a:tailEnd/>
          </a:ln>
        </p:spPr>
        <p:txBody>
          <a:bodyPr>
            <a:spAutoFit/>
          </a:bodyPr>
          <a:lstStyle/>
          <a:p>
            <a:r>
              <a:rPr lang="en-US" sz="4800">
                <a:solidFill>
                  <a:srgbClr val="00B0F0"/>
                </a:solidFill>
                <a:latin typeface="Bernard MT Condensed" pitchFamily="18" charset="0"/>
              </a:rPr>
              <a:t>Fun Fact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838200" y="0"/>
            <a:ext cx="7772400" cy="838200"/>
          </a:xfrm>
        </p:spPr>
        <p:txBody>
          <a:bodyPr/>
          <a:lstStyle/>
          <a:p>
            <a:r>
              <a:rPr lang="en-US" dirty="0" smtClean="0">
                <a:latin typeface="Bernard MT Condensed" pitchFamily="18" charset="0"/>
              </a:rPr>
              <a:t>Wednesday, February 26, 2014</a:t>
            </a:r>
          </a:p>
        </p:txBody>
      </p:sp>
      <p:sp>
        <p:nvSpPr>
          <p:cNvPr id="44035" name="TextBox 3"/>
          <p:cNvSpPr txBox="1">
            <a:spLocks noChangeArrowheads="1"/>
          </p:cNvSpPr>
          <p:nvPr/>
        </p:nvSpPr>
        <p:spPr bwMode="auto">
          <a:xfrm>
            <a:off x="304800" y="1447800"/>
            <a:ext cx="4495800" cy="3416320"/>
          </a:xfrm>
          <a:prstGeom prst="rect">
            <a:avLst/>
          </a:prstGeom>
          <a:noFill/>
          <a:ln w="9525">
            <a:noFill/>
            <a:miter lim="800000"/>
            <a:headEnd/>
            <a:tailEnd/>
          </a:ln>
        </p:spPr>
        <p:txBody>
          <a:bodyPr wrap="square">
            <a:spAutoFit/>
          </a:bodyPr>
          <a:lstStyle/>
          <a:p>
            <a:pPr marL="514350" indent="-514350"/>
            <a:r>
              <a:rPr lang="en-US" sz="3600" u="sng" dirty="0">
                <a:solidFill>
                  <a:srgbClr val="FF0066"/>
                </a:solidFill>
                <a:latin typeface="Bernard MT Condensed" pitchFamily="18" charset="0"/>
              </a:rPr>
              <a:t>Today’s Agenda</a:t>
            </a:r>
          </a:p>
          <a:p>
            <a:pPr marL="514350" indent="-514350">
              <a:buFont typeface="Calibri" pitchFamily="34" charset="0"/>
              <a:buAutoNum type="arabicPeriod"/>
            </a:pPr>
            <a:r>
              <a:rPr lang="en-US" sz="3600" dirty="0">
                <a:solidFill>
                  <a:srgbClr val="9999FF"/>
                </a:solidFill>
                <a:latin typeface="Bernard MT Condensed" pitchFamily="18" charset="0"/>
              </a:rPr>
              <a:t>Warm-Up</a:t>
            </a:r>
          </a:p>
          <a:p>
            <a:pPr marL="514350" indent="-514350">
              <a:buFont typeface="Calibri" pitchFamily="34" charset="0"/>
              <a:buAutoNum type="arabicPeriod"/>
            </a:pPr>
            <a:r>
              <a:rPr lang="en-US" sz="3600" dirty="0" smtClean="0">
                <a:solidFill>
                  <a:srgbClr val="FF0066"/>
                </a:solidFill>
                <a:latin typeface="Bernard MT Condensed" pitchFamily="18" charset="0"/>
              </a:rPr>
              <a:t>Video Clip</a:t>
            </a:r>
          </a:p>
          <a:p>
            <a:pPr marL="514350" indent="-514350">
              <a:buFont typeface="Calibri" pitchFamily="34" charset="0"/>
              <a:buAutoNum type="arabicPeriod"/>
            </a:pPr>
            <a:r>
              <a:rPr lang="en-US" sz="3600" dirty="0" smtClean="0">
                <a:solidFill>
                  <a:srgbClr val="9999FF"/>
                </a:solidFill>
                <a:latin typeface="Bernard MT Condensed" pitchFamily="18" charset="0"/>
              </a:rPr>
              <a:t>PTC Genetic Trait</a:t>
            </a:r>
          </a:p>
          <a:p>
            <a:pPr marL="514350" indent="-514350">
              <a:buFont typeface="Calibri" pitchFamily="34" charset="0"/>
              <a:buAutoNum type="arabicPeriod"/>
            </a:pPr>
            <a:r>
              <a:rPr lang="en-US" sz="3600" dirty="0" smtClean="0">
                <a:solidFill>
                  <a:srgbClr val="FF0066"/>
                </a:solidFill>
                <a:latin typeface="Bernard MT Condensed" pitchFamily="18" charset="0"/>
              </a:rPr>
              <a:t>CER Conclusions</a:t>
            </a:r>
            <a:endParaRPr lang="en-US" sz="3600" dirty="0">
              <a:solidFill>
                <a:srgbClr val="FF0066"/>
              </a:solidFill>
              <a:latin typeface="Bernard MT Condensed" pitchFamily="18" charset="0"/>
            </a:endParaRPr>
          </a:p>
          <a:p>
            <a:pPr marL="514350" indent="-514350">
              <a:buFont typeface="Calibri" pitchFamily="34" charset="0"/>
              <a:buAutoNum type="arabicPeriod"/>
            </a:pPr>
            <a:endParaRPr lang="en-US" sz="3600" b="1" dirty="0">
              <a:solidFill>
                <a:srgbClr val="7030A0"/>
              </a:solidFill>
              <a:latin typeface="Calibri" pitchFamily="34" charset="0"/>
            </a:endParaRPr>
          </a:p>
        </p:txBody>
      </p:sp>
      <p:pic>
        <p:nvPicPr>
          <p:cNvPr id="7" name="Picture 2" descr="http://twistedsifter.files.wordpress.com/2013/09/elephants-cant-jump-science-facts-animated-gifs.gif"/>
          <p:cNvPicPr>
            <a:picLocks noChangeAspect="1" noChangeArrowheads="1" noCrop="1"/>
          </p:cNvPicPr>
          <p:nvPr/>
        </p:nvPicPr>
        <p:blipFill>
          <a:blip r:embed="rId2" cstate="print"/>
          <a:srcRect/>
          <a:stretch>
            <a:fillRect/>
          </a:stretch>
        </p:blipFill>
        <p:spPr bwMode="auto">
          <a:xfrm>
            <a:off x="4572000" y="2438400"/>
            <a:ext cx="3749040" cy="3749040"/>
          </a:xfrm>
          <a:prstGeom prst="rect">
            <a:avLst/>
          </a:prstGeom>
          <a:noFill/>
        </p:spPr>
      </p:pic>
      <p:sp>
        <p:nvSpPr>
          <p:cNvPr id="8"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sp>
        <p:nvSpPr>
          <p:cNvPr id="10" name="Subtitle 2"/>
          <p:cNvSpPr txBox="1">
            <a:spLocks/>
          </p:cNvSpPr>
          <p:nvPr/>
        </p:nvSpPr>
        <p:spPr bwMode="auto">
          <a:xfrm>
            <a:off x="4038600" y="1066800"/>
            <a:ext cx="4876800" cy="190500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B0F0"/>
                </a:solidFill>
                <a:effectLst/>
                <a:uLnTx/>
                <a:uFillTx/>
                <a:latin typeface="Bernard MT Condensed" pitchFamily="18" charset="0"/>
                <a:ea typeface="+mn-ea"/>
                <a:cs typeface="+mn-cs"/>
              </a:rPr>
              <a:t>Fun Fact</a:t>
            </a: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dirty="0" smtClean="0">
                <a:ln>
                  <a:noFill/>
                </a:ln>
                <a:solidFill>
                  <a:srgbClr val="00B0F0"/>
                </a:solidFill>
                <a:effectLst/>
                <a:uLnTx/>
                <a:uFillTx/>
                <a:latin typeface="+mn-lt"/>
                <a:ea typeface="+mn-ea"/>
                <a:cs typeface="+mn-cs"/>
              </a:rPr>
              <a:t>Elephants are the only animals that can’t jump.</a:t>
            </a:r>
            <a:endParaRPr kumimoji="0" lang="en-US" sz="3200" b="0" i="0" u="none" strike="noStrike" kern="1200" cap="none" spc="0" normalizeH="0" baseline="0" noProof="0" dirty="0" smtClean="0">
              <a:ln>
                <a:noFill/>
              </a:ln>
              <a:solidFill>
                <a:srgbClr val="00B0F0"/>
              </a:solidFill>
              <a:effectLst/>
              <a:uLnTx/>
              <a:uFillTx/>
              <a:latin typeface="Bernard MT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00B0F0"/>
              </a:solidFill>
              <a:effectLst/>
              <a:uLnTx/>
              <a:uFillTx/>
              <a:latin typeface="Bernard MT Condensed" pitchFamily="18" charset="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685800" y="381000"/>
            <a:ext cx="7772400" cy="1066800"/>
          </a:xfrm>
        </p:spPr>
        <p:txBody>
          <a:bodyPr/>
          <a:lstStyle/>
          <a:p>
            <a:r>
              <a:rPr lang="en-US" sz="6000" dirty="0" smtClean="0">
                <a:latin typeface="Bernard MT Condensed" pitchFamily="18" charset="0"/>
              </a:rPr>
              <a:t>Warm-Up </a:t>
            </a:r>
          </a:p>
        </p:txBody>
      </p:sp>
      <p:sp>
        <p:nvSpPr>
          <p:cNvPr id="37890"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sp>
        <p:nvSpPr>
          <p:cNvPr id="6" name="Subtitle 5"/>
          <p:cNvSpPr>
            <a:spLocks noGrp="1"/>
          </p:cNvSpPr>
          <p:nvPr>
            <p:ph type="subTitle" idx="1"/>
          </p:nvPr>
        </p:nvSpPr>
        <p:spPr>
          <a:xfrm>
            <a:off x="0" y="1447800"/>
            <a:ext cx="9144000" cy="4724400"/>
          </a:xfrm>
        </p:spPr>
        <p:txBody>
          <a:bodyPr/>
          <a:lstStyle/>
          <a:p>
            <a:pPr eaLnBrk="1" hangingPunct="1"/>
            <a:r>
              <a:rPr lang="en-US" sz="6000" dirty="0" smtClean="0">
                <a:solidFill>
                  <a:srgbClr val="FF0000"/>
                </a:solidFill>
                <a:effectLst>
                  <a:outerShdw blurRad="38100" dist="38100" dir="2700000" algn="tl">
                    <a:srgbClr val="000000">
                      <a:alpha val="43137"/>
                    </a:srgbClr>
                  </a:outerShdw>
                </a:effectLst>
              </a:rPr>
              <a:t>Give an </a:t>
            </a:r>
            <a:r>
              <a:rPr lang="en-US" sz="6000" dirty="0" smtClean="0">
                <a:solidFill>
                  <a:srgbClr val="00B0F0"/>
                </a:solidFill>
                <a:effectLst>
                  <a:outerShdw blurRad="38100" dist="38100" dir="2700000" algn="tl">
                    <a:srgbClr val="000000">
                      <a:alpha val="43137"/>
                    </a:srgbClr>
                  </a:outerShdw>
                </a:effectLst>
              </a:rPr>
              <a:t>example of two people </a:t>
            </a:r>
            <a:r>
              <a:rPr lang="en-US" sz="6000" dirty="0" smtClean="0">
                <a:solidFill>
                  <a:srgbClr val="FF0000"/>
                </a:solidFill>
                <a:effectLst>
                  <a:outerShdw blurRad="38100" dist="38100" dir="2700000" algn="tl">
                    <a:srgbClr val="000000">
                      <a:alpha val="43137"/>
                    </a:srgbClr>
                  </a:outerShdw>
                </a:effectLst>
              </a:rPr>
              <a:t>who are related to each other and </a:t>
            </a:r>
            <a:r>
              <a:rPr lang="en-US" sz="6000" dirty="0" smtClean="0">
                <a:solidFill>
                  <a:srgbClr val="00B0F0"/>
                </a:solidFill>
                <a:effectLst>
                  <a:outerShdw blurRad="38100" dist="38100" dir="2700000" algn="tl">
                    <a:srgbClr val="000000">
                      <a:alpha val="43137"/>
                    </a:srgbClr>
                  </a:outerShdw>
                </a:effectLst>
              </a:rPr>
              <a:t>explain the characteristics </a:t>
            </a:r>
            <a:r>
              <a:rPr lang="en-US" sz="6000" dirty="0" smtClean="0">
                <a:solidFill>
                  <a:srgbClr val="FF0000"/>
                </a:solidFill>
                <a:effectLst>
                  <a:outerShdw blurRad="38100" dist="38100" dir="2700000" algn="tl">
                    <a:srgbClr val="000000">
                      <a:alpha val="43137"/>
                    </a:srgbClr>
                  </a:outerShdw>
                </a:effectLst>
              </a:rPr>
              <a:t>they have in </a:t>
            </a:r>
            <a:r>
              <a:rPr lang="en-US" sz="6000" dirty="0" smtClean="0">
                <a:solidFill>
                  <a:srgbClr val="00B0F0"/>
                </a:solidFill>
                <a:effectLst>
                  <a:outerShdw blurRad="38100" dist="38100" dir="2700000" algn="tl">
                    <a:srgbClr val="000000">
                      <a:alpha val="43137"/>
                    </a:srgbClr>
                  </a:outerShdw>
                </a:effectLst>
              </a:rPr>
              <a:t>common </a:t>
            </a:r>
            <a:r>
              <a:rPr lang="en-US" sz="6000" dirty="0" smtClean="0">
                <a:solidFill>
                  <a:srgbClr val="FF0000"/>
                </a:solidFill>
                <a:effectLst>
                  <a:outerShdw blurRad="38100" dist="38100" dir="2700000" algn="tl">
                    <a:srgbClr val="000000">
                      <a:alpha val="43137"/>
                    </a:srgbClr>
                  </a:outerShdw>
                </a:effectLst>
              </a:rPr>
              <a:t>with each other</a:t>
            </a:r>
            <a:r>
              <a:rPr lang="en-US" dirty="0" smtClean="0">
                <a:solidFill>
                  <a:srgbClr val="FF000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smtClean="0">
                <a:effectLst>
                  <a:outerShdw blurRad="38100" dist="38100" dir="2700000" algn="tl">
                    <a:srgbClr val="000000">
                      <a:alpha val="43137"/>
                    </a:srgbClr>
                  </a:outerShdw>
                </a:effectLst>
                <a:latin typeface="Aharoni" pitchFamily="2" charset="-79"/>
                <a:cs typeface="Aharoni" pitchFamily="2" charset="-79"/>
              </a:rPr>
              <a:t>Today’s Objectives</a:t>
            </a:r>
            <a:endParaRPr lang="en-US" sz="6000" u="sng"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p:txBody>
          <a:bodyPr/>
          <a:lstStyle/>
          <a:p>
            <a:pPr>
              <a:buNone/>
            </a:pPr>
            <a:r>
              <a:rPr lang="en-US" sz="6000" dirty="0" smtClean="0">
                <a:latin typeface="Aharoni" pitchFamily="2" charset="-79"/>
                <a:cs typeface="Aharoni" pitchFamily="2" charset="-79"/>
              </a:rPr>
              <a:t>I CAN...</a:t>
            </a:r>
          </a:p>
          <a:p>
            <a:pPr lvl="1">
              <a:buFont typeface="Wingdings" pitchFamily="2" charset="2"/>
              <a:buChar char="§"/>
            </a:pPr>
            <a:r>
              <a:rPr lang="en-US" sz="4800" dirty="0" smtClean="0">
                <a:solidFill>
                  <a:srgbClr val="FF0000"/>
                </a:solidFill>
                <a:latin typeface="Aharoni" pitchFamily="2" charset="-79"/>
                <a:cs typeface="Aharoni" pitchFamily="2" charset="-79"/>
              </a:rPr>
              <a:t>Use evidence  </a:t>
            </a:r>
            <a:r>
              <a:rPr lang="en-US" sz="4800" dirty="0" smtClean="0">
                <a:latin typeface="Aharoni" pitchFamily="2" charset="-79"/>
                <a:cs typeface="Aharoni" pitchFamily="2" charset="-79"/>
              </a:rPr>
              <a:t>collected as a class to </a:t>
            </a:r>
            <a:r>
              <a:rPr lang="en-US" sz="4800" dirty="0" smtClean="0">
                <a:solidFill>
                  <a:srgbClr val="0070C0"/>
                </a:solidFill>
                <a:latin typeface="Aharoni" pitchFamily="2" charset="-79"/>
                <a:cs typeface="Aharoni" pitchFamily="2" charset="-79"/>
              </a:rPr>
              <a:t>develop a conclusion </a:t>
            </a:r>
            <a:r>
              <a:rPr lang="en-US" sz="4800" dirty="0" smtClean="0">
                <a:latin typeface="Aharoni" pitchFamily="2" charset="-79"/>
                <a:cs typeface="Aharoni" pitchFamily="2" charset="-79"/>
              </a:rPr>
              <a:t>about the ability to taste PTC.</a:t>
            </a:r>
          </a:p>
          <a:p>
            <a:pPr marL="914400" lvl="1" indent="-514350">
              <a:buFont typeface="Wingdings" pitchFamily="2" charset="2"/>
              <a:buChar char="§"/>
            </a:pPr>
            <a:endParaRPr lang="en-US" sz="5400" dirty="0" smtClean="0"/>
          </a:p>
          <a:p>
            <a:pPr marL="914400" lvl="1" indent="-514350">
              <a:buNone/>
            </a:pPr>
            <a:endParaRPr lang="en-US" sz="6000" dirty="0" smtClean="0"/>
          </a:p>
          <a:p>
            <a:pPr marL="914400" lvl="1" indent="-514350">
              <a:buNone/>
            </a:pPr>
            <a:endParaRPr lang="en-US" sz="5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838200" y="0"/>
            <a:ext cx="7772400" cy="838200"/>
          </a:xfrm>
        </p:spPr>
        <p:txBody>
          <a:bodyPr/>
          <a:lstStyle/>
          <a:p>
            <a:r>
              <a:rPr lang="en-US" dirty="0" smtClean="0">
                <a:latin typeface="Bernard MT Condensed" pitchFamily="18" charset="0"/>
              </a:rPr>
              <a:t>Thursday, February 27, 2014</a:t>
            </a:r>
          </a:p>
        </p:txBody>
      </p:sp>
      <p:sp>
        <p:nvSpPr>
          <p:cNvPr id="3" name="Subtitle 2"/>
          <p:cNvSpPr>
            <a:spLocks noGrp="1"/>
          </p:cNvSpPr>
          <p:nvPr>
            <p:ph type="subTitle" idx="1"/>
          </p:nvPr>
        </p:nvSpPr>
        <p:spPr>
          <a:xfrm>
            <a:off x="3048000" y="762000"/>
            <a:ext cx="6096000" cy="685800"/>
          </a:xfrm>
        </p:spPr>
        <p:txBody>
          <a:bodyPr rtlCol="0">
            <a:noAutofit/>
          </a:bodyPr>
          <a:lstStyle/>
          <a:p>
            <a:pPr fontAlgn="auto">
              <a:spcAft>
                <a:spcPts val="0"/>
              </a:spcAft>
              <a:defRPr/>
            </a:pPr>
            <a:r>
              <a:rPr lang="en-US" sz="2800" dirty="0" smtClean="0">
                <a:solidFill>
                  <a:srgbClr val="00B0F0"/>
                </a:solidFill>
                <a:latin typeface="Bernard MT Condensed" pitchFamily="18" charset="0"/>
              </a:rPr>
              <a:t>Fun Fact</a:t>
            </a:r>
          </a:p>
          <a:p>
            <a:pPr fontAlgn="auto">
              <a:spcAft>
                <a:spcPts val="0"/>
              </a:spcAft>
              <a:defRPr/>
            </a:pPr>
            <a:r>
              <a:rPr lang="en-US" sz="2800" dirty="0" smtClean="0">
                <a:solidFill>
                  <a:srgbClr val="00B0F0"/>
                </a:solidFill>
              </a:rPr>
              <a:t>The ant can lift 50 times its own weight, can pull 30 times its own weight.</a:t>
            </a:r>
            <a:endParaRPr lang="en-US" sz="2800" dirty="0" smtClean="0">
              <a:solidFill>
                <a:srgbClr val="00B0F0"/>
              </a:solidFill>
              <a:latin typeface="Bernard MT Condensed" pitchFamily="18" charset="0"/>
            </a:endParaRPr>
          </a:p>
          <a:p>
            <a:pPr fontAlgn="auto">
              <a:spcAft>
                <a:spcPts val="0"/>
              </a:spcAft>
              <a:buFont typeface="Arial" pitchFamily="34" charset="0"/>
              <a:buNone/>
              <a:defRPr/>
            </a:pPr>
            <a:endParaRPr lang="en-US" sz="2800" dirty="0">
              <a:solidFill>
                <a:srgbClr val="00B0F0"/>
              </a:solidFill>
              <a:latin typeface="Bernard MT Condensed" pitchFamily="18" charset="0"/>
            </a:endParaRPr>
          </a:p>
        </p:txBody>
      </p:sp>
      <p:sp>
        <p:nvSpPr>
          <p:cNvPr id="44035" name="TextBox 3"/>
          <p:cNvSpPr txBox="1">
            <a:spLocks noChangeArrowheads="1"/>
          </p:cNvSpPr>
          <p:nvPr/>
        </p:nvSpPr>
        <p:spPr bwMode="auto">
          <a:xfrm>
            <a:off x="533400" y="1752600"/>
            <a:ext cx="4038600" cy="4524315"/>
          </a:xfrm>
          <a:prstGeom prst="rect">
            <a:avLst/>
          </a:prstGeom>
          <a:noFill/>
          <a:ln w="9525">
            <a:noFill/>
            <a:miter lim="800000"/>
            <a:headEnd/>
            <a:tailEnd/>
          </a:ln>
        </p:spPr>
        <p:txBody>
          <a:bodyPr wrap="square">
            <a:spAutoFit/>
          </a:bodyPr>
          <a:lstStyle/>
          <a:p>
            <a:pPr marL="514350" indent="-514350"/>
            <a:r>
              <a:rPr lang="en-US" sz="3600" u="sng" dirty="0">
                <a:solidFill>
                  <a:srgbClr val="7030A0"/>
                </a:solidFill>
                <a:latin typeface="Bernard MT Condensed" pitchFamily="18" charset="0"/>
              </a:rPr>
              <a:t>Today’s Agenda</a:t>
            </a:r>
          </a:p>
          <a:p>
            <a:pPr marL="514350" indent="-514350">
              <a:buFont typeface="Calibri" pitchFamily="34" charset="0"/>
              <a:buAutoNum type="arabicPeriod"/>
            </a:pPr>
            <a:r>
              <a:rPr lang="en-US" sz="3600" dirty="0" smtClean="0">
                <a:solidFill>
                  <a:srgbClr val="FF0066"/>
                </a:solidFill>
                <a:latin typeface="Bernard MT Condensed" pitchFamily="18" charset="0"/>
              </a:rPr>
              <a:t>Warm-Up</a:t>
            </a:r>
          </a:p>
          <a:p>
            <a:pPr marL="514350" indent="-514350">
              <a:buFont typeface="Calibri" pitchFamily="34" charset="0"/>
              <a:buAutoNum type="arabicPeriod"/>
            </a:pPr>
            <a:endParaRPr lang="en-US" sz="3600" dirty="0">
              <a:solidFill>
                <a:srgbClr val="FF0066"/>
              </a:solidFill>
              <a:latin typeface="Bernard MT Condensed" pitchFamily="18" charset="0"/>
            </a:endParaRPr>
          </a:p>
          <a:p>
            <a:pPr marL="514350" indent="-514350">
              <a:buFont typeface="Calibri" pitchFamily="34" charset="0"/>
              <a:buAutoNum type="arabicPeriod"/>
            </a:pPr>
            <a:r>
              <a:rPr lang="en-US" sz="3600" dirty="0" smtClean="0">
                <a:solidFill>
                  <a:srgbClr val="FF0066"/>
                </a:solidFill>
                <a:latin typeface="Bernard MT Condensed" pitchFamily="18" charset="0"/>
              </a:rPr>
              <a:t>Its all about Traits – PowerPoint</a:t>
            </a:r>
          </a:p>
          <a:p>
            <a:pPr marL="514350" indent="-514350">
              <a:buFont typeface="Calibri" pitchFamily="34" charset="0"/>
              <a:buAutoNum type="arabicPeriod"/>
            </a:pPr>
            <a:endParaRPr lang="en-US" sz="3600" dirty="0" smtClean="0">
              <a:solidFill>
                <a:srgbClr val="FF0066"/>
              </a:solidFill>
              <a:latin typeface="Bernard MT Condensed" pitchFamily="18" charset="0"/>
            </a:endParaRPr>
          </a:p>
          <a:p>
            <a:pPr marL="514350" indent="-514350">
              <a:buFont typeface="Calibri" pitchFamily="34" charset="0"/>
              <a:buAutoNum type="arabicPeriod"/>
            </a:pPr>
            <a:r>
              <a:rPr lang="en-US" sz="3600" dirty="0" smtClean="0">
                <a:solidFill>
                  <a:srgbClr val="FF0066"/>
                </a:solidFill>
                <a:latin typeface="Bernard MT Condensed" pitchFamily="18" charset="0"/>
              </a:rPr>
              <a:t>Quiz </a:t>
            </a:r>
            <a:r>
              <a:rPr lang="en-US" sz="3600" dirty="0" smtClean="0">
                <a:solidFill>
                  <a:srgbClr val="FF0066"/>
                </a:solidFill>
                <a:latin typeface="Bernard MT Condensed" pitchFamily="18" charset="0"/>
                <a:sym typeface="Wingdings" pitchFamily="2" charset="2"/>
              </a:rPr>
              <a:t></a:t>
            </a:r>
            <a:endParaRPr lang="en-US" sz="3600" dirty="0">
              <a:solidFill>
                <a:srgbClr val="FF0066"/>
              </a:solidFill>
              <a:latin typeface="Bernard MT Condensed" pitchFamily="18" charset="0"/>
            </a:endParaRPr>
          </a:p>
          <a:p>
            <a:pPr marL="514350" indent="-514350">
              <a:buFont typeface="Calibri" pitchFamily="34" charset="0"/>
              <a:buAutoNum type="arabicPeriod"/>
            </a:pPr>
            <a:endParaRPr lang="en-US" sz="3600" b="1" dirty="0">
              <a:solidFill>
                <a:srgbClr val="7030A0"/>
              </a:solidFill>
              <a:latin typeface="Calibri" pitchFamily="34" charset="0"/>
            </a:endParaRPr>
          </a:p>
        </p:txBody>
      </p:sp>
      <p:sp>
        <p:nvSpPr>
          <p:cNvPr id="44036" name="TextBox 4"/>
          <p:cNvSpPr txBox="1">
            <a:spLocks noChangeArrowheads="1"/>
          </p:cNvSpPr>
          <p:nvPr/>
        </p:nvSpPr>
        <p:spPr bwMode="auto">
          <a:xfrm>
            <a:off x="2275" y="5691157"/>
            <a:ext cx="9144000" cy="1323439"/>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Binder, Vocab. Sheet from back of classroom </a:t>
            </a:r>
            <a:r>
              <a:rPr lang="en-US" sz="4000" dirty="0">
                <a:solidFill>
                  <a:srgbClr val="FFFF00"/>
                </a:solidFill>
                <a:latin typeface="Bernard MT Condensed" pitchFamily="18" charset="0"/>
              </a:rPr>
              <a:t>&amp; Pencil/Pen</a:t>
            </a:r>
          </a:p>
        </p:txBody>
      </p:sp>
      <p:pic>
        <p:nvPicPr>
          <p:cNvPr id="6146" name="Picture 2" descr="http://d2tq98mqfjyz2l.cloudfront.net/image_cache/131059215429224.jpg"/>
          <p:cNvPicPr>
            <a:picLocks noChangeAspect="1" noChangeArrowheads="1"/>
          </p:cNvPicPr>
          <p:nvPr/>
        </p:nvPicPr>
        <p:blipFill>
          <a:blip r:embed="rId2" cstate="print"/>
          <a:srcRect t="4923" b="7692"/>
          <a:stretch>
            <a:fillRect/>
          </a:stretch>
        </p:blipFill>
        <p:spPr bwMode="auto">
          <a:xfrm>
            <a:off x="5029200" y="2338357"/>
            <a:ext cx="2774324" cy="3352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685800" y="0"/>
            <a:ext cx="7772400" cy="1066800"/>
          </a:xfrm>
        </p:spPr>
        <p:txBody>
          <a:bodyPr/>
          <a:lstStyle/>
          <a:p>
            <a:r>
              <a:rPr lang="en-US" sz="6000" dirty="0" smtClean="0">
                <a:latin typeface="Bernard MT Condensed" pitchFamily="18" charset="0"/>
              </a:rPr>
              <a:t>Warm-Up </a:t>
            </a:r>
          </a:p>
        </p:txBody>
      </p:sp>
      <p:sp>
        <p:nvSpPr>
          <p:cNvPr id="37890"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sp>
        <p:nvSpPr>
          <p:cNvPr id="6" name="Subtitle 5"/>
          <p:cNvSpPr>
            <a:spLocks noGrp="1"/>
          </p:cNvSpPr>
          <p:nvPr>
            <p:ph type="subTitle" idx="1"/>
          </p:nvPr>
        </p:nvSpPr>
        <p:spPr>
          <a:xfrm>
            <a:off x="0" y="914400"/>
            <a:ext cx="9144000" cy="4724400"/>
          </a:xfrm>
        </p:spPr>
        <p:txBody>
          <a:bodyPr/>
          <a:lstStyle/>
          <a:p>
            <a:pPr eaLnBrk="1" hangingPunct="1"/>
            <a:r>
              <a:rPr lang="en-US" sz="4800" dirty="0" smtClean="0">
                <a:solidFill>
                  <a:srgbClr val="9966FF"/>
                </a:solidFill>
                <a:effectLst>
                  <a:outerShdw blurRad="38100" dist="38100" dir="2700000" algn="tl">
                    <a:srgbClr val="000000">
                      <a:alpha val="43137"/>
                    </a:srgbClr>
                  </a:outerShdw>
                </a:effectLst>
              </a:rPr>
              <a:t>Write</a:t>
            </a:r>
            <a:r>
              <a:rPr lang="en-US" sz="4800" dirty="0" smtClean="0">
                <a:solidFill>
                  <a:schemeClr val="tx1"/>
                </a:solidFill>
                <a:effectLst>
                  <a:outerShdw blurRad="38100" dist="38100" dir="2700000" algn="tl">
                    <a:srgbClr val="000000">
                      <a:alpha val="43137"/>
                    </a:srgbClr>
                  </a:outerShdw>
                </a:effectLst>
              </a:rPr>
              <a:t> about your </a:t>
            </a:r>
            <a:r>
              <a:rPr lang="en-US" sz="4800" dirty="0" smtClean="0">
                <a:solidFill>
                  <a:srgbClr val="9966FF"/>
                </a:solidFill>
                <a:effectLst>
                  <a:outerShdw blurRad="38100" dist="38100" dir="2700000" algn="tl">
                    <a:srgbClr val="000000">
                      <a:alpha val="43137"/>
                    </a:srgbClr>
                  </a:outerShdw>
                </a:effectLst>
              </a:rPr>
              <a:t>experiences</a:t>
            </a:r>
            <a:r>
              <a:rPr lang="en-US" sz="4800" dirty="0" smtClean="0">
                <a:solidFill>
                  <a:schemeClr val="tx1"/>
                </a:solidFill>
                <a:effectLst>
                  <a:outerShdw blurRad="38100" dist="38100" dir="2700000" algn="tl">
                    <a:srgbClr val="000000">
                      <a:alpha val="43137"/>
                    </a:srgbClr>
                  </a:outerShdw>
                </a:effectLst>
              </a:rPr>
              <a:t> with the PTC test we did yesterday. </a:t>
            </a:r>
          </a:p>
          <a:p>
            <a:pPr marL="914400" indent="-914400" eaLnBrk="1" hangingPunct="1">
              <a:buFont typeface="+mj-lt"/>
              <a:buAutoNum type="arabicPeriod"/>
            </a:pPr>
            <a:r>
              <a:rPr lang="en-US" sz="4400" dirty="0" smtClean="0">
                <a:solidFill>
                  <a:srgbClr val="FF0000"/>
                </a:solidFill>
                <a:effectLst>
                  <a:outerShdw blurRad="38100" dist="38100" dir="2700000" algn="tl">
                    <a:srgbClr val="000000">
                      <a:alpha val="43137"/>
                    </a:srgbClr>
                  </a:outerShdw>
                </a:effectLst>
              </a:rPr>
              <a:t>State </a:t>
            </a:r>
            <a:r>
              <a:rPr lang="en-US" sz="4400" dirty="0" smtClean="0">
                <a:solidFill>
                  <a:schemeClr val="tx1"/>
                </a:solidFill>
                <a:effectLst>
                  <a:outerShdw blurRad="38100" dist="38100" dir="2700000" algn="tl">
                    <a:srgbClr val="000000">
                      <a:alpha val="43137"/>
                    </a:srgbClr>
                  </a:outerShdw>
                </a:effectLst>
              </a:rPr>
              <a:t>if you were a </a:t>
            </a:r>
            <a:r>
              <a:rPr lang="en-US" sz="4400" dirty="0" smtClean="0">
                <a:solidFill>
                  <a:srgbClr val="FF0000"/>
                </a:solidFill>
                <a:effectLst>
                  <a:outerShdw blurRad="38100" dist="38100" dir="2700000" algn="tl">
                    <a:srgbClr val="000000">
                      <a:alpha val="43137"/>
                    </a:srgbClr>
                  </a:outerShdw>
                </a:effectLst>
              </a:rPr>
              <a:t>taster </a:t>
            </a:r>
            <a:r>
              <a:rPr lang="en-US" sz="4400" dirty="0" smtClean="0">
                <a:solidFill>
                  <a:schemeClr val="tx1"/>
                </a:solidFill>
                <a:effectLst>
                  <a:outerShdw blurRad="38100" dist="38100" dir="2700000" algn="tl">
                    <a:srgbClr val="000000">
                      <a:alpha val="43137"/>
                    </a:srgbClr>
                  </a:outerShdw>
                </a:effectLst>
              </a:rPr>
              <a:t>or a </a:t>
            </a:r>
            <a:r>
              <a:rPr lang="en-US" sz="4400" dirty="0" smtClean="0">
                <a:solidFill>
                  <a:srgbClr val="FF0000"/>
                </a:solidFill>
                <a:effectLst>
                  <a:outerShdw blurRad="38100" dist="38100" dir="2700000" algn="tl">
                    <a:srgbClr val="000000">
                      <a:alpha val="43137"/>
                    </a:srgbClr>
                  </a:outerShdw>
                </a:effectLst>
              </a:rPr>
              <a:t>non-taster.</a:t>
            </a:r>
          </a:p>
          <a:p>
            <a:pPr marL="914400" indent="-914400" eaLnBrk="1" hangingPunct="1">
              <a:buFont typeface="+mj-lt"/>
              <a:buAutoNum type="arabicPeriod"/>
            </a:pPr>
            <a:r>
              <a:rPr lang="en-US" sz="4400" dirty="0" smtClean="0">
                <a:solidFill>
                  <a:srgbClr val="92D050"/>
                </a:solidFill>
                <a:effectLst>
                  <a:outerShdw blurRad="38100" dist="38100" dir="2700000" algn="tl">
                    <a:srgbClr val="000000">
                      <a:alpha val="43137"/>
                    </a:srgbClr>
                  </a:outerShdw>
                </a:effectLst>
              </a:rPr>
              <a:t>Discuss</a:t>
            </a:r>
            <a:r>
              <a:rPr lang="en-US" sz="4400" dirty="0" smtClean="0">
                <a:solidFill>
                  <a:schemeClr val="tx1"/>
                </a:solidFill>
                <a:effectLst>
                  <a:outerShdw blurRad="38100" dist="38100" dir="2700000" algn="tl">
                    <a:srgbClr val="000000">
                      <a:alpha val="43137"/>
                    </a:srgbClr>
                  </a:outerShdw>
                </a:effectLst>
              </a:rPr>
              <a:t> what your </a:t>
            </a:r>
            <a:r>
              <a:rPr lang="en-US" sz="4400" dirty="0" smtClean="0">
                <a:solidFill>
                  <a:srgbClr val="92D050"/>
                </a:solidFill>
                <a:effectLst>
                  <a:outerShdw blurRad="38100" dist="38100" dir="2700000" algn="tl">
                    <a:srgbClr val="000000">
                      <a:alpha val="43137"/>
                    </a:srgbClr>
                  </a:outerShdw>
                </a:effectLst>
              </a:rPr>
              <a:t>thoughts</a:t>
            </a:r>
            <a:r>
              <a:rPr lang="en-US" sz="4400" dirty="0" smtClean="0">
                <a:solidFill>
                  <a:schemeClr val="tx1"/>
                </a:solidFill>
                <a:effectLst>
                  <a:outerShdw blurRad="38100" dist="38100" dir="2700000" algn="tl">
                    <a:srgbClr val="000000">
                      <a:alpha val="43137"/>
                    </a:srgbClr>
                  </a:outerShdw>
                </a:effectLst>
              </a:rPr>
              <a:t> of the activity. </a:t>
            </a:r>
            <a:endParaRPr lang="en-US" sz="4400" dirty="0" smtClean="0">
              <a:solidFill>
                <a:srgbClr val="00B0F0"/>
              </a:solidFill>
              <a:effectLst>
                <a:outerShdw blurRad="38100" dist="38100" dir="2700000" algn="tl">
                  <a:srgbClr val="000000">
                    <a:alpha val="43137"/>
                  </a:srgbClr>
                </a:outerShdw>
              </a:effectLst>
            </a:endParaRPr>
          </a:p>
          <a:p>
            <a:pPr marL="914400" indent="-914400" eaLnBrk="1" hangingPunct="1">
              <a:buFont typeface="+mj-lt"/>
              <a:buAutoNum type="arabicPeriod"/>
            </a:pPr>
            <a:r>
              <a:rPr lang="en-US" sz="4400" dirty="0" smtClean="0">
                <a:solidFill>
                  <a:srgbClr val="00B0F0"/>
                </a:solidFill>
                <a:effectLst>
                  <a:outerShdw blurRad="38100" dist="38100" dir="2700000" algn="tl">
                    <a:srgbClr val="000000">
                      <a:alpha val="43137"/>
                    </a:srgbClr>
                  </a:outerShdw>
                </a:effectLst>
              </a:rPr>
              <a:t>What did you learn?</a:t>
            </a:r>
            <a:endParaRPr lang="en-US" sz="2000" dirty="0" smtClean="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smtClean="0">
                <a:effectLst>
                  <a:outerShdw blurRad="38100" dist="38100" dir="2700000" algn="tl">
                    <a:srgbClr val="000000">
                      <a:alpha val="43137"/>
                    </a:srgbClr>
                  </a:outerShdw>
                </a:effectLst>
                <a:latin typeface="Aharoni" pitchFamily="2" charset="-79"/>
                <a:cs typeface="Aharoni" pitchFamily="2" charset="-79"/>
              </a:rPr>
              <a:t>Today’s Objectives</a:t>
            </a:r>
            <a:endParaRPr lang="en-US" sz="6000" u="sng"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28433" y="1219200"/>
            <a:ext cx="8915400" cy="4906963"/>
          </a:xfrm>
        </p:spPr>
        <p:txBody>
          <a:bodyPr/>
          <a:lstStyle/>
          <a:p>
            <a:pPr>
              <a:buNone/>
            </a:pPr>
            <a:r>
              <a:rPr lang="en-US" sz="6600" b="1" dirty="0" smtClean="0">
                <a:latin typeface="Aharoni" pitchFamily="2" charset="-79"/>
                <a:cs typeface="Aharoni" pitchFamily="2" charset="-79"/>
              </a:rPr>
              <a:t>I CAN...</a:t>
            </a:r>
          </a:p>
          <a:p>
            <a:pPr lvl="1">
              <a:buFont typeface="Wingdings" pitchFamily="2" charset="2"/>
              <a:buChar char="§"/>
            </a:pPr>
            <a:r>
              <a:rPr lang="en-US" sz="4400" b="1" dirty="0" smtClean="0">
                <a:solidFill>
                  <a:srgbClr val="92D050"/>
                </a:solidFill>
                <a:effectLst>
                  <a:outerShdw blurRad="38100" dist="38100" dir="2700000" algn="tl">
                    <a:srgbClr val="000000">
                      <a:alpha val="43137"/>
                    </a:srgbClr>
                  </a:outerShdw>
                </a:effectLst>
                <a:latin typeface="Aharoni" pitchFamily="2" charset="-79"/>
                <a:cs typeface="Aharoni" pitchFamily="2" charset="-79"/>
              </a:rPr>
              <a:t>Identify</a:t>
            </a:r>
            <a:r>
              <a:rPr lang="en-US" sz="4400" b="1" dirty="0" smtClean="0">
                <a:effectLst>
                  <a:outerShdw blurRad="38100" dist="38100" dir="2700000" algn="tl">
                    <a:srgbClr val="000000">
                      <a:alpha val="43137"/>
                    </a:srgbClr>
                  </a:outerShdw>
                </a:effectLst>
                <a:latin typeface="Aharoni" pitchFamily="2" charset="-79"/>
                <a:cs typeface="Aharoni" pitchFamily="2" charset="-79"/>
              </a:rPr>
              <a:t> </a:t>
            </a:r>
            <a:r>
              <a:rPr lang="en-US" sz="4400" b="1" dirty="0" smtClean="0">
                <a:latin typeface="Aharoni" pitchFamily="2" charset="-79"/>
                <a:cs typeface="Aharoni" pitchFamily="2" charset="-79"/>
              </a:rPr>
              <a:t>inherited and acquired </a:t>
            </a:r>
            <a:r>
              <a:rPr lang="en-US" sz="4400" b="1" dirty="0" smtClean="0">
                <a:solidFill>
                  <a:srgbClr val="92D050"/>
                </a:solidFill>
                <a:effectLst>
                  <a:outerShdw blurRad="38100" dist="38100" dir="2700000" algn="tl">
                    <a:srgbClr val="000000">
                      <a:alpha val="43137"/>
                    </a:srgbClr>
                  </a:outerShdw>
                </a:effectLst>
                <a:latin typeface="Aharoni" pitchFamily="2" charset="-79"/>
                <a:cs typeface="Aharoni" pitchFamily="2" charset="-79"/>
              </a:rPr>
              <a:t>traits</a:t>
            </a:r>
            <a:r>
              <a:rPr lang="en-US" sz="4400" b="1" dirty="0" smtClean="0">
                <a:latin typeface="Aharoni" pitchFamily="2" charset="-79"/>
                <a:cs typeface="Aharoni" pitchFamily="2" charset="-79"/>
              </a:rPr>
              <a:t>.</a:t>
            </a:r>
          </a:p>
          <a:p>
            <a:pPr marL="457200" lvl="1" indent="0">
              <a:buNone/>
            </a:pPr>
            <a:endParaRPr lang="en-US" sz="4400" b="1" dirty="0" smtClean="0">
              <a:latin typeface="Aharoni" pitchFamily="2" charset="-79"/>
              <a:cs typeface="Aharoni" pitchFamily="2" charset="-79"/>
            </a:endParaRPr>
          </a:p>
          <a:p>
            <a:pPr lvl="1">
              <a:buFont typeface="Wingdings" pitchFamily="2" charset="2"/>
              <a:buChar char="§"/>
            </a:pPr>
            <a:r>
              <a:rPr lang="en-US" sz="4400" b="1" dirty="0" smtClean="0">
                <a:solidFill>
                  <a:srgbClr val="00B0F0"/>
                </a:solidFill>
                <a:effectLst>
                  <a:outerShdw blurRad="38100" dist="38100" dir="2700000" algn="tl">
                    <a:srgbClr val="000000">
                      <a:alpha val="43137"/>
                    </a:srgbClr>
                  </a:outerShdw>
                </a:effectLst>
                <a:latin typeface="Aharoni" pitchFamily="2" charset="-79"/>
                <a:cs typeface="Aharoni" pitchFamily="2" charset="-79"/>
              </a:rPr>
              <a:t>Determine</a:t>
            </a:r>
            <a:r>
              <a:rPr lang="en-US" sz="4400" b="1" dirty="0" smtClean="0">
                <a:latin typeface="Aharoni" pitchFamily="2" charset="-79"/>
                <a:cs typeface="Aharoni" pitchFamily="2" charset="-79"/>
              </a:rPr>
              <a:t> if a trait is </a:t>
            </a:r>
            <a:r>
              <a:rPr lang="en-US" sz="4400" b="1" dirty="0" smtClean="0">
                <a:solidFill>
                  <a:srgbClr val="00B0F0"/>
                </a:solidFill>
                <a:effectLst>
                  <a:outerShdw blurRad="38100" dist="38100" dir="2700000" algn="tl">
                    <a:srgbClr val="000000">
                      <a:alpha val="43137"/>
                    </a:srgbClr>
                  </a:outerShdw>
                </a:effectLst>
                <a:latin typeface="Aharoni" pitchFamily="2" charset="-79"/>
                <a:cs typeface="Aharoni" pitchFamily="2" charset="-79"/>
              </a:rPr>
              <a:t>dominant</a:t>
            </a:r>
            <a:r>
              <a:rPr lang="en-US" sz="4400" b="1" dirty="0" smtClean="0">
                <a:solidFill>
                  <a:srgbClr val="00B0F0"/>
                </a:solidFill>
                <a:latin typeface="Aharoni" pitchFamily="2" charset="-79"/>
                <a:cs typeface="Aharoni" pitchFamily="2" charset="-79"/>
              </a:rPr>
              <a:t> </a:t>
            </a:r>
            <a:r>
              <a:rPr lang="en-US" sz="4400" b="1" dirty="0" smtClean="0">
                <a:latin typeface="Aharoni" pitchFamily="2" charset="-79"/>
                <a:cs typeface="Aharoni" pitchFamily="2" charset="-79"/>
              </a:rPr>
              <a:t>or </a:t>
            </a:r>
            <a:r>
              <a:rPr lang="en-US" sz="4400" b="1" dirty="0" smtClean="0">
                <a:solidFill>
                  <a:srgbClr val="00B0F0"/>
                </a:solidFill>
                <a:effectLst>
                  <a:outerShdw blurRad="38100" dist="38100" dir="2700000" algn="tl">
                    <a:srgbClr val="000000">
                      <a:alpha val="43137"/>
                    </a:srgbClr>
                  </a:outerShdw>
                </a:effectLst>
                <a:latin typeface="Aharoni" pitchFamily="2" charset="-79"/>
                <a:cs typeface="Aharoni" pitchFamily="2" charset="-79"/>
              </a:rPr>
              <a:t>recessive</a:t>
            </a:r>
            <a:r>
              <a:rPr lang="en-US" sz="4400" b="1" dirty="0" smtClean="0">
                <a:latin typeface="Aharoni" pitchFamily="2" charset="-79"/>
                <a:cs typeface="Aharoni" pitchFamily="2" charset="-79"/>
              </a:rPr>
              <a:t>. </a:t>
            </a:r>
          </a:p>
          <a:p>
            <a:pPr marL="400050" lvl="1" indent="0">
              <a:buNone/>
            </a:pPr>
            <a:endParaRPr lang="en-US" sz="6000" dirty="0" smtClean="0"/>
          </a:p>
          <a:p>
            <a:pPr marL="914400" lvl="1" indent="-514350">
              <a:buNone/>
            </a:pPr>
            <a:endParaRPr lang="en-US" sz="6600" dirty="0" smtClean="0"/>
          </a:p>
          <a:p>
            <a:pPr marL="914400" lvl="1" indent="-514350">
              <a:buNone/>
            </a:pPr>
            <a:endParaRPr lang="en-US" sz="6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838200" y="0"/>
            <a:ext cx="7772400" cy="838200"/>
          </a:xfrm>
        </p:spPr>
        <p:txBody>
          <a:bodyPr/>
          <a:lstStyle/>
          <a:p>
            <a:r>
              <a:rPr lang="en-US" dirty="0" smtClean="0">
                <a:latin typeface="Bernard MT Condensed" pitchFamily="18" charset="0"/>
              </a:rPr>
              <a:t>Friday, February 28, 2014</a:t>
            </a:r>
          </a:p>
        </p:txBody>
      </p:sp>
      <p:sp>
        <p:nvSpPr>
          <p:cNvPr id="3" name="Subtitle 2"/>
          <p:cNvSpPr>
            <a:spLocks noGrp="1"/>
          </p:cNvSpPr>
          <p:nvPr>
            <p:ph type="subTitle" idx="1"/>
          </p:nvPr>
        </p:nvSpPr>
        <p:spPr>
          <a:xfrm>
            <a:off x="3810000" y="1219200"/>
            <a:ext cx="4876800" cy="685800"/>
          </a:xfrm>
        </p:spPr>
        <p:txBody>
          <a:bodyPr rtlCol="0">
            <a:noAutofit/>
          </a:bodyPr>
          <a:lstStyle/>
          <a:p>
            <a:pPr fontAlgn="auto">
              <a:spcAft>
                <a:spcPts val="0"/>
              </a:spcAft>
              <a:buFont typeface="Arial" pitchFamily="34" charset="0"/>
              <a:buNone/>
              <a:defRPr/>
            </a:pPr>
            <a:r>
              <a:rPr lang="en-US" dirty="0" smtClean="0">
                <a:solidFill>
                  <a:srgbClr val="00B0F0"/>
                </a:solidFill>
                <a:latin typeface="Bernard MT Condensed" pitchFamily="18" charset="0"/>
              </a:rPr>
              <a:t>Fun Fact</a:t>
            </a:r>
          </a:p>
          <a:p>
            <a:pPr fontAlgn="auto">
              <a:spcAft>
                <a:spcPts val="0"/>
              </a:spcAft>
              <a:defRPr/>
            </a:pPr>
            <a:r>
              <a:rPr lang="en-US" dirty="0" smtClean="0">
                <a:solidFill>
                  <a:srgbClr val="00B0F0"/>
                </a:solidFill>
              </a:rPr>
              <a:t>It takes 17 muscles to smile and 43 to frown.</a:t>
            </a:r>
            <a:endParaRPr lang="en-US" dirty="0" smtClean="0">
              <a:solidFill>
                <a:srgbClr val="00B0F0"/>
              </a:solidFill>
              <a:latin typeface="Bernard MT Condensed" pitchFamily="18" charset="0"/>
            </a:endParaRPr>
          </a:p>
          <a:p>
            <a:pPr fontAlgn="auto">
              <a:spcAft>
                <a:spcPts val="0"/>
              </a:spcAft>
              <a:buFont typeface="Arial" pitchFamily="34" charset="0"/>
              <a:buNone/>
              <a:defRPr/>
            </a:pPr>
            <a:endParaRPr lang="en-US" sz="2800" dirty="0">
              <a:solidFill>
                <a:srgbClr val="00B0F0"/>
              </a:solidFill>
              <a:latin typeface="Bernard MT Condensed" pitchFamily="18" charset="0"/>
            </a:endParaRPr>
          </a:p>
        </p:txBody>
      </p:sp>
      <p:sp>
        <p:nvSpPr>
          <p:cNvPr id="44035" name="TextBox 3"/>
          <p:cNvSpPr txBox="1">
            <a:spLocks noChangeArrowheads="1"/>
          </p:cNvSpPr>
          <p:nvPr/>
        </p:nvSpPr>
        <p:spPr bwMode="auto">
          <a:xfrm>
            <a:off x="304800" y="1066800"/>
            <a:ext cx="3657600" cy="4524315"/>
          </a:xfrm>
          <a:prstGeom prst="rect">
            <a:avLst/>
          </a:prstGeom>
          <a:noFill/>
          <a:ln w="9525">
            <a:noFill/>
            <a:miter lim="800000"/>
            <a:headEnd/>
            <a:tailEnd/>
          </a:ln>
        </p:spPr>
        <p:txBody>
          <a:bodyPr wrap="square">
            <a:spAutoFit/>
          </a:bodyPr>
          <a:lstStyle/>
          <a:p>
            <a:pPr marL="514350" indent="-514350"/>
            <a:r>
              <a:rPr lang="en-US" sz="3600" u="sng" dirty="0">
                <a:solidFill>
                  <a:srgbClr val="FF0066"/>
                </a:solidFill>
                <a:latin typeface="Bernard MT Condensed" pitchFamily="18" charset="0"/>
              </a:rPr>
              <a:t>Today’s Agenda</a:t>
            </a:r>
          </a:p>
          <a:p>
            <a:pPr marL="514350" indent="-514350">
              <a:buFont typeface="Calibri" pitchFamily="34" charset="0"/>
              <a:buAutoNum type="arabicPeriod"/>
            </a:pPr>
            <a:r>
              <a:rPr lang="en-US" sz="3600" b="1" dirty="0">
                <a:solidFill>
                  <a:srgbClr val="7030A0"/>
                </a:solidFill>
                <a:latin typeface="Arial" pitchFamily="34" charset="0"/>
                <a:cs typeface="Arial" pitchFamily="34" charset="0"/>
              </a:rPr>
              <a:t>Warm-Up</a:t>
            </a:r>
          </a:p>
          <a:p>
            <a:pPr marL="514350" indent="-514350">
              <a:buFont typeface="Calibri" pitchFamily="34" charset="0"/>
              <a:buAutoNum type="arabicPeriod"/>
            </a:pPr>
            <a:r>
              <a:rPr lang="en-US" sz="3600" b="1" dirty="0" smtClean="0">
                <a:solidFill>
                  <a:srgbClr val="FF0066"/>
                </a:solidFill>
                <a:latin typeface="Arial" pitchFamily="34" charset="0"/>
                <a:cs typeface="Arial" pitchFamily="34" charset="0"/>
              </a:rPr>
              <a:t>Finish PowerPoint</a:t>
            </a:r>
          </a:p>
          <a:p>
            <a:pPr marL="514350" indent="-514350">
              <a:buFont typeface="Calibri" pitchFamily="34" charset="0"/>
              <a:buAutoNum type="arabicPeriod"/>
            </a:pPr>
            <a:r>
              <a:rPr lang="en-US" sz="3600" b="1" dirty="0" smtClean="0">
                <a:solidFill>
                  <a:srgbClr val="7030A0"/>
                </a:solidFill>
                <a:latin typeface="Arial" pitchFamily="34" charset="0"/>
                <a:cs typeface="Arial" pitchFamily="34" charset="0"/>
              </a:rPr>
              <a:t>More genetics vocabulary</a:t>
            </a:r>
          </a:p>
          <a:p>
            <a:pPr marL="514350" indent="-514350">
              <a:buFont typeface="Calibri" pitchFamily="34" charset="0"/>
              <a:buAutoNum type="arabicPeriod"/>
            </a:pPr>
            <a:r>
              <a:rPr lang="en-US" sz="3600" b="1" dirty="0" smtClean="0">
                <a:solidFill>
                  <a:srgbClr val="FF0066"/>
                </a:solidFill>
                <a:latin typeface="Arial" pitchFamily="34" charset="0"/>
                <a:cs typeface="Arial" pitchFamily="34" charset="0"/>
              </a:rPr>
              <a:t>Worksheet</a:t>
            </a:r>
            <a:r>
              <a:rPr lang="en-US" sz="3600" b="1" dirty="0" smtClean="0">
                <a:solidFill>
                  <a:srgbClr val="7030A0"/>
                </a:solidFill>
                <a:latin typeface="Arial" pitchFamily="34" charset="0"/>
                <a:cs typeface="Arial" pitchFamily="34" charset="0"/>
              </a:rPr>
              <a:t> </a:t>
            </a:r>
          </a:p>
        </p:txBody>
      </p:sp>
      <p:pic>
        <p:nvPicPr>
          <p:cNvPr id="5124" name="Picture 4" descr="http://api.ning.com/files/F4j--wqRh5EDYFrhAuH81YN3G0WPeiJ*igEzwHWXlga7g3tgG55HBBYQ8-a1i4CN5W6vXjh2Su74UoNZmx1OlKti9Tt6OfFn/smiling_cat3.jpg"/>
          <p:cNvPicPr>
            <a:picLocks noChangeAspect="1" noChangeArrowheads="1"/>
          </p:cNvPicPr>
          <p:nvPr/>
        </p:nvPicPr>
        <p:blipFill>
          <a:blip r:embed="rId2" cstate="print"/>
          <a:srcRect/>
          <a:stretch>
            <a:fillRect/>
          </a:stretch>
        </p:blipFill>
        <p:spPr bwMode="auto">
          <a:xfrm>
            <a:off x="3810000" y="3276600"/>
            <a:ext cx="5048250" cy="2143125"/>
          </a:xfrm>
          <a:prstGeom prst="rect">
            <a:avLst/>
          </a:prstGeom>
          <a:ln>
            <a:noFill/>
          </a:ln>
          <a:effectLst>
            <a:softEdge rad="112500"/>
          </a:effectLst>
        </p:spPr>
      </p:pic>
      <p:sp>
        <p:nvSpPr>
          <p:cNvPr id="7" name="TextBox 4"/>
          <p:cNvSpPr txBox="1">
            <a:spLocks noChangeArrowheads="1"/>
          </p:cNvSpPr>
          <p:nvPr/>
        </p:nvSpPr>
        <p:spPr bwMode="auto">
          <a:xfrm>
            <a:off x="0" y="5534561"/>
            <a:ext cx="9144000" cy="1323439"/>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Binder, Vocab. Sheet from back of classroom </a:t>
            </a:r>
            <a:r>
              <a:rPr lang="en-US" sz="4000" dirty="0">
                <a:solidFill>
                  <a:srgbClr val="FFFF00"/>
                </a:solidFill>
                <a:latin typeface="Bernard MT Condensed" pitchFamily="18" charset="0"/>
              </a:rPr>
              <a:t>&amp; Pencil/Pen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685800" y="0"/>
            <a:ext cx="7772400" cy="685800"/>
          </a:xfrm>
        </p:spPr>
        <p:txBody>
          <a:bodyPr/>
          <a:lstStyle/>
          <a:p>
            <a:r>
              <a:rPr lang="en-US" sz="6000" dirty="0" smtClean="0">
                <a:latin typeface="Bernard MT Condensed" pitchFamily="18" charset="0"/>
              </a:rPr>
              <a:t>Warm-Up </a:t>
            </a:r>
          </a:p>
        </p:txBody>
      </p:sp>
      <p:sp>
        <p:nvSpPr>
          <p:cNvPr id="37890" name="TextBox 3"/>
          <p:cNvSpPr txBox="1">
            <a:spLocks noChangeArrowheads="1"/>
          </p:cNvSpPr>
          <p:nvPr/>
        </p:nvSpPr>
        <p:spPr bwMode="auto">
          <a:xfrm>
            <a:off x="457200" y="1447800"/>
            <a:ext cx="3810000" cy="523875"/>
          </a:xfrm>
          <a:prstGeom prst="rect">
            <a:avLst/>
          </a:prstGeom>
          <a:noFill/>
          <a:ln w="9525">
            <a:noFill/>
            <a:miter lim="800000"/>
            <a:headEnd/>
            <a:tailEnd/>
          </a:ln>
        </p:spPr>
        <p:txBody>
          <a:bodyPr>
            <a:spAutoFit/>
          </a:bodyPr>
          <a:lstStyle/>
          <a:p>
            <a:pPr marL="514350" indent="-514350">
              <a:buFont typeface="Calibri" pitchFamily="34" charset="0"/>
              <a:buAutoNum type="arabicPeriod"/>
            </a:pPr>
            <a:endParaRPr lang="en-US" sz="2800" b="1">
              <a:solidFill>
                <a:srgbClr val="7030A0"/>
              </a:solidFill>
              <a:latin typeface="Calibri" pitchFamily="34" charset="0"/>
            </a:endParaRPr>
          </a:p>
        </p:txBody>
      </p:sp>
      <p:sp>
        <p:nvSpPr>
          <p:cNvPr id="6" name="Subtitle 5"/>
          <p:cNvSpPr>
            <a:spLocks noGrp="1"/>
          </p:cNvSpPr>
          <p:nvPr>
            <p:ph type="subTitle" idx="1"/>
          </p:nvPr>
        </p:nvSpPr>
        <p:spPr>
          <a:xfrm>
            <a:off x="0" y="609600"/>
            <a:ext cx="9144000" cy="4419600"/>
          </a:xfrm>
        </p:spPr>
        <p:txBody>
          <a:bodyPr/>
          <a:lstStyle/>
          <a:p>
            <a:pPr algn="l" eaLnBrk="1" hangingPunct="1"/>
            <a:r>
              <a:rPr lang="en-US" sz="3100" b="1" dirty="0" smtClean="0">
                <a:solidFill>
                  <a:srgbClr val="FF0000"/>
                </a:solidFill>
                <a:latin typeface="Aharoni" pitchFamily="2" charset="-79"/>
                <a:cs typeface="Aharoni" pitchFamily="2" charset="-79"/>
              </a:rPr>
              <a:t>Explain how a child could have blue eyes when both the mother and father have brown eyes.</a:t>
            </a:r>
          </a:p>
        </p:txBody>
      </p:sp>
    </p:spTree>
    <p:controls>
      <p:control spid="1029" name="ShockwaveFlash1" r:id="rId2" imgW="9144000" imgH="4800600"/>
    </p:controls>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smtClean="0">
                <a:effectLst>
                  <a:outerShdw blurRad="38100" dist="38100" dir="2700000" algn="tl">
                    <a:srgbClr val="000000">
                      <a:alpha val="43137"/>
                    </a:srgbClr>
                  </a:outerShdw>
                </a:effectLst>
                <a:latin typeface="Aharoni" pitchFamily="2" charset="-79"/>
                <a:cs typeface="Aharoni" pitchFamily="2" charset="-79"/>
              </a:rPr>
              <a:t>Today’s Objectives</a:t>
            </a:r>
            <a:endParaRPr lang="en-US" sz="6000" u="sng"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28433" y="1219200"/>
            <a:ext cx="8915400" cy="4906963"/>
          </a:xfrm>
        </p:spPr>
        <p:txBody>
          <a:bodyPr/>
          <a:lstStyle/>
          <a:p>
            <a:pPr>
              <a:buNone/>
            </a:pPr>
            <a:r>
              <a:rPr lang="en-US" sz="4000" b="1" dirty="0" smtClean="0">
                <a:latin typeface="Aharoni" pitchFamily="2" charset="-79"/>
                <a:cs typeface="Aharoni" pitchFamily="2" charset="-79"/>
              </a:rPr>
              <a:t>I CAN...</a:t>
            </a:r>
            <a:endParaRPr lang="en-US" sz="2400" b="1" dirty="0" smtClean="0">
              <a:latin typeface="Aharoni" pitchFamily="2" charset="-79"/>
              <a:cs typeface="Aharoni" pitchFamily="2" charset="-79"/>
            </a:endParaRPr>
          </a:p>
          <a:p>
            <a:pPr lvl="1">
              <a:buFont typeface="Wingdings" pitchFamily="2" charset="2"/>
              <a:buChar char="§"/>
            </a:pPr>
            <a:r>
              <a:rPr lang="en-US" sz="3600" b="1" u="sng" dirty="0" smtClean="0">
                <a:solidFill>
                  <a:srgbClr val="FF0000"/>
                </a:solidFill>
                <a:latin typeface="Aharoni" pitchFamily="2" charset="-79"/>
                <a:cs typeface="Aharoni" pitchFamily="2" charset="-79"/>
              </a:rPr>
              <a:t>Explain/Define</a:t>
            </a:r>
            <a:r>
              <a:rPr lang="en-US" sz="3600" b="1" dirty="0" smtClean="0">
                <a:latin typeface="Aharoni" pitchFamily="2" charset="-79"/>
                <a:cs typeface="Aharoni" pitchFamily="2" charset="-79"/>
              </a:rPr>
              <a:t> the following vocabulary words</a:t>
            </a:r>
          </a:p>
          <a:p>
            <a:pPr lvl="2">
              <a:buFont typeface="Courier New" pitchFamily="49" charset="0"/>
              <a:buChar char="o"/>
            </a:pPr>
            <a:r>
              <a:rPr lang="en-US" sz="3200" b="1" dirty="0" smtClean="0">
                <a:latin typeface="Aharoni" pitchFamily="2" charset="-79"/>
                <a:cs typeface="Aharoni" pitchFamily="2" charset="-79"/>
              </a:rPr>
              <a:t>Dominant</a:t>
            </a:r>
          </a:p>
          <a:p>
            <a:pPr lvl="2">
              <a:buFont typeface="Courier New" pitchFamily="49" charset="0"/>
              <a:buChar char="o"/>
            </a:pPr>
            <a:r>
              <a:rPr lang="en-US" sz="3200" b="1" dirty="0" smtClean="0">
                <a:latin typeface="Aharoni" pitchFamily="2" charset="-79"/>
                <a:cs typeface="Aharoni" pitchFamily="2" charset="-79"/>
              </a:rPr>
              <a:t>Recessive</a:t>
            </a:r>
          </a:p>
          <a:p>
            <a:pPr lvl="2">
              <a:buFont typeface="Courier New" pitchFamily="49" charset="0"/>
              <a:buChar char="o"/>
            </a:pPr>
            <a:r>
              <a:rPr lang="en-US" sz="3200" b="1" dirty="0" smtClean="0">
                <a:latin typeface="Aharoni" pitchFamily="2" charset="-79"/>
                <a:cs typeface="Aharoni" pitchFamily="2" charset="-79"/>
              </a:rPr>
              <a:t>Homozygous</a:t>
            </a:r>
          </a:p>
          <a:p>
            <a:pPr lvl="2">
              <a:buFont typeface="Courier New" pitchFamily="49" charset="0"/>
              <a:buChar char="o"/>
            </a:pPr>
            <a:r>
              <a:rPr lang="en-US" sz="3200" b="1" dirty="0" smtClean="0">
                <a:latin typeface="Aharoni" pitchFamily="2" charset="-79"/>
                <a:cs typeface="Aharoni" pitchFamily="2" charset="-79"/>
              </a:rPr>
              <a:t>Heterozygous</a:t>
            </a:r>
          </a:p>
          <a:p>
            <a:pPr lvl="2">
              <a:buFont typeface="Courier New" pitchFamily="49" charset="0"/>
              <a:buChar char="o"/>
            </a:pPr>
            <a:r>
              <a:rPr lang="en-US" sz="3200" b="1" dirty="0" smtClean="0">
                <a:latin typeface="Aharoni" pitchFamily="2" charset="-79"/>
                <a:cs typeface="Aharoni" pitchFamily="2" charset="-79"/>
              </a:rPr>
              <a:t>Phenotype &amp; Genotype</a:t>
            </a:r>
          </a:p>
          <a:p>
            <a:pPr lvl="2">
              <a:buFont typeface="Courier New" pitchFamily="49" charset="0"/>
              <a:buChar char="o"/>
            </a:pPr>
            <a:endParaRPr lang="en-US" sz="2000" b="1" dirty="0" smtClean="0">
              <a:latin typeface="Aharoni" pitchFamily="2" charset="-79"/>
              <a:cs typeface="Aharoni" pitchFamily="2" charset="-79"/>
            </a:endParaRPr>
          </a:p>
          <a:p>
            <a:pPr lvl="2">
              <a:buFont typeface="Courier New" pitchFamily="49" charset="0"/>
              <a:buChar char="o"/>
            </a:pPr>
            <a:endParaRPr lang="en-US" sz="2000" b="1" dirty="0" smtClean="0">
              <a:latin typeface="Aharoni" pitchFamily="2" charset="-79"/>
              <a:cs typeface="Aharoni" pitchFamily="2" charset="-79"/>
            </a:endParaRPr>
          </a:p>
          <a:p>
            <a:pPr lvl="2">
              <a:buFont typeface="Courier New" pitchFamily="49" charset="0"/>
              <a:buChar char="o"/>
            </a:pPr>
            <a:endParaRPr lang="en-US" sz="2000" b="1" dirty="0" smtClean="0">
              <a:latin typeface="Aharoni" pitchFamily="2" charset="-79"/>
              <a:cs typeface="Aharoni" pitchFamily="2" charset="-79"/>
            </a:endParaRPr>
          </a:p>
          <a:p>
            <a:pPr marL="914400" lvl="1" indent="-514350">
              <a:buNone/>
            </a:pPr>
            <a:endParaRPr lang="en-US" sz="4000" dirty="0" smtClean="0"/>
          </a:p>
          <a:p>
            <a:pPr marL="914400" lvl="1" indent="-514350">
              <a:buNone/>
            </a:pPr>
            <a:endParaRPr lang="en-US"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March 3 – March 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838200" y="0"/>
            <a:ext cx="7772400" cy="838200"/>
          </a:xfrm>
        </p:spPr>
        <p:txBody>
          <a:bodyPr/>
          <a:lstStyle/>
          <a:p>
            <a:r>
              <a:rPr lang="en-US" smtClean="0">
                <a:latin typeface="Bernard MT Condensed" pitchFamily="18" charset="0"/>
              </a:rPr>
              <a:t>Warm-Up </a:t>
            </a:r>
          </a:p>
        </p:txBody>
      </p:sp>
      <p:sp>
        <p:nvSpPr>
          <p:cNvPr id="5" name="Subtitle 4"/>
          <p:cNvSpPr>
            <a:spLocks noGrp="1"/>
          </p:cNvSpPr>
          <p:nvPr>
            <p:ph type="subTitle" idx="1"/>
          </p:nvPr>
        </p:nvSpPr>
        <p:spPr>
          <a:xfrm>
            <a:off x="4953000" y="914400"/>
            <a:ext cx="3886200" cy="5638800"/>
          </a:xfrm>
        </p:spPr>
        <p:txBody>
          <a:bodyPr rtlCol="0">
            <a:noAutofit/>
          </a:bodyPr>
          <a:lstStyle/>
          <a:p>
            <a:pPr fontAlgn="auto">
              <a:spcAft>
                <a:spcPts val="0"/>
              </a:spcAft>
              <a:buFont typeface="Arial" pitchFamily="34" charset="0"/>
              <a:buNone/>
              <a:defRPr/>
            </a:pPr>
            <a:r>
              <a:rPr lang="en-US" sz="2800" dirty="0" smtClean="0">
                <a:solidFill>
                  <a:srgbClr val="0070C0"/>
                </a:solidFill>
              </a:rPr>
              <a:t>In this speech, King shared his dream of a world where all people lived in peace and harmony.</a:t>
            </a:r>
          </a:p>
          <a:p>
            <a:pPr fontAlgn="auto">
              <a:spcAft>
                <a:spcPts val="0"/>
              </a:spcAft>
              <a:buFont typeface="Arial" pitchFamily="34" charset="0"/>
              <a:buNone/>
              <a:defRPr/>
            </a:pPr>
            <a:endParaRPr lang="en-US" sz="2800" dirty="0" smtClean="0">
              <a:solidFill>
                <a:srgbClr val="0070C0"/>
              </a:solidFill>
            </a:endParaRPr>
          </a:p>
          <a:p>
            <a:pPr fontAlgn="auto">
              <a:spcAft>
                <a:spcPts val="0"/>
              </a:spcAft>
              <a:buFont typeface="Arial" pitchFamily="34" charset="0"/>
              <a:buNone/>
              <a:defRPr/>
            </a:pPr>
            <a:r>
              <a:rPr lang="en-US" sz="2800" u="sng" dirty="0" smtClean="0">
                <a:solidFill>
                  <a:srgbClr val="FF0000"/>
                </a:solidFill>
              </a:rPr>
              <a:t>Your Task:</a:t>
            </a:r>
            <a:r>
              <a:rPr lang="en-US" sz="2800" dirty="0" smtClean="0">
                <a:solidFill>
                  <a:srgbClr val="FF0000"/>
                </a:solidFill>
              </a:rPr>
              <a:t> </a:t>
            </a:r>
          </a:p>
          <a:p>
            <a:pPr fontAlgn="auto">
              <a:spcAft>
                <a:spcPts val="0"/>
              </a:spcAft>
              <a:buFont typeface="Arial" pitchFamily="34" charset="0"/>
              <a:buNone/>
              <a:defRPr/>
            </a:pPr>
            <a:r>
              <a:rPr lang="en-US" sz="2800" dirty="0" smtClean="0">
                <a:solidFill>
                  <a:srgbClr val="FF0000"/>
                </a:solidFill>
              </a:rPr>
              <a:t>Write about a dream you have for making the world a better place. </a:t>
            </a:r>
          </a:p>
          <a:p>
            <a:pPr fontAlgn="auto">
              <a:spcAft>
                <a:spcPts val="0"/>
              </a:spcAft>
              <a:buFont typeface="Arial" pitchFamily="34" charset="0"/>
              <a:buNone/>
              <a:defRPr/>
            </a:pPr>
            <a:r>
              <a:rPr lang="en-US" sz="2800" dirty="0" smtClean="0">
                <a:solidFill>
                  <a:srgbClr val="FF0000"/>
                </a:solidFill>
              </a:rPr>
              <a:t>*3-5 complete sentences</a:t>
            </a:r>
            <a:endParaRPr lang="en-US" sz="2800" dirty="0" smtClean="0">
              <a:solidFill>
                <a:schemeClr val="tx1"/>
              </a:solidFill>
            </a:endParaRPr>
          </a:p>
          <a:p>
            <a:pPr fontAlgn="auto">
              <a:spcAft>
                <a:spcPts val="0"/>
              </a:spcAft>
              <a:buFont typeface="Arial" pitchFamily="34" charset="0"/>
              <a:buNone/>
              <a:defRPr/>
            </a:pPr>
            <a:r>
              <a:rPr lang="en-US" sz="2800" dirty="0" smtClean="0"/>
              <a:t/>
            </a:r>
            <a:br>
              <a:rPr lang="en-US" sz="2800" dirty="0" smtClean="0"/>
            </a:br>
            <a:r>
              <a:rPr lang="en-US" sz="2800" dirty="0" smtClean="0"/>
              <a:t/>
            </a:r>
            <a:br>
              <a:rPr lang="en-US" sz="2800" dirty="0" smtClean="0"/>
            </a:br>
            <a:endParaRPr lang="en-US" sz="2800" dirty="0"/>
          </a:p>
        </p:txBody>
      </p:sp>
      <p:pic>
        <p:nvPicPr>
          <p:cNvPr id="9222" name="Picture 6" descr="http://blogs-images.forbes.com/causeintegration/files/2013/01/martin-luther-king-jr-day-L-xGOagM1.jpeg"/>
          <p:cNvPicPr>
            <a:picLocks noChangeAspect="1" noChangeArrowheads="1"/>
          </p:cNvPicPr>
          <p:nvPr/>
        </p:nvPicPr>
        <p:blipFill>
          <a:blip r:embed="rId2" cstate="print"/>
          <a:srcRect/>
          <a:stretch>
            <a:fillRect/>
          </a:stretch>
        </p:blipFill>
        <p:spPr bwMode="auto">
          <a:xfrm>
            <a:off x="685800" y="2743200"/>
            <a:ext cx="4038600" cy="3532429"/>
          </a:xfrm>
          <a:prstGeom prst="rect">
            <a:avLst/>
          </a:prstGeom>
          <a:ln>
            <a:noFill/>
          </a:ln>
          <a:effectLst>
            <a:softEdge rad="112500"/>
          </a:effectLst>
        </p:spPr>
      </p:pic>
      <p:sp>
        <p:nvSpPr>
          <p:cNvPr id="18436" name="Rectangle 7"/>
          <p:cNvSpPr>
            <a:spLocks noChangeArrowheads="1"/>
          </p:cNvSpPr>
          <p:nvPr/>
        </p:nvSpPr>
        <p:spPr bwMode="auto">
          <a:xfrm>
            <a:off x="762000" y="1143000"/>
            <a:ext cx="3886200" cy="1384300"/>
          </a:xfrm>
          <a:prstGeom prst="rect">
            <a:avLst/>
          </a:prstGeom>
          <a:noFill/>
          <a:ln w="9525">
            <a:noFill/>
            <a:miter lim="800000"/>
            <a:headEnd/>
            <a:tailEnd/>
          </a:ln>
        </p:spPr>
        <p:txBody>
          <a:bodyPr>
            <a:spAutoFit/>
          </a:bodyPr>
          <a:lstStyle/>
          <a:p>
            <a:r>
              <a:rPr lang="en-US" sz="2800">
                <a:solidFill>
                  <a:srgbClr val="00B0F0"/>
                </a:solidFill>
                <a:latin typeface="Calibri" pitchFamily="34" charset="0"/>
              </a:rPr>
              <a:t>Martin Luther King gave a famous speech entitled "I Have a Dream."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Thursday, March 6, 2014</a:t>
            </a:r>
          </a:p>
        </p:txBody>
      </p:sp>
      <p:sp>
        <p:nvSpPr>
          <p:cNvPr id="40963" name="TextBox 3"/>
          <p:cNvSpPr txBox="1">
            <a:spLocks noChangeArrowheads="1"/>
          </p:cNvSpPr>
          <p:nvPr/>
        </p:nvSpPr>
        <p:spPr bwMode="auto">
          <a:xfrm>
            <a:off x="304800" y="1066800"/>
            <a:ext cx="2895600" cy="6001643"/>
          </a:xfrm>
          <a:prstGeom prst="rect">
            <a:avLst/>
          </a:prstGeom>
          <a:noFill/>
          <a:ln w="9525">
            <a:noFill/>
            <a:miter lim="800000"/>
            <a:headEnd/>
            <a:tailEnd/>
          </a:ln>
        </p:spPr>
        <p:txBody>
          <a:bodyPr>
            <a:spAutoFit/>
          </a:bodyPr>
          <a:lstStyle/>
          <a:p>
            <a:pPr marL="514350" indent="-514350"/>
            <a:r>
              <a:rPr lang="en-US" sz="3200" u="sng" dirty="0">
                <a:solidFill>
                  <a:srgbClr val="FF0066"/>
                </a:solidFill>
                <a:latin typeface="Bernard MT Condensed" pitchFamily="18" charset="0"/>
              </a:rPr>
              <a:t>Today’s Agenda</a:t>
            </a:r>
          </a:p>
          <a:p>
            <a:pPr marL="514350" indent="-514350">
              <a:buFont typeface="Calibri" pitchFamily="34" charset="0"/>
              <a:buAutoNum type="arabicPeriod"/>
            </a:pPr>
            <a:r>
              <a:rPr lang="en-US" sz="3200" dirty="0">
                <a:solidFill>
                  <a:srgbClr val="7030A0"/>
                </a:solidFill>
                <a:latin typeface="Bernard MT Condensed" pitchFamily="18" charset="0"/>
              </a:rPr>
              <a:t>Warm-Up</a:t>
            </a:r>
          </a:p>
          <a:p>
            <a:pPr marL="514350" indent="-514350">
              <a:buFont typeface="Calibri" pitchFamily="34" charset="0"/>
              <a:buAutoNum type="arabicPeriod"/>
            </a:pPr>
            <a:r>
              <a:rPr lang="en-US" sz="3200" dirty="0" smtClean="0">
                <a:solidFill>
                  <a:srgbClr val="FF0066"/>
                </a:solidFill>
                <a:latin typeface="Bernard MT Condensed" pitchFamily="18" charset="0"/>
              </a:rPr>
              <a:t>Return Quizzes/ Questions?</a:t>
            </a:r>
          </a:p>
          <a:p>
            <a:pPr marL="514350" indent="-514350">
              <a:buFont typeface="Calibri" pitchFamily="34" charset="0"/>
              <a:buAutoNum type="arabicPeriod"/>
            </a:pPr>
            <a:r>
              <a:rPr lang="en-US" sz="3200" dirty="0" smtClean="0">
                <a:solidFill>
                  <a:srgbClr val="7030A0"/>
                </a:solidFill>
                <a:latin typeface="Bernard MT Condensed" pitchFamily="18" charset="0"/>
              </a:rPr>
              <a:t>Beyond Mendel</a:t>
            </a:r>
          </a:p>
          <a:p>
            <a:pPr marL="514350" indent="-514350">
              <a:buFont typeface="Calibri" pitchFamily="34" charset="0"/>
              <a:buAutoNum type="arabicPeriod"/>
            </a:pPr>
            <a:r>
              <a:rPr lang="en-US" sz="3200" dirty="0" smtClean="0">
                <a:solidFill>
                  <a:srgbClr val="FF0066"/>
                </a:solidFill>
                <a:latin typeface="Bernard MT Condensed" pitchFamily="18" charset="0"/>
              </a:rPr>
              <a:t>Worksheet</a:t>
            </a:r>
          </a:p>
          <a:p>
            <a:pPr marL="514350" indent="-514350">
              <a:buFont typeface="Calibri" pitchFamily="34" charset="0"/>
              <a:buAutoNum type="arabicPeriod"/>
            </a:pPr>
            <a:endParaRPr lang="en-US" sz="3200" dirty="0" smtClean="0">
              <a:solidFill>
                <a:srgbClr val="FF0066"/>
              </a:solidFill>
              <a:latin typeface="Bernard MT Condensed" pitchFamily="18" charset="0"/>
            </a:endParaRPr>
          </a:p>
          <a:p>
            <a:pPr marL="514350" indent="-514350">
              <a:buFont typeface="Calibri" pitchFamily="34" charset="0"/>
              <a:buAutoNum type="arabicPeriod"/>
            </a:pPr>
            <a:endParaRPr lang="en-US" sz="3200" dirty="0" smtClean="0">
              <a:solidFill>
                <a:srgbClr val="FF0066"/>
              </a:solidFill>
              <a:latin typeface="Bernard MT Condensed" pitchFamily="18" charset="0"/>
            </a:endParaRPr>
          </a:p>
          <a:p>
            <a:pPr marL="514350" indent="-514350">
              <a:buFont typeface="Calibri" pitchFamily="34" charset="0"/>
              <a:buAutoNum type="arabicPeriod"/>
            </a:pPr>
            <a:endParaRPr lang="en-US" sz="3200" dirty="0">
              <a:solidFill>
                <a:srgbClr val="FF0066"/>
              </a:solidFill>
              <a:latin typeface="Bernard MT Condensed" pitchFamily="18" charset="0"/>
            </a:endParaRPr>
          </a:p>
          <a:p>
            <a:pPr marL="514350" indent="-514350">
              <a:buFont typeface="Calibri" pitchFamily="34" charset="0"/>
              <a:buAutoNum type="arabicPeriod"/>
            </a:pPr>
            <a:endParaRPr lang="en-US" sz="3200" b="1" dirty="0">
              <a:solidFill>
                <a:srgbClr val="7030A0"/>
              </a:solidFill>
              <a:latin typeface="Calibri" pitchFamily="34" charset="0"/>
            </a:endParaRPr>
          </a:p>
        </p:txBody>
      </p:sp>
      <p:pic>
        <p:nvPicPr>
          <p:cNvPr id="89090" name="Picture 2" descr="http://iwanticewater.files.wordpress.com/2013/09/wombat-poo-cubes-science-facts-animated-gifs.gif?w=700&amp;h=700"/>
          <p:cNvPicPr>
            <a:picLocks noChangeAspect="1" noChangeArrowheads="1" noCrop="1"/>
          </p:cNvPicPr>
          <p:nvPr/>
        </p:nvPicPr>
        <p:blipFill>
          <a:blip r:embed="rId2" cstate="print"/>
          <a:srcRect/>
          <a:stretch>
            <a:fillRect/>
          </a:stretch>
        </p:blipFill>
        <p:spPr bwMode="auto">
          <a:xfrm>
            <a:off x="3886200" y="1447800"/>
            <a:ext cx="4762500" cy="4762500"/>
          </a:xfrm>
          <a:prstGeom prst="rect">
            <a:avLst/>
          </a:prstGeom>
          <a:noFill/>
        </p:spPr>
      </p:pic>
      <p:sp>
        <p:nvSpPr>
          <p:cNvPr id="7"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latin typeface="Bernard MT Condensed" pitchFamily="18" charset="0"/>
              </a:rPr>
              <a:t>Today’s Needs:</a:t>
            </a:r>
            <a:r>
              <a:rPr lang="en-US" sz="4000" dirty="0">
                <a:latin typeface="Bernard MT Condensed" pitchFamily="18" charset="0"/>
              </a:rPr>
              <a:t> Binder/Folder &amp; Pencil/Pen</a:t>
            </a:r>
          </a:p>
        </p:txBody>
      </p:sp>
      <p:sp>
        <p:nvSpPr>
          <p:cNvPr id="9" name="Subtitle 2"/>
          <p:cNvSpPr txBox="1">
            <a:spLocks/>
          </p:cNvSpPr>
          <p:nvPr/>
        </p:nvSpPr>
        <p:spPr bwMode="auto">
          <a:xfrm>
            <a:off x="3657600" y="914400"/>
            <a:ext cx="5181600" cy="182880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B0F0"/>
                </a:solidFill>
                <a:effectLst/>
                <a:uLnTx/>
                <a:uFillTx/>
                <a:latin typeface="Bernard MT Condensed" pitchFamily="18" charset="0"/>
                <a:ea typeface="+mn-ea"/>
                <a:cs typeface="+mn-cs"/>
              </a:rPr>
              <a:t>Fun Fact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B0F0"/>
                </a:solidFill>
                <a:effectLst/>
                <a:uLnTx/>
                <a:uFillTx/>
                <a:latin typeface="+mn-lt"/>
                <a:ea typeface="+mn-ea"/>
                <a:cs typeface="+mn-cs"/>
              </a:rPr>
              <a:t>Wombat (type of animal) droppings are cube shaped to keep them from rolling away</a:t>
            </a:r>
            <a:r>
              <a:rPr kumimoji="0" lang="en-US" sz="2400" b="1" i="0" u="none" strike="noStrike" kern="1200" cap="none" spc="0" normalizeH="0" noProof="0" dirty="0" smtClean="0">
                <a:ln>
                  <a:noFill/>
                </a:ln>
                <a:solidFill>
                  <a:srgbClr val="00B0F0"/>
                </a:solidFill>
                <a:effectLst/>
                <a:uLnTx/>
                <a:uFillTx/>
                <a:latin typeface="+mn-lt"/>
                <a:ea typeface="+mn-ea"/>
                <a:cs typeface="+mn-cs"/>
              </a:rPr>
              <a:t> in order to mark their territory</a:t>
            </a:r>
            <a:endParaRPr kumimoji="0" lang="en-US" sz="2000" b="1" i="0" u="none" strike="noStrike" kern="1200" cap="none" spc="0" normalizeH="0" baseline="0" noProof="0" dirty="0" smtClean="0">
              <a:ln>
                <a:noFill/>
              </a:ln>
              <a:solidFill>
                <a:srgbClr val="00B0F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rgbClr val="00B0F0"/>
              </a:solidFill>
              <a:effectLst/>
              <a:uLnTx/>
              <a:uFillTx/>
              <a:latin typeface="Bernard MT Condensed" pitchFamily="18" charset="0"/>
              <a:ea typeface="+mn-ea"/>
              <a:cs typeface="+mn-cs"/>
            </a:endParaRPr>
          </a:p>
        </p:txBody>
      </p:sp>
      <p:sp>
        <p:nvSpPr>
          <p:cNvPr id="8" name="Rectangle 7"/>
          <p:cNvSpPr/>
          <p:nvPr/>
        </p:nvSpPr>
        <p:spPr>
          <a:xfrm>
            <a:off x="0" y="5334000"/>
            <a:ext cx="3733800" cy="923330"/>
          </a:xfrm>
          <a:prstGeom prst="rect">
            <a:avLst/>
          </a:prstGeom>
        </p:spPr>
        <p:txBody>
          <a:bodyPr wrap="square">
            <a:spAutoFit/>
          </a:bodyPr>
          <a:lstStyle/>
          <a:p>
            <a:r>
              <a:rPr lang="en-US" dirty="0" smtClean="0">
                <a:hlinkClick r:id="rId3"/>
              </a:rPr>
              <a:t>http://www.youtube.com/watch?v=m52Rdp_b5dQ</a:t>
            </a: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Warm-Up</a:t>
            </a:r>
            <a:endParaRPr lang="en-US" dirty="0"/>
          </a:p>
        </p:txBody>
      </p:sp>
      <p:sp>
        <p:nvSpPr>
          <p:cNvPr id="4" name="Rectangle 3"/>
          <p:cNvSpPr/>
          <p:nvPr/>
        </p:nvSpPr>
        <p:spPr>
          <a:xfrm>
            <a:off x="0" y="838200"/>
            <a:ext cx="9144000" cy="5386090"/>
          </a:xfrm>
          <a:prstGeom prst="rect">
            <a:avLst/>
          </a:prstGeom>
        </p:spPr>
        <p:txBody>
          <a:bodyPr wrap="square">
            <a:spAutoFit/>
          </a:bodyPr>
          <a:lstStyle/>
          <a:p>
            <a:pPr eaLnBrk="1" hangingPunct="1"/>
            <a:r>
              <a:rPr lang="en-US" sz="3600" dirty="0" smtClean="0"/>
              <a:t>Cross a </a:t>
            </a:r>
            <a:r>
              <a:rPr lang="en-US" sz="3600" dirty="0" smtClean="0">
                <a:solidFill>
                  <a:srgbClr val="FF0000"/>
                </a:solidFill>
              </a:rPr>
              <a:t>heterozygous </a:t>
            </a:r>
            <a:r>
              <a:rPr lang="en-US" sz="3600" dirty="0" smtClean="0"/>
              <a:t>male with a </a:t>
            </a:r>
            <a:r>
              <a:rPr lang="en-US" sz="3600" dirty="0" smtClean="0">
                <a:solidFill>
                  <a:srgbClr val="FF0000"/>
                </a:solidFill>
              </a:rPr>
              <a:t>widows peak </a:t>
            </a:r>
            <a:r>
              <a:rPr lang="en-US" sz="3600" dirty="0" smtClean="0"/>
              <a:t>with a </a:t>
            </a:r>
            <a:r>
              <a:rPr lang="en-US" sz="3600" dirty="0" smtClean="0">
                <a:solidFill>
                  <a:srgbClr val="FF33CC"/>
                </a:solidFill>
              </a:rPr>
              <a:t>homozygous female with a straight hairline</a:t>
            </a:r>
            <a:r>
              <a:rPr lang="en-US" sz="3600" dirty="0" smtClean="0"/>
              <a:t>.</a:t>
            </a:r>
          </a:p>
          <a:p>
            <a:pPr lvl="1" eaLnBrk="1" hangingPunct="1"/>
            <a:r>
              <a:rPr lang="en-US" sz="3600" u="sng" dirty="0" smtClean="0">
                <a:solidFill>
                  <a:srgbClr val="00B0F0"/>
                </a:solidFill>
              </a:rPr>
              <a:t>Widows peak is the dominant trait</a:t>
            </a:r>
          </a:p>
          <a:p>
            <a:pPr lvl="1" eaLnBrk="1" hangingPunct="1"/>
            <a:endParaRPr lang="en-US" sz="3600" u="sng" dirty="0" smtClean="0">
              <a:solidFill>
                <a:srgbClr val="00B0F0"/>
              </a:solidFill>
            </a:endParaRPr>
          </a:p>
          <a:p>
            <a:pPr eaLnBrk="1" hangingPunct="1"/>
            <a:r>
              <a:rPr lang="en-US" sz="3600" dirty="0" smtClean="0"/>
              <a:t>DRAW A PUNNETT SQUARE</a:t>
            </a:r>
          </a:p>
          <a:p>
            <a:pPr marL="514350" indent="-514350" eaLnBrk="1" hangingPunct="1">
              <a:buFont typeface="+mj-lt"/>
              <a:buAutoNum type="arabicPeriod"/>
            </a:pPr>
            <a:r>
              <a:rPr lang="en-US" sz="3200" dirty="0" smtClean="0"/>
              <a:t>What will be the </a:t>
            </a:r>
            <a:r>
              <a:rPr lang="en-US" sz="3200" dirty="0" smtClean="0">
                <a:solidFill>
                  <a:srgbClr val="92D050"/>
                </a:solidFill>
              </a:rPr>
              <a:t>geno</a:t>
            </a:r>
            <a:r>
              <a:rPr lang="en-US" sz="3200" dirty="0" smtClean="0"/>
              <a:t>types of the offspring? </a:t>
            </a:r>
          </a:p>
          <a:p>
            <a:pPr marL="514350" indent="-514350" eaLnBrk="1" hangingPunct="1">
              <a:buFont typeface="+mj-lt"/>
              <a:buAutoNum type="arabicPeriod"/>
            </a:pPr>
            <a:r>
              <a:rPr lang="en-US" sz="3200" dirty="0" smtClean="0"/>
              <a:t>What is the </a:t>
            </a:r>
            <a:r>
              <a:rPr lang="en-US" sz="3200" dirty="0" smtClean="0">
                <a:solidFill>
                  <a:srgbClr val="92D050"/>
                </a:solidFill>
              </a:rPr>
              <a:t>geno</a:t>
            </a:r>
            <a:r>
              <a:rPr lang="en-US" sz="3200" dirty="0" smtClean="0"/>
              <a:t>typic ratio?</a:t>
            </a:r>
          </a:p>
          <a:p>
            <a:pPr marL="514350" indent="-514350" eaLnBrk="1" hangingPunct="1">
              <a:buFont typeface="+mj-lt"/>
              <a:buAutoNum type="arabicPeriod"/>
            </a:pPr>
            <a:r>
              <a:rPr lang="en-US" sz="3200" dirty="0" smtClean="0"/>
              <a:t>What will be the </a:t>
            </a:r>
            <a:r>
              <a:rPr lang="en-US" sz="3200" dirty="0" smtClean="0">
                <a:solidFill>
                  <a:srgbClr val="92D050"/>
                </a:solidFill>
              </a:rPr>
              <a:t>pheno</a:t>
            </a:r>
            <a:r>
              <a:rPr lang="en-US" sz="3200" dirty="0" smtClean="0"/>
              <a:t>types of the offspring? </a:t>
            </a:r>
          </a:p>
          <a:p>
            <a:pPr marL="514350" indent="-514350" eaLnBrk="1" hangingPunct="1">
              <a:buFont typeface="+mj-lt"/>
              <a:buAutoNum type="arabicPeriod"/>
            </a:pPr>
            <a:r>
              <a:rPr lang="en-US" sz="3200" dirty="0" smtClean="0"/>
              <a:t>What is the </a:t>
            </a:r>
            <a:r>
              <a:rPr lang="en-US" sz="3200" dirty="0" smtClean="0">
                <a:solidFill>
                  <a:srgbClr val="92D050"/>
                </a:solidFill>
              </a:rPr>
              <a:t>pheno</a:t>
            </a:r>
            <a:r>
              <a:rPr lang="en-US" sz="3200" dirty="0" smtClean="0"/>
              <a:t>typic ratio?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media.techeblog.com/images/glow-in-the-dark-ice-cream.jpg"/>
          <p:cNvPicPr>
            <a:picLocks noChangeAspect="1" noChangeArrowheads="1"/>
          </p:cNvPicPr>
          <p:nvPr/>
        </p:nvPicPr>
        <p:blipFill rotWithShape="1">
          <a:blip r:embed="rId2" cstate="print"/>
          <a:srcRect r="3968" b="13310"/>
          <a:stretch/>
        </p:blipFill>
        <p:spPr bwMode="auto">
          <a:xfrm>
            <a:off x="4161257" y="1371600"/>
            <a:ext cx="4982743" cy="4441209"/>
          </a:xfrm>
          <a:prstGeom prst="rect">
            <a:avLst/>
          </a:prstGeom>
          <a:ln>
            <a:noFill/>
          </a:ln>
          <a:effectLst>
            <a:outerShdw blurRad="190500" algn="tl" rotWithShape="0">
              <a:srgbClr val="000000">
                <a:alpha val="70000"/>
              </a:srgbClr>
            </a:outerShdw>
          </a:effectLst>
        </p:spPr>
      </p:pic>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Friday, March 7, 2014</a:t>
            </a:r>
          </a:p>
        </p:txBody>
      </p:sp>
      <p:sp>
        <p:nvSpPr>
          <p:cNvPr id="3" name="Subtitle 2"/>
          <p:cNvSpPr>
            <a:spLocks noGrp="1"/>
          </p:cNvSpPr>
          <p:nvPr>
            <p:ph type="subTitle" idx="1"/>
          </p:nvPr>
        </p:nvSpPr>
        <p:spPr>
          <a:xfrm>
            <a:off x="4495800" y="2133600"/>
            <a:ext cx="1676400" cy="1600200"/>
          </a:xfrm>
        </p:spPr>
        <p:txBody>
          <a:bodyPr rtlCol="0">
            <a:normAutofit/>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a:t>
            </a:r>
          </a:p>
          <a:p>
            <a:pPr fontAlgn="auto">
              <a:spcAft>
                <a:spcPts val="0"/>
              </a:spcAft>
              <a:buFont typeface="Arial" pitchFamily="34" charset="0"/>
              <a:buNone/>
              <a:defRPr/>
            </a:pPr>
            <a:r>
              <a:rPr lang="en-US" sz="4000" dirty="0" smtClean="0">
                <a:solidFill>
                  <a:srgbClr val="00B0F0"/>
                </a:solidFill>
                <a:latin typeface="Bernard MT Condensed" pitchFamily="18" charset="0"/>
              </a:rPr>
              <a:t>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152400" y="762000"/>
            <a:ext cx="3886200" cy="6494085"/>
          </a:xfrm>
          <a:prstGeom prst="rect">
            <a:avLst/>
          </a:prstGeom>
          <a:noFill/>
          <a:ln w="9525">
            <a:noFill/>
            <a:miter lim="800000"/>
            <a:headEnd/>
            <a:tailEnd/>
          </a:ln>
        </p:spPr>
        <p:txBody>
          <a:bodyPr wrap="square">
            <a:spAutoFit/>
          </a:bodyPr>
          <a:lstStyle/>
          <a:p>
            <a:pPr marL="514350" indent="-514350"/>
            <a:r>
              <a:rPr lang="en-US" sz="3600" dirty="0">
                <a:latin typeface="Cooper Black" panose="0208090404030B020404" pitchFamily="18" charset="0"/>
              </a:rPr>
              <a:t>Today’s Agenda</a:t>
            </a:r>
          </a:p>
          <a:p>
            <a:pPr marL="457200" indent="-457200">
              <a:spcBef>
                <a:spcPts val="1200"/>
              </a:spcBef>
              <a:buFont typeface="Calibri" pitchFamily="34" charset="0"/>
              <a:buAutoNum type="arabicPeriod"/>
            </a:pPr>
            <a:r>
              <a:rPr lang="en-US" sz="3200" dirty="0" smtClean="0">
                <a:solidFill>
                  <a:srgbClr val="FF0066"/>
                </a:solidFill>
                <a:latin typeface="Arial Black" panose="020B0A04020102020204" pitchFamily="34" charset="0"/>
              </a:rPr>
              <a:t>Pick up paper in back of class</a:t>
            </a:r>
          </a:p>
          <a:p>
            <a:pPr marL="457200" indent="-457200">
              <a:spcBef>
                <a:spcPts val="1200"/>
              </a:spcBef>
              <a:buFont typeface="Calibri" pitchFamily="34" charset="0"/>
              <a:buAutoNum type="arabicPeriod"/>
            </a:pPr>
            <a:r>
              <a:rPr lang="en-US" sz="3200" dirty="0" smtClean="0">
                <a:solidFill>
                  <a:srgbClr val="FF0066"/>
                </a:solidFill>
                <a:latin typeface="Arial Black" panose="020B0A04020102020204" pitchFamily="34" charset="0"/>
              </a:rPr>
              <a:t>Turn in Homework</a:t>
            </a:r>
          </a:p>
          <a:p>
            <a:pPr marL="457200" indent="-457200">
              <a:spcBef>
                <a:spcPts val="1200"/>
              </a:spcBef>
              <a:buFont typeface="Calibri" pitchFamily="34" charset="0"/>
              <a:buAutoNum type="arabicPeriod"/>
            </a:pPr>
            <a:r>
              <a:rPr lang="en-US" sz="3200" dirty="0" smtClean="0">
                <a:solidFill>
                  <a:srgbClr val="FF0066"/>
                </a:solidFill>
                <a:latin typeface="Arial Black" panose="020B0A04020102020204" pitchFamily="34" charset="0"/>
              </a:rPr>
              <a:t>Genetics Wheel</a:t>
            </a:r>
          </a:p>
          <a:p>
            <a:pPr>
              <a:spcBef>
                <a:spcPts val="1200"/>
              </a:spcBef>
            </a:pPr>
            <a:r>
              <a:rPr lang="en-US" sz="3200" dirty="0" smtClean="0">
                <a:solidFill>
                  <a:srgbClr val="FF0066"/>
                </a:solidFill>
                <a:latin typeface="Arial Black" panose="020B0A04020102020204" pitchFamily="34" charset="0"/>
              </a:rPr>
              <a:t>4. Catch up day</a:t>
            </a:r>
          </a:p>
          <a:p>
            <a:pPr marL="457200" indent="-457200">
              <a:spcBef>
                <a:spcPts val="1200"/>
              </a:spcBef>
              <a:buFont typeface="Calibri" pitchFamily="34" charset="0"/>
              <a:buAutoNum type="arabicPeriod"/>
            </a:pPr>
            <a:endParaRPr lang="en-US" sz="3200" dirty="0">
              <a:solidFill>
                <a:srgbClr val="FF0066"/>
              </a:solidFill>
              <a:latin typeface="Arial Black" panose="020B0A04020102020204" pitchFamily="34" charset="0"/>
            </a:endParaRPr>
          </a:p>
          <a:p>
            <a:pPr marL="457200" indent="-457200">
              <a:spcBef>
                <a:spcPts val="1200"/>
              </a:spcBef>
              <a:buFont typeface="Calibri" pitchFamily="34" charset="0"/>
              <a:buAutoNum type="arabicPeriod"/>
            </a:pPr>
            <a:endParaRPr lang="en-US" sz="3200" b="1" dirty="0">
              <a:solidFill>
                <a:srgbClr val="7030A0"/>
              </a:solidFill>
              <a:latin typeface="Arial Black" panose="020B0A04020102020204" pitchFamily="34"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March 10 – March 14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Monday, March 10, 2014</a:t>
            </a:r>
          </a:p>
        </p:txBody>
      </p:sp>
      <p:sp>
        <p:nvSpPr>
          <p:cNvPr id="40963" name="TextBox 3"/>
          <p:cNvSpPr txBox="1">
            <a:spLocks noChangeArrowheads="1"/>
          </p:cNvSpPr>
          <p:nvPr/>
        </p:nvSpPr>
        <p:spPr bwMode="auto">
          <a:xfrm>
            <a:off x="152400" y="1143000"/>
            <a:ext cx="4648200" cy="4585871"/>
          </a:xfrm>
          <a:prstGeom prst="rect">
            <a:avLst/>
          </a:prstGeom>
          <a:noFill/>
          <a:ln w="9525">
            <a:noFill/>
            <a:miter lim="800000"/>
            <a:headEnd/>
            <a:tailEnd/>
          </a:ln>
        </p:spPr>
        <p:txBody>
          <a:bodyPr wrap="square">
            <a:spAutoFit/>
          </a:bodyPr>
          <a:lstStyle/>
          <a:p>
            <a:pPr marL="514350" indent="-514350"/>
            <a:r>
              <a:rPr lang="en-US" sz="4000" u="sng" dirty="0">
                <a:solidFill>
                  <a:srgbClr val="FF0066"/>
                </a:solidFill>
                <a:latin typeface="Bernard MT Condensed" pitchFamily="18" charset="0"/>
              </a:rPr>
              <a:t>Today’s Agenda</a:t>
            </a:r>
          </a:p>
          <a:p>
            <a:pPr marL="514350" indent="-514350">
              <a:buFont typeface="Calibri" pitchFamily="34" charset="0"/>
              <a:buAutoNum type="arabicPeriod"/>
            </a:pPr>
            <a:r>
              <a:rPr lang="en-US" sz="2800" dirty="0" smtClean="0">
                <a:solidFill>
                  <a:srgbClr val="9966FF"/>
                </a:solidFill>
                <a:effectLst>
                  <a:outerShdw blurRad="38100" dist="38100" dir="2700000" algn="tl">
                    <a:srgbClr val="000000">
                      <a:alpha val="43137"/>
                    </a:srgbClr>
                  </a:outerShdw>
                </a:effectLst>
                <a:latin typeface="Arial Black" pitchFamily="34" charset="0"/>
              </a:rPr>
              <a:t>Pick up worksheets from back</a:t>
            </a:r>
          </a:p>
          <a:p>
            <a:pPr marL="514350" indent="-514350">
              <a:buFont typeface="Calibri" pitchFamily="34" charset="0"/>
              <a:buAutoNum type="arabicPeriod"/>
            </a:pPr>
            <a:endParaRPr lang="en-US" sz="2800" dirty="0" smtClean="0">
              <a:solidFill>
                <a:srgbClr val="9966FF"/>
              </a:solidFill>
              <a:latin typeface="Arial Black" pitchFamily="34" charset="0"/>
            </a:endParaRPr>
          </a:p>
          <a:p>
            <a:pPr marL="514350" indent="-514350">
              <a:buFont typeface="Calibri" pitchFamily="34" charset="0"/>
              <a:buAutoNum type="arabicPeriod"/>
            </a:pPr>
            <a:r>
              <a:rPr lang="en-US" sz="2800" dirty="0" smtClean="0">
                <a:solidFill>
                  <a:srgbClr val="9966FF"/>
                </a:solidFill>
                <a:latin typeface="Arial Black" pitchFamily="34" charset="0"/>
              </a:rPr>
              <a:t>Warm-Up</a:t>
            </a:r>
          </a:p>
          <a:p>
            <a:pPr marL="514350" indent="-514350">
              <a:buFont typeface="Calibri" pitchFamily="34" charset="0"/>
              <a:buAutoNum type="arabicPeriod"/>
            </a:pPr>
            <a:endParaRPr lang="en-US" sz="2800" dirty="0">
              <a:solidFill>
                <a:srgbClr val="9966FF"/>
              </a:solidFill>
              <a:latin typeface="Arial Black" pitchFamily="34" charset="0"/>
            </a:endParaRPr>
          </a:p>
          <a:p>
            <a:pPr marL="514350" indent="-514350">
              <a:buFont typeface="Calibri" pitchFamily="34" charset="0"/>
              <a:buAutoNum type="arabicPeriod"/>
            </a:pPr>
            <a:r>
              <a:rPr lang="en-US" sz="2800" b="1" dirty="0" smtClean="0">
                <a:solidFill>
                  <a:srgbClr val="9966FF"/>
                </a:solidFill>
                <a:latin typeface="Arial Black" pitchFamily="34" charset="0"/>
              </a:rPr>
              <a:t>More on Inheritance</a:t>
            </a:r>
          </a:p>
          <a:p>
            <a:pPr marL="514350" indent="-514350">
              <a:buFont typeface="Calibri" pitchFamily="34" charset="0"/>
              <a:buAutoNum type="arabicPeriod"/>
            </a:pPr>
            <a:endParaRPr lang="en-US" sz="2800" b="1" dirty="0" smtClean="0">
              <a:solidFill>
                <a:srgbClr val="9966FF"/>
              </a:solidFill>
              <a:latin typeface="Arial Black" pitchFamily="34" charset="0"/>
            </a:endParaRPr>
          </a:p>
          <a:p>
            <a:pPr marL="514350" indent="-514350">
              <a:buFont typeface="Calibri" pitchFamily="34" charset="0"/>
              <a:buAutoNum type="arabicPeriod"/>
            </a:pPr>
            <a:r>
              <a:rPr lang="en-US" sz="2800" b="1" dirty="0" err="1" smtClean="0">
                <a:solidFill>
                  <a:srgbClr val="9966FF"/>
                </a:solidFill>
                <a:latin typeface="Arial Black" pitchFamily="34" charset="0"/>
              </a:rPr>
              <a:t>Bloodtype</a:t>
            </a:r>
            <a:r>
              <a:rPr lang="en-US" sz="2800" b="1" dirty="0" smtClean="0">
                <a:solidFill>
                  <a:srgbClr val="9966FF"/>
                </a:solidFill>
                <a:latin typeface="Arial Black" pitchFamily="34" charset="0"/>
              </a:rPr>
              <a:t> worksheet </a:t>
            </a: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latin typeface="Bernard MT Condensed" pitchFamily="18" charset="0"/>
              </a:rPr>
              <a:t>Today’s Needs:</a:t>
            </a:r>
            <a:r>
              <a:rPr lang="en-US" sz="4000">
                <a:latin typeface="Bernard MT Condensed" pitchFamily="18" charset="0"/>
              </a:rPr>
              <a:t> Binder/Folder &amp; Pencil/Pen</a:t>
            </a:r>
          </a:p>
        </p:txBody>
      </p:sp>
      <p:sp>
        <p:nvSpPr>
          <p:cNvPr id="6" name="Subtitle 2"/>
          <p:cNvSpPr txBox="1">
            <a:spLocks/>
          </p:cNvSpPr>
          <p:nvPr/>
        </p:nvSpPr>
        <p:spPr bwMode="auto">
          <a:xfrm>
            <a:off x="4572000" y="838200"/>
            <a:ext cx="4572000" cy="2133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400" b="0" i="0" u="none" strike="noStrike" kern="1200" cap="none" spc="0" normalizeH="0" baseline="0" noProof="0" dirty="0" smtClean="0">
                <a:ln>
                  <a:noFill/>
                </a:ln>
                <a:solidFill>
                  <a:srgbClr val="00B0F0"/>
                </a:solidFill>
                <a:effectLst/>
                <a:uLnTx/>
                <a:uFillTx/>
                <a:latin typeface="Bernard MT Condensed" pitchFamily="18" charset="0"/>
                <a:ea typeface="+mn-ea"/>
                <a:cs typeface="+mn-cs"/>
              </a:rPr>
              <a:t>Fun Fact</a:t>
            </a: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r>
              <a:rPr kumimoji="0" lang="en-US" sz="7400" b="0" i="0" u="none" strike="noStrike" kern="1200" cap="none" spc="0" normalizeH="0" baseline="0" noProof="0" dirty="0" smtClean="0">
                <a:ln>
                  <a:noFill/>
                </a:ln>
                <a:solidFill>
                  <a:srgbClr val="00B0F0"/>
                </a:solidFill>
                <a:effectLst/>
                <a:uLnTx/>
                <a:uFillTx/>
                <a:latin typeface="+mn-lt"/>
                <a:ea typeface="+mn-ea"/>
                <a:cs typeface="+mn-cs"/>
              </a:rPr>
              <a:t>The strongest muscle in the body is the tongue.</a:t>
            </a:r>
            <a:endParaRPr kumimoji="0" lang="en-US" sz="7400" b="0" i="0" u="none" strike="noStrike" kern="1200" cap="none" spc="0" normalizeH="0" baseline="0" noProof="0" dirty="0" smtClean="0">
              <a:ln>
                <a:noFill/>
              </a:ln>
              <a:solidFill>
                <a:srgbClr val="00B0F0"/>
              </a:solidFill>
              <a:effectLst/>
              <a:uLnTx/>
              <a:uFillTx/>
              <a:latin typeface="Bernard MT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00B0F0"/>
              </a:solidFill>
              <a:effectLst/>
              <a:uLnTx/>
              <a:uFillTx/>
              <a:latin typeface="Bernard MT Condensed" pitchFamily="18" charset="0"/>
              <a:ea typeface="+mn-ea"/>
              <a:cs typeface="+mn-cs"/>
            </a:endParaRPr>
          </a:p>
        </p:txBody>
      </p:sp>
      <p:sp>
        <p:nvSpPr>
          <p:cNvPr id="7" name="TextBox 4"/>
          <p:cNvSpPr txBox="1">
            <a:spLocks noChangeArrowheads="1"/>
          </p:cNvSpPr>
          <p:nvPr/>
        </p:nvSpPr>
        <p:spPr bwMode="auto">
          <a:xfrm>
            <a:off x="9099" y="5949594"/>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8" name="Picture 2" descr="http://westchasesmiles.com/wp-content/uploads/2013/09/Tongue.jpg"/>
          <p:cNvPicPr>
            <a:picLocks noChangeAspect="1" noChangeArrowheads="1"/>
          </p:cNvPicPr>
          <p:nvPr/>
        </p:nvPicPr>
        <p:blipFill>
          <a:blip r:embed="rId2" cstate="print"/>
          <a:srcRect/>
          <a:stretch>
            <a:fillRect/>
          </a:stretch>
        </p:blipFill>
        <p:spPr bwMode="auto">
          <a:xfrm>
            <a:off x="4724400" y="2286000"/>
            <a:ext cx="3377260" cy="35814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data:image/jpeg;base64,/9j/4AAQSkZJRgABAQAAAQABAAD/2wCEAAkGBxQTEhUUExQVFhUXGSAbGRgYGBgdHRobIBsYHhscGxocHCggHBolHBogITEiJSkrLi4uGR8zODMsNygtLisBCgoKDg0OGxAQGywmICQ0LCwsNCwsLSwsLCwsLCwsLCwsLCwsLCwsLCwsLCwsLCwsLCwsLCwsLCwsLCwsLCwsLP/AABEIALMBGQMBIgACEQEDEQH/xAAcAAABBQEBAQAAAAAAAAAAAAAAAwQFBgcCAQj/xABLEAABAgQEAwQHBQUDCgcBAAABAhEAAyExBAUSQQZRYRMicYEHMpGhscHwFEJS0eEVI2Jy8TOSsxYXJENTY3OissI0RGSC0tPiJf/EABoBAAIDAQEAAAAAAAAAAAAAAAABAgMEBQb/xAAvEQACAgEDAwIDCAMBAAAAAAAAAQIRAwQSIRMxURRBIjJhBTNCcYGRsfAVodFS/9oADAMBAAIRAxEAPwC6rSJc4EKJKyR2ZIarBSn3AAPvhLE5n2BUVJBSWJLmqQPuAbwywZKpcpQYzEp7wVZTO4INQkuT+kcmd9omrSwSQUsST3a94gfdJSWjtbPP6mG/B1mGfJQkFEtZSpk6vV0g7dVaa+UOZmYqQCVnuABQIupJJbzIKbQl+1NKZyVI16FamId2LpSKMSwJfoIUXm0uYlK1IUUmgBSwLn2M8G36DT+p2rOZQUEdkP3iu6khyWLaiztUG7WMcZhjEoKCtNSCyga1ZvaflCf2bvMVL1XBNjv4aefQtDOWZhVMClI00LvqoHJptdwOTQKMRts6zJRV+7QgpWq1bagXJ+doWy+VoJKuzWU92gDkj1QDzbaIabjOwmkrmDQzV9cAuSfFz5A9I6yrETlOqXNllJU6QU6XdnUTc0LCtYm4/CRvkseJxQQhCxM0MrS57ylXDJ3cnxNYTwuaatSHVqUGZSSm4f1k2Nee0R+MYIMr15oCmIZRS5cMBUg0iVkiatIIQJaQXZdyPI1fqIqltiuSyO6T4EMl4kVMX2ZStVxrppJYlhu1PZEsvEk6tKCEhPqkUo9ahgLco5weWJS5Id+YHMGzcw/lGfZ3OzDBT5swzO3w0wKSpKgS0stqToTUMLEe2MOfVQXMEbMOmlL5maJlWJ1NpKNNCGLbAcrNWpeH+YTRKlzJswns0jUtm2uXNRQRT8qXiZ6ZEzC4mR2bHWNOvUWACXejN4+LNEhic1xE6crBSRJWQlsVMUlSpctKqdnpBGqaobPQVjIss5F8sUIj1GKlzpIWHMuZYKBBI9YMGB5nnSJXE4KWcAZSzplgM92AW4vc0DRW8ZhFSn7RX7tOnSoNRyAQlAJVrZ2NqiJzMD9ly1Whxpa5c96aNTnn3j0G8a8v3a5sxP5nwQ32xKR3VASUKIsEk2f1qE0Vz33aIeTigGIUCxNXNQyRUgerSjve0RndVdRAUS2o1KTsU8719kROLlFBUAaNXw59P1jl+qV8dyzTadZ7TdMmcVxVqUlKZakpQ6dWo61JP4mYNag5Q5RjJE1gZiSUeLir1VcW+715xX5M9KRoCdXdetCD1ivYbFGRMUdlFiOl/nFUss8j4dNdjfm0WNJUy4z1qWVAqBTt+YFjSg9+8LKdCCBXWippUPQdSPaC9miNlTNYCkq2puPfCUzEzkjSFAhwWKRcBnDMxblfeIxypXTM8vsvL+GmSGJwnYTBMGtST96WG1poTUVah3+6XaoiOzQS5awqQD2JCaqDksliXoSxJNKGlmh3huIp0tC5fZydKwynCy961XQ1IpRtoiQhXsDeIrSNMdRCCSUhf4zP4L/6N19oQQQ6ASkrZ6mrc33Is4peNHkYhKnY1SWIOx+jGFZTnUzDI0IQgfxHVqFSaEHq3UUtD6TxXOE3tQlIUAQwJbzG/wCkWdeDXcFoc8eEjY8wxASliSCoHSbVA/FYGM7zrFISUL/dkywAWsS5cpoxFTVr+ENMZ6Q58xOns0JsxBNCCCDXenhFfn5qV3QkuXNPyYRGeoSXwsUtDnfsS03GLST2YKNQ5sQ6noWpQXDDypDSepkgrJRRwOgYi93q/hSGa8yWo6iEk+B/OOsbm8yalIWxCAAlqEAA786157xleRO+fyGvs3P9BzLmqmJ1WlpISVBgWIWAHAdnf33h3gMUhHaoklZKwHqABfVQO+qoZ9t3aIWXPCnDUU1NqWoYcyZ5llwlLsQ5BNCCG8GMLqV7/qC+zsz8fuJzkEkqUWHUP1rW0JjArmPpKVHTSqtTW8E2Js1No7FQQUpY1N6kW+EK4NZkrEyU7v3ge843HeqR0eDE4Rkm+xGX2bmS9mS+SYUypZnq9WUAkoJOllakvYpbW2xu8Wb7RO5K/vK/+yHGBzCVNw5TLQzpDk6Rq7wALEvpJ1bP3DUUdD9rI/2kn3/nHUSiuEZFFpFRw8mpQkzJk5YOkhfdSN26kn3gRe8NwyNI1zFFVCSkAORZ/OsU7hvDzEz5CSnupdKjTaxLeFnjVEJjo6vNKLSixafGnG2Qf+Tkt1F1d4Vr9V6wj/klJ0lJVNIJeq9+lKRYlQmIx9fJ5NKxQ8EAjhCQl2VMD/xdLAs4hSZw7LIbUtiGuLVo7PvziYUYEwdafkl0o+CtS+DMMkupBWea1KUw89oTn5Fh5UyWRKcE+r3jZrB6eUWYi8MMZ/aSf5m9rRJZpt93+4p4oKPCK3wIntE4jUolSMQtDnkNLDwApFpGHir8ApabmCeWMmf9RHyi5Rlxu48m3UJLI6EUIFojsxwyVbb/ABDRJp5RC5vizLmIDUUfY3SI5GkuSME2+Cp5pkKJalTsLOXhJygDM7NtKxdToPd1XZQDjrDnhnMZeEw6UITNUlWpU6ZpJUqYouVlf3nPIco8zrh4YqaAsrQkFwU3HhDjC5eMM+kTFqJ0g+tvdXJgLwsWLJk7OkLJLHj7q2RWS8OKGImYlU1cuStWopmVUXLhnJ0AqY+Bi45xhx+yloBoSwIJq84VfmfiYRmzStJSaBVGIqoJoXbkaQ44mlPlS0j+D1aN++Q7RdlxdPA1ff8A4ZMuTqO/oZ8iUlCwvUO6KJYEOzXan9Y9k4QTNRUPWLk7n9OkeYrKZacOiYlSiB6zqCWVWmliVEkdGHsiLVm/ZgPpTqfkbRwem+6OnoscMULfdj3iCeJZYEmlt7UcxWMXJEwIeinYQnjsz1KNy5v849wM0LUkiw+X9YnDHOC3e5rllhN7O5OZfhdISkG3xh7PYRH4fE6We6i0PACpYHWKmn3NUWlwvY87KhJhOWzw5xqW3vDWSrSX32hEr4sMUgEw1Q70h5igbmEZKXDv/SJXwRs5VLMeAjeF1AtTz8IGYv15CFuYzkEWrAJRjoIc2398P0oCUufKDuK6ERLCE81becOpSNSa3iNE51kk3h9KmNFqM8nTFJeFc/lDtWHSKQ1VjQkClTHKsSdKjuaBoNrE5psmeGscjRMlKAftE6CQ9FBQItZ3O3rHq739r/zf3v0in5fiezWSHqwDdOm9D74T0DnN/u//ALjUss6VfxZxNVxkZPcJ4hczFJWskDUQkG5AerHmRGpS5riMfwUpSMXL7X10EqKnFQdSQG5MX8o1JMxkx29c/iTXgp0sfhaH65waEkTwYrOMzNSVskEvytDmZNJDg1EYFks2dOiwPHOoRU5GdqBZul4cpz1NA8PqIfTZYjETnE1lSf8Aip+Mcozgb05RE55mCVHDsbz0xbhmnNIqzQagxLg5YGLzMf8Aqifa8XOWXjNeDJ5VmOYgEMZy/alTfP3RoOGw5JcmKsb4NOdfF+i/gX01iCzuVrnoGwfysYlVKKVsS4iFz5KtKlJIdZ0JqxrUtzLJ+MVzj1Go/UjCWz4voRWY5gsq7iAoP3eZIoQxsYSlYxa1lCUFCk97SQsADc6hcufhBKSspBUhSx+NgAG3Neb1FKR7mE2WRoWpaUIZSzqL0IACQEl3JsGtvWOvBRilFI50227ZNS8XoUkTF6lKBKAxAs9bgW57Q+KwcudIBBrQUczat0feIRE/XLUTNUlLFKXSZahSh7wrfk0TsxBGXULnSK1qdYeprGTWfcv++zE+zKVmOUInJaYkeIJSd9wYZSeFpACQZbkH1ta9Rfzrf+kTExTWB8dmB29sN1KUqqbdA+4b41jznUa4szqcl2YhLyDDJb9yknmXJZxVzWG2acNyykqlJCJgtWimuD067GJNIXW3RyLUvBK1M5SOohb35JRyzjLcnyZ/jVtpJ2d+hf5RI4DGBneo/KE+LcIUzFMKK7wO1b++K6J5AbnF8YXyemx6jdBSLbMUCX2AhsoMdXKI7DT1FLDzgXMNoWxJlzm2hbFYsmghHDzynenKEcR3QOv6wmmaCbxKuBJ8lgkKdIPlAlmIO/xjnCEMk7fVI6nTG5RVtLGxRMxIAO0NsZjHN3G0M8RM9kN1TNt4ltsjuoV7Wt2iQl44AV298Q+KpBgMJqJUVeUWKPBTOfJOSJuoubR3MmCOUAANsOUMsatqJuos3XYRJeDPN1yTXD2HUpSrBq1rQhLU8a+ESf7NmfiT7P0hbKZaUTJgFhpQP/akAxK6z+E+78oyzlycbUZXKd/kZ9PftVzphqlYd3olqNzr8Y03C4lU2WgimpIJeM2xGDbvsVpVUofUGJd0ncD8NxGiZViQqUg6VSxp7oIYsKOX3p8949LrMilSNGnhttlV44ztWEZEqsyYSz7MKnwtTrFTy3GY+YgzxipgVqI0gJKWBZimgFaWh7xWgYrEqUlRaUNII57/AF0jrBqQlMtIVpQkAkgip6A+JjDgUHN7uxty2oLb3FJnEq0MMSjSof6xIOknq1vYIZY3ieXQoW3Ng9abO+3KJmdmWBp2i3vdz42iGzPEYJctPYrlpJV3kLoQn7x3LttBmxR/AxYsv/tEnl/G0hTDSpSgKsk16teOczzWdMVImScPNUhEwKLAuw/hv5tCcvibL5BCEhtIpoSQCDZ6da3qIc4XjPCELUpWlg4SzD2Cho0WYoRg093JXkm5praQ3BudLTmcwFCwqdNW4sQFHVueTGNxmT2AYeEY/lnGWEXPQsyFiY4ShdCwLXOqgYeVecadnWMCJRNNRBCSCLs36xHiKdMlKTm1ZDZtxQErUUMWoVEjblHMjNlTUI1S2So6gpZbYsqlRR25xQOLszOFWiThyn+xTqNyFEqcAvcJCT5xTpnEE9JKjNXqNiVKJb5W2irFKSluZPJt20jbc6xeESgSlzQkCmkKYkHpevz6xTM1zzD4ZSU4acuYQHR3gQCQpwtRLkkkrapJIqIo0jGFYCiQS770Pvr57+MJTdHIHztRwQN/W8Iv9VkVpFPQg6bNp4f4qkrkgziBpGmo5CzO5tyaLThM0l4nKzOlJKZZ1BIYA9ycU26lMfPsqYSnTuwJtQPudiztG3cGsMiQSRdZcWriVn5xTLNKcHGXhkNTijGDaGSkLNuTg7EsWccqikKhBpZ6V9vutHEtZIOp2fbx5+HwjhWorUBZg3hV7VFnjkHJOxKFrXA9/uHy6R0V1uO9098JaD94vRiDzcgg71ce+EppCSErNagCtTqcs1wAw8BEasZHcTySpBWw7lWfYgPTzHsii4nBl+7VKvcY0RWJcaQnUlSakkbuCDv94beVoo07BT5ZUCl0jdx8ebRpxXVHU0GeKWyX6DrKZQcvVqWjvH6QSwaG2UggLJcWu3WEc0nUbcsPMwU+ptOzuXT3EVmE7UtR/Cw8Cat9c4bImC77QmrDrAPfS5US1d/LlCXeFCknqK/rG7pnLWsi2TOFxprb5Q6VmI09YryJibE6f5qQohQJYERF4i2OpJReLfaFUTmrv7/KIrt0j7wj1M8qIakLpDlqkvcsGS5UrEzHWshIqdJoPhWJ/MuH0yka5cxRTuFXGzg7h+desVXJ827FaSrUZb1CWdqve5pGmYzOsBNmSsNpWgzUICSHvNCFS3qR98O8Z54su6yWPVYHGv3KTajuYRyuaFYyQDUaz/ypUoe8COMSC5BalC2/P3w7y/DdnMTMbvISdI6luv4aeZiUnSdkc0HOLjEn8umkTmcMVKfpdqbikTzo/Ev2D8orOSzx2xS9gSAGo5ADPSxMWrX9d2MuXhnG1FbqMWXjpwCyJpAuQluV6WqdnaNdxmK7PLxPd1Iw6Wc0KtAYnzjIpQQz0Cgd2LdTWz0DdbRoWaYtM3JkhBHqpCiDQFJDjoQ0dWLtOzqPuiqZOsqwc+YKkIWd71e0U1c8gMWvu9PL5GLfwdnctCZklVUq1MWLaSkA1s/jFRQoalAAKahI+8Hv8D7YSSRKUm/cRM1Ro9On5ecBDbV+r+ULoSWJCSTV+Tbco7SoABk1u7EN5VflDsjXkaiWd2e9fh4bx5ortC01T3FdyRz5MaNHiVbaaedavXnBbB0JBF+g+H0I3PiGWQvL5iiXUoIU9m7Na/bqHujFUyioEFilms3nz6xo2d58nH4NEtKl/apOmYRLB0ghKg2prkP8ILVcjinfBXvSPJTJx8xIFJgQsV2KRTyUkxA9lqro1P0fbanP6eJPNJ8/F6Ji5KSJY0ghtSkjZSieb0Io5hHLsIVTZaZiV9k4CuzZSm30AOFNdqvEXXsSV+43TlKmolg1lKAd25efsjqXgdPeOnZhuPWcV6D3xcjlWFSFNiJuhiADJdqsCSGukHwY8gYXw+W4VctPaYg1SkkdmVMdIJAWNgKW9tzC2SW3wU0ywSPVrQGrvdhzpXaNt4PlKRkMsVdJWerDErJF+VIzPOcsk91OHmaua9Kk1chi5cMEvuO9GncKyFS8iQlXeLqeoLg4lW/8pgXaX5Mo1f3f9+pFFStSSymJAYbA1d70AbzN2h1JSyiNne7OX2b4fRaKxDEMAQdxWuoAJ97X57wsufdSb+qDuGIv0BbetWjnNHFs8w6GS2oHSOjXci/QVa5MdYw9yrq3er0q9PBvoQn9qSnUdJcmjvUjxsKClrwqlINGqkFLlQcmrnTuXN2+9EWndjGiJYZwCKlkkbkVJ53Z6s0IZthVqkLQkjUSKHnyoK036nwh/NABSwolI07bpNSRXkWrfxgTOGkivl5BhV9xBzdoZRMpwK5SlGYBpNAXoSk1HRn3hlnshbhhqKi4Ca0qHYdQfZGjSpaZoGonubswYu1C7i55eyG06W2pQQFK00AqlNFqFRYuzl96Rp6/O5rk2Q1e3B0zM8Llc6YWEsvVgWGogkEBzU91VvwnlBNyjEMf3ZpyD7tTmwqW5RqEtIV2QIY1YhqVcqJ/lDV/F4wumSlZSVJqzEkWBD8x0rE3rJeDLZjE7BzRqOhVKGhpcfKPJuAKQgivaBwBzdiPEFhaNhRJQtgX0uTVizNuR748OUSzMK1JSQQwDC7+sKuD7612MP1j90SUzNMv4VWvS5CSoju1KgHAJa3dcEsaA9IfYXhNa0l1hKi2nUL0JY1opk8yK3jQTgUFQKqLAV3gA7K0qIAvskNypZoVVhAWLkuzXpuWHUC3XekUvWTFvZnk7gqaCwmJZgSDquw1MWY1ctdojcTlc+UsgIWQhjrSFMKAu+xHuMaoiWlyQGGokqIN6E0I9ViUjbve3mdhZcxJGljpYqIdrqFd9yWrUQ46ud88huKJlReSkqe5v7ffeFp2ZfvUBvWCrbMKH3N5xbZ2Uyy7OCGAA6DZLMHfwtCE3IJRPaDuqCVBJeldLFhSjAQ/UQfdG+OsioxXvx/ojMkwZGiY7qPgehH0xBJpvEo07/aSfYn/AOUOv2T3kaR3QGIard5ugYfOG37HRyP/AD/nGdzUnbObKVu2VGX6PcfUfZlN4Bh5OfhCkngbMdPZKlYlMoudKChI1WcsXZhZvnH0XBHa6f1On1n4Pmz/ADeY4EgYSc3PukHxBU/yhf8Azf40f+UUo8ylIb2F26A/r9GQQukvI+u/B87YbgTGhJBwJId7qB8wJof2e2OlcE49hpwsxIBfSyW26/OPoeCF0V5D1D8HzyvgbG6tX2FZ3Z0M9dgu9Bc/OFv8gsStJP2RQV1vbdixj6AiL4mxK5eHWuW+sFLN/MkHyZ4fRXkPUPwjFZ3A2K9VOEUbd7Sl7MSBqr7rVvD3D8I4tCQkYaaR4JHkQK+FfKLLOzzFzXkyZ6pc1gsqX2SiJagfUASQ+oAVFnLmKfn/ABdmmHA1YlSVEE6SmUSHPcBAltZw4/Dtu5adVyxLVPwL4jhLFqOr7PiHoWAQG6d46TR+vXaF5HCmLCP7CYk89AUTZqOw5FmetbGIfJvSHj+zUZuJWpR9U6JYah27NrgHwPhCP+cPMXP+lrv+CTQV/wB3f3UEVOEF7kvVS8Fhl8L47WNMlaRcEhn8QlQr0J3jmdwxjFO+HmlRB2TpCqWB5tuWoIrmG9IuYjUpWMUQPu9nKtWoPZjkOd7QjO9ImZuNOMWxcjuSef8Aw+UPpR8h6qXgsiODMbq72HN/WTp3FyLvejkdeV/ynKp0nKUyNK1zQTQ+tWeVb8kl/ARkuF4/zJQOrGTE1b1JD3H+7Z/KHEjjbNGCvtUwhKmLoksXBZymXSgfnQwKEaZXkzPJHay5YfJcW6nkKAcs421JYDoEu3N6wsMjxSgUmWpNWFHDPe9iAA3LnDrKM9mYhEpaMUvuklaSJRKhUMoBPdALMQxp1iK47xeZoldtgsVMdHrytEtTp/Eh0EuPw7gUqKnoYtXZj6UR9K4en6wrs1uetAxLKP8AEX1Hx6V7kZHPuZSwXJeti4AYV9VvaYyVXpczQykyxPGsKftQhGpQ/CRp0s5uA9B595J6S8zmYiSiZjViWqYkKPZyfVJD/c8or9FDyyXRRrU3JMQCGlLUXckkEPboWasEjJpwT/YrBqSG5EU800/Pen8WcfYmRiZkqXipilKUEplpTKeW4lkkOi9wNX4n2Dw2G4l4gmYpWGTPmIWkl9aJLJDBXeWJbHuqSaP6whvQxurYLEu5oisoxDADDrqO87F6MauySRR6x5MySfpmBMhbEaU1Ifus4rTkPJ+lfTmObyJKp+IxqtKfWQUSQo2A0shQqolnvpTQOQGWUcQZtiMQmVMxk3D6kqVWTKqA1nRQ952OyTA9BG+WxdJMtcnJsSpaiqQQlLJQDy0ioNxVw30HKcmnpSpCZcwCrGpZ9LM52PgwETmW4+aVy0qmFQcA0TXxYRZ4JaCK92CxJmczMonhCUpkqYUACRs13IYEJ5/e3YmHS8qnMf3SyVObVDkbnobdDF8giL0MPLJdFGfzMtng/wBjMJNyA1weTN8Y6k5XOJBVIV3fV5+8s9fdF+gg9DDyxdFeSipwE9tKpKjQgUcCnwjidlM+hTKJYdOlADvcfQi+wQehh5Y+kijIyzEMB2ZcChpSh35W22846l5ZOo8tTDmOb1PO4L+PWLvBC9BDyxdFFL/Zs0kPKUGuaFw/IcxXzEe/szEfhV9ecXOCF/j4eWHRQQQQRvLgggggAIIIIACIPjWalOCmlatCWDqYFu8nY0L284nIpPpmS+Uzx/FK/wAeVAgM6lca4UYszhLYdnpWtnVpCwwS17gkfw0exR4/x8ud2MyVoWkpLTUru33Cl6EO9a1ivcK8PnFTTKSADoJ1KfShinvKI226u0aRkXoqwa5ZJn4glyNSUoQCWulKkKLci5hzlcaBwMgmqURTu0F2Y1/KGk1YACQRqNy3sFTG/wAr0QYFmWvErHJUxI/6UCOcT6HMuLHVPS3JaD7dUsvFKiKjBULsANR3/To9GjpMzUkkgg7KVYfO9H6RrifRTg+9pnzwxv8AuXLdNABhor0dYNQ1DFYmiijSUyCSpLkjTStPhaHtoKZRJGEmolKKkq7vdIY15WtccncQ1+0nSwLbd53NSae+NFwvC+GlAGYMVNSS6dCg1RQ91FLAUOx5Rc8B6NsuUlMwImkKDsqYsM+1CGPOE432BxZk3A2NEvE6pupKUpPquA+zpZ1V8PdGiHijD/iV/dMWfC8E4BK2GDR3RRSiVP8A3iS/WH2Oy+TKQFJw0pQSagS0OB07vOLYScFSDaj5n9IeHlDGa5AZM5IWAB98qUlTAWdSX84g8Ply5hYC93j6e43xKJODKpUmWrtGTYDuqvZjZ7Wd4wmWdLteKsmRrsX4sSl3OsLk0mTLlFJJnFRStdyK0UhPQFi1aA7ln8jiNQ0dpMVNmyFuO8vUQFE6SrdJFGVRjs8MMEvUpQbVQ06MVKp4B4ZTMxUhYqFo2CwFgDkNQJHk0VJ27vktlGlVcGvZ5lxx2FlqkzdIVpmoWGIcVDvSimdxtFaymVM+2JmzVzJmgEuoo0oGggq7gZlG3OnKI08YLlypHZBMtKdYaW9VAoWSxe4Umjn1T5T/AALnUrEKlJCNCUzjOm6lBQVM0NLAcOAFsti7EAuY0KalJNlGxxi0i58OY5E5ctaC4Kqcy1CWu0XmKbmhK8wwqdQTpJJG62BYULlnJ6XNouUWzdspiqCCCCIEgggggAIIIIACCCCAAggggAIIIIACCCCAAggggAIY51hO1kqRSrXDihBh9EXxLmAw+HXNKgkJ03sXUAzsWJdrbw0BUMTkn2Tt5oKVGfpASzABIPdvVzWOpfEy5QShiy/VUUm1HI2BFTVwwryiJwvFq8SJyZqO7LOtExNQpOoJDJAfkXrfo0O8Vl6J2hcwkhQ0hJs5DAGh3JL8/GK5qmTi7VMu2VZp2slE1iNQsb8q0HLlBiMQV9BCGACUJSgBkpDAcoXnEQ0+CLIbNJA0hTi9QWrQ2PMX9t4hcjklCiqcEMO72mpQAqwo1NVanlVolsHgZhXMUslQQomWS4JcAkNukFwHHhEbPWVy0y1r0pAKlvcBi3mFUI6BoGSQ8yjETQoqWrtJSlMgJ0jUGBDVBVWzCreEWZeLLJ0pqRVJLKH1uYpGX5pLlqGtZ0p/dprRSgp6Ncl+fLnEri8ySdOh06wCokNR33atDQb3hJiaLEjMnOmt6EChG7mz9PCIniHEzEnUCrQkpKhqACgaKH8IA3NXNLRG4LNUy9SCHZTgpSzkjcbGhFeUL5/OQZQKlEJ1VtQgOHG4elOfmBgu5W+Ic+QqYhA1BA0lUpYdm1LUoEmitLhjcERlk6aNZZ2c3v0frGicUS5icOhLJ1LKnUSylJBSQz7OfoCMozGYU1B3vFM1bo042krJfLiRMSEq0OS5dqMdVdnFPOIqbgkur94pgQwp3q7UpSvlEzw9K1CbNU7aFBIrVkly9qs3th3w5JSorUEMAdIND95lbChT72iyGPjkqyZLkR8vLJSUaWXN/eKchSgxCWZgkEcn3ptEqjKBKxmGQlRlypoLlw+oOSS5c0AqfdCedIw/bAT1qlLZwAtSGSpRZtme/h4QlOxWVyQ5ScQtrBa1+Lkq0AfTRfGCa9ihydmvcMYhXbJUf3ilLKNYAIMuldQFAFJuKd7qDF+jE/RhiUTpklSJSZSEzKJSoqYuaEqNXoXHsjbIUnbBKgggghDCCCCAAggggAIIIIACCCCAAggggAIIIIACCCCAAisekmcEZfOUVhAdA1FmDzEDcG7tbeLPFV9J8nXl01IZyqXfpNlmE+wGaZFmYUmfoniYZcoF/wAICgRZIpSLZkMxM+WhTukgEEVDkMRUWdJoYpvC2XKScSo7YZafAlmq0WTgeWpGHOohtZSOjMR71H4RXfBNFxmJLXqN7PEdInzVzAmgANX5dIdomFSKXaKrmUxaJiE6qqNa/VIQF5nTgEnZxeKjiciQJhJVqEy7moIqw5PQE13iuY3P58uYQpYWl7V93I9IE8Ssoq/EBR7e6DePa0T2V5anX30rCNeti2l2AoTUgtbrEln+ICkBKAH2e1iwZrVvs0VZXFL9fOGU7PQaksYFNCabH2Dwk0Blr7xKnUmhYd1J9hUfPnE1nWLlplSpa1hBUdYURqZiaiordoqmG4iDsCIlcRnSZmFnyyjVpQSmj3LcqMTfZ4W+xpFfz3Gz8ROWiWtU1CSwNQkhIqQBQMoEBnvvENm3DoeZ3mSVDSPwooVH+YsQPLnF0yjDLw2FC10KkulH3kg1API95mHxhqZSVes4N6Fm83ENulYN+yKhgcVOAKUoOkggAJFAdYa/L4w8yPDzUOCgpBY1Z3dL+54sKpUncL9oPzj1MqSDRLbvW1/ygWUhtMt4umzFYh5hdWlPsr83iJkIJ2tFw9IuFTqlTEJZwUqY0cMR8VeyKng6ExdBppNCZoHoemq+2Skh9ImgnzSr8o+lo+cfQp/4s9ZiB7Asx9HQrtsAggghgEEEEABBBBAAQQQQAEEEEABBBBAAQQQQAEEEEABFR9Kp/wD5k7+aXz/2svlFuiqelEPls4H8Uv8AxZcKXYDPOC1Nh8Q49cM/NgefUxasPlnZYJMhJHcDqVtqcqUfIuB4CKHjsdokiWmhI22/X84s/GuaaZQlIUBquBdt3awjJBuVtl0ko0iX4QnLmYYKVXvrAULEAgP5l4qXH2IUnESwHFFf9sWH0c5kDh1S1XlVA5hSip/F3HsiqcZr1Ykl9gQ/V4u/CV3zZXp5UouT8Y9JWWqPZC3ZPtCiMGom4HlWK3QWxmEK5keFPhHIw4+nicl5and/LlC32VINB8PCIboj+IhUYUfh+qRNcM4BQnpdRCFuk9Nx/wAwEOkIAG9Ik8sKEImzCNRS2kfxfQFesOEk2HKFM3wKxIGqYSp6rb+IksHoNhyiLRLET/FOK1Il91kkPTqHaK5qbp4xHLK2FCoAoxjxSQeftjhU4eEcGbsD7jFQyF44kA4UlqpWkjz7vzjO5SGKj9VfbyjReLSPssx2un26kxnKLnrG/TfIQkab6FpX71Jb/Xt7EJb4x9DR89ehqae1QGoZzg+KR+UfQsOPzS/MQQQQRMAggggAIIIIACCCCAAggggAIIIIACCCCAAggggAIr3HwScDN1WdHt7RLe+LDFd9ID/YZjc0f4iIhk+VjRlC5QrQP12ia4kQAtKiBVJ28PlERKJ+9vyP17Yd5jmAmoSpXdIdOi55bfV4xxfDLAyfF6JwNAlXdUaWJufA1iU4xwoStKiO6pLO26f0PxioqkgAqDkny/pF5wmKRjMGJRUkTgmjmoIcJU16/MxOHKcRFY7uzM3Ty844CgD+kQ+KlzjMUh2KSyksAetavAMBOJqtQBu5IivZXdgSysQgVJty57QkrMZde8B8YjBw6pR9YDle7v8ACPTw8CGSuvNtv6wVHyHI/l5tLFlA+MWjJ1pmYLELB3LeISC0UlOQIoNRNzZg318YmsnUcM4S5QoeobFRZ1Oz0AbrDTimHJY82WlWWyJz2CTTlb68IpMzOEO7n2RN5ZjFS5UyUpCVImEkJU+lAaqEp5b3ERasslvV77fXlDk4MBv+1Uk0BV9ePOEhmX8KvrziXwmBQkuBW1aty6XhQYRAsxP1+o9sV3HwFFU4lxBmSSllCov+UVQYcsXsQ9Nw3wv741hcp+6Uvy35foY8XgEEeqluVG228Novx6hQVURcbIj0XlacXISwA7Zz/d/SPoiMi4UkJTi5Olm7TbnVyY12LsUt1sTVBBBBFogggggAIIIIACCCCAAggggAIIIIACCCCAAggggAIr3Hw/0Gb4o/xEQQRDJ8rGjJAohbc7wvNlgE9CPiYII57LRXDoGtmo3zh3oCZhKaGzilKUgggASlSgkukMSXPU845nHvDqawQQAJYk19p90MpU06yHND9fGPYIQvckZaqA9P+149k1Nfp7/CCCGNjVaXXX6v+UdITWCCIsQvIDgvyPwgWgMYIIBo7mU0tT+hjxSe97Y8ghgSfDh/0yV/MPlGsQQRs0/ZlcggggjQRCCCCAAggggAIIIIACCCC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6" name="Picture 4" descr="http://www.katewerk.com/color/web_boxers.jpg"/>
          <p:cNvPicPr>
            <a:picLocks noChangeAspect="1" noChangeArrowheads="1"/>
          </p:cNvPicPr>
          <p:nvPr/>
        </p:nvPicPr>
        <p:blipFill>
          <a:blip r:embed="rId2" cstate="print"/>
          <a:srcRect/>
          <a:stretch>
            <a:fillRect/>
          </a:stretch>
        </p:blipFill>
        <p:spPr bwMode="auto">
          <a:xfrm>
            <a:off x="228600" y="3124200"/>
            <a:ext cx="8686800" cy="2562478"/>
          </a:xfrm>
          <a:prstGeom prst="rect">
            <a:avLst/>
          </a:prstGeom>
          <a:noFill/>
        </p:spPr>
      </p:pic>
      <p:sp>
        <p:nvSpPr>
          <p:cNvPr id="7" name="Rectangle 2"/>
          <p:cNvSpPr txBox="1">
            <a:spLocks noChangeArrowheads="1"/>
          </p:cNvSpPr>
          <p:nvPr/>
        </p:nvSpPr>
        <p:spPr>
          <a:xfrm>
            <a:off x="0" y="0"/>
            <a:ext cx="9296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Bernard MT Condensed" pitchFamily="18" charset="0"/>
                <a:ea typeface="+mj-ea"/>
                <a:cs typeface="+mj-cs"/>
              </a:rPr>
              <a:t>Warm-Up</a:t>
            </a:r>
            <a:endParaRPr kumimoji="0" lang="en-US" sz="4400" b="0" i="0" u="none" strike="noStrike" kern="1200" cap="none" spc="0" normalizeH="0" baseline="0" noProof="0" dirty="0" smtClean="0">
              <a:ln>
                <a:noFill/>
              </a:ln>
              <a:solidFill>
                <a:schemeClr val="tx1"/>
              </a:solidFill>
              <a:effectLst/>
              <a:uLnTx/>
              <a:uFillTx/>
              <a:latin typeface="Bernard MT Condensed" pitchFamily="18" charset="0"/>
              <a:ea typeface="+mj-ea"/>
              <a:cs typeface="+mj-cs"/>
            </a:endParaRPr>
          </a:p>
        </p:txBody>
      </p:sp>
      <p:sp>
        <p:nvSpPr>
          <p:cNvPr id="8" name="Rectangle 7"/>
          <p:cNvSpPr/>
          <p:nvPr/>
        </p:nvSpPr>
        <p:spPr>
          <a:xfrm>
            <a:off x="0" y="1143000"/>
            <a:ext cx="9144000" cy="1421928"/>
          </a:xfrm>
          <a:prstGeom prst="rect">
            <a:avLst/>
          </a:prstGeom>
        </p:spPr>
        <p:txBody>
          <a:bodyPr wrap="square">
            <a:spAutoFit/>
          </a:bodyPr>
          <a:lstStyle/>
          <a:p>
            <a:pPr algn="ctr" eaLnBrk="1" hangingPunct="1">
              <a:lnSpc>
                <a:spcPct val="90000"/>
              </a:lnSpc>
              <a:buNone/>
            </a:pPr>
            <a:r>
              <a:rPr lang="en-US" sz="3200" dirty="0" smtClean="0"/>
              <a:t>Explain in </a:t>
            </a:r>
            <a:r>
              <a:rPr lang="en-US" sz="3200" b="1" dirty="0" smtClean="0">
                <a:solidFill>
                  <a:srgbClr val="00B0F0"/>
                </a:solidFill>
              </a:rPr>
              <a:t>3-5 sentences</a:t>
            </a:r>
            <a:r>
              <a:rPr lang="en-US" sz="3200" smtClean="0"/>
              <a:t>, why/how </a:t>
            </a:r>
            <a:r>
              <a:rPr lang="en-US" sz="3200" dirty="0" smtClean="0"/>
              <a:t>you think if a </a:t>
            </a:r>
            <a:r>
              <a:rPr lang="en-US" sz="3200" u="sng" dirty="0" smtClean="0"/>
              <a:t>white dog </a:t>
            </a:r>
            <a:r>
              <a:rPr lang="en-US" sz="3200" dirty="0" smtClean="0"/>
              <a:t>crossed with a </a:t>
            </a:r>
            <a:r>
              <a:rPr lang="en-US" sz="3200" u="sng" dirty="0" smtClean="0"/>
              <a:t>brown dog </a:t>
            </a:r>
            <a:r>
              <a:rPr lang="en-US" sz="3200" dirty="0" smtClean="0"/>
              <a:t>would produce offspring that are </a:t>
            </a:r>
            <a:r>
              <a:rPr lang="en-US" sz="3200" u="sng" dirty="0" smtClean="0"/>
              <a:t>white and brown</a:t>
            </a:r>
            <a:r>
              <a:rPr lang="en-US" sz="3200" dirty="0" smtClean="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685800" y="228600"/>
            <a:ext cx="7772400" cy="838200"/>
          </a:xfrm>
        </p:spPr>
        <p:txBody>
          <a:bodyPr/>
          <a:lstStyle/>
          <a:p>
            <a:r>
              <a:rPr lang="en-US" dirty="0" smtClean="0">
                <a:latin typeface="Bernard MT Condensed" pitchFamily="18" charset="0"/>
              </a:rPr>
              <a:t>Tuesday, March 11, 2014</a:t>
            </a:r>
          </a:p>
        </p:txBody>
      </p:sp>
      <p:sp>
        <p:nvSpPr>
          <p:cNvPr id="3" name="Subtitle 2"/>
          <p:cNvSpPr>
            <a:spLocks noGrp="1"/>
          </p:cNvSpPr>
          <p:nvPr>
            <p:ph type="subTitle" idx="1"/>
          </p:nvPr>
        </p:nvSpPr>
        <p:spPr>
          <a:xfrm>
            <a:off x="3810000" y="12192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4035" name="TextBox 3"/>
          <p:cNvSpPr txBox="1">
            <a:spLocks noChangeArrowheads="1"/>
          </p:cNvSpPr>
          <p:nvPr/>
        </p:nvSpPr>
        <p:spPr bwMode="auto">
          <a:xfrm>
            <a:off x="0" y="1143000"/>
            <a:ext cx="3810000" cy="4585871"/>
          </a:xfrm>
          <a:prstGeom prst="rect">
            <a:avLst/>
          </a:prstGeom>
          <a:noFill/>
          <a:ln w="9525">
            <a:noFill/>
            <a:miter lim="800000"/>
            <a:headEnd/>
            <a:tailEnd/>
          </a:ln>
        </p:spPr>
        <p:txBody>
          <a:bodyPr wrap="square">
            <a:spAutoFit/>
          </a:bodyPr>
          <a:lstStyle/>
          <a:p>
            <a:pPr marL="514350" indent="-514350"/>
            <a:r>
              <a:rPr lang="en-US" sz="4000" u="sng" dirty="0">
                <a:solidFill>
                  <a:srgbClr val="FF0066"/>
                </a:solidFill>
                <a:latin typeface="Bernard MT Condensed" pitchFamily="18" charset="0"/>
              </a:rPr>
              <a:t>Today’s </a:t>
            </a:r>
            <a:r>
              <a:rPr lang="en-US" sz="4000" u="sng" dirty="0" smtClean="0">
                <a:solidFill>
                  <a:srgbClr val="FF0066"/>
                </a:solidFill>
                <a:latin typeface="Bernard MT Condensed" pitchFamily="18" charset="0"/>
              </a:rPr>
              <a:t>Agenda</a:t>
            </a:r>
          </a:p>
          <a:p>
            <a:pPr marL="742950" indent="-742950">
              <a:buFont typeface="+mj-lt"/>
              <a:buAutoNum type="arabicPeriod"/>
              <a:tabLst>
                <a:tab pos="1146175" algn="l"/>
              </a:tabLst>
            </a:pPr>
            <a:r>
              <a:rPr lang="en-US" sz="3600" b="1" dirty="0" smtClean="0">
                <a:solidFill>
                  <a:srgbClr val="7030A0"/>
                </a:solidFill>
                <a:latin typeface="Arial Narrow" panose="020B0606020202030204" pitchFamily="34" charset="0"/>
              </a:rPr>
              <a:t>Pick up worksheets from back</a:t>
            </a:r>
          </a:p>
          <a:p>
            <a:pPr marL="742950" indent="-742950">
              <a:buFont typeface="+mj-lt"/>
              <a:buAutoNum type="arabicPeriod"/>
              <a:tabLst>
                <a:tab pos="1146175" algn="l"/>
              </a:tabLst>
            </a:pPr>
            <a:r>
              <a:rPr lang="en-US" sz="3600" b="1" dirty="0" smtClean="0">
                <a:solidFill>
                  <a:srgbClr val="FF0066"/>
                </a:solidFill>
                <a:latin typeface="Arial Narrow" panose="020B0606020202030204" pitchFamily="34" charset="0"/>
              </a:rPr>
              <a:t>Review Codominance</a:t>
            </a:r>
          </a:p>
          <a:p>
            <a:pPr marL="742950" indent="-742950">
              <a:buFont typeface="+mj-lt"/>
              <a:buAutoNum type="arabicPeriod"/>
              <a:tabLst>
                <a:tab pos="1146175" algn="l"/>
              </a:tabLst>
            </a:pPr>
            <a:r>
              <a:rPr lang="en-US" sz="3600" b="1" dirty="0" smtClean="0">
                <a:solidFill>
                  <a:srgbClr val="7030A0"/>
                </a:solidFill>
                <a:latin typeface="Arial Narrow" panose="020B0606020202030204" pitchFamily="34" charset="0"/>
              </a:rPr>
              <a:t>Sex-Linked Traits</a:t>
            </a:r>
            <a:endParaRPr lang="en-US" sz="3600" b="1" dirty="0">
              <a:solidFill>
                <a:srgbClr val="7030A0"/>
              </a:solidFill>
              <a:latin typeface="Arial Narrow" panose="020B0606020202030204" pitchFamily="34" charset="0"/>
            </a:endParaRPr>
          </a:p>
        </p:txBody>
      </p:sp>
      <p:sp>
        <p:nvSpPr>
          <p:cNvPr id="44036" name="TextBox 4"/>
          <p:cNvSpPr txBox="1">
            <a:spLocks noChangeArrowheads="1"/>
          </p:cNvSpPr>
          <p:nvPr/>
        </p:nvSpPr>
        <p:spPr bwMode="auto">
          <a:xfrm>
            <a:off x="0" y="5943599"/>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6" name="Picture 2" descr="http://www.totifun.com/wp-content/uploads/2013/11/Coal-To-Diamond-Pciture-7-Cool-And-Awesome-Science-Facts.jpg"/>
          <p:cNvPicPr>
            <a:picLocks noChangeAspect="1" noChangeArrowheads="1"/>
          </p:cNvPicPr>
          <p:nvPr/>
        </p:nvPicPr>
        <p:blipFill>
          <a:blip r:embed="rId2" cstate="print"/>
          <a:srcRect t="6897"/>
          <a:stretch>
            <a:fillRect/>
          </a:stretch>
        </p:blipFill>
        <p:spPr bwMode="auto">
          <a:xfrm>
            <a:off x="3612444" y="1828800"/>
            <a:ext cx="5531556" cy="37338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4" name="Rectangle 3"/>
          <p:cNvSpPr/>
          <p:nvPr/>
        </p:nvSpPr>
        <p:spPr>
          <a:xfrm>
            <a:off x="457200" y="1371600"/>
            <a:ext cx="8382000" cy="5016758"/>
          </a:xfrm>
          <a:prstGeom prst="rect">
            <a:avLst/>
          </a:prstGeom>
        </p:spPr>
        <p:txBody>
          <a:bodyPr wrap="square">
            <a:spAutoFit/>
          </a:bodyPr>
          <a:lstStyle/>
          <a:p>
            <a:pPr marL="609600" indent="-609600">
              <a:buNone/>
            </a:pPr>
            <a:r>
              <a:rPr lang="en-US" sz="3200" dirty="0"/>
              <a:t>In a certain case a </a:t>
            </a:r>
            <a:r>
              <a:rPr lang="en-US" sz="3200" dirty="0">
                <a:solidFill>
                  <a:srgbClr val="00B0F0"/>
                </a:solidFill>
              </a:rPr>
              <a:t>woman</a:t>
            </a:r>
            <a:r>
              <a:rPr lang="en-US" sz="3200" dirty="0"/>
              <a:t>’s blood type was tested to be </a:t>
            </a:r>
            <a:r>
              <a:rPr lang="en-US" sz="3200" dirty="0">
                <a:solidFill>
                  <a:srgbClr val="00B0F0"/>
                </a:solidFill>
              </a:rPr>
              <a:t>AB</a:t>
            </a:r>
            <a:r>
              <a:rPr lang="en-US" sz="3200" dirty="0"/>
              <a:t>. She married and her </a:t>
            </a:r>
            <a:r>
              <a:rPr lang="en-US" sz="3200" dirty="0">
                <a:solidFill>
                  <a:srgbClr val="00B0F0"/>
                </a:solidFill>
              </a:rPr>
              <a:t>husbands</a:t>
            </a:r>
            <a:r>
              <a:rPr lang="en-US" sz="3200" dirty="0"/>
              <a:t> blood type was </a:t>
            </a:r>
            <a:r>
              <a:rPr lang="en-US" sz="3200" dirty="0">
                <a:solidFill>
                  <a:srgbClr val="00B0F0"/>
                </a:solidFill>
              </a:rPr>
              <a:t>type A</a:t>
            </a:r>
            <a:r>
              <a:rPr lang="en-US" sz="3200" dirty="0"/>
              <a:t>. </a:t>
            </a:r>
            <a:r>
              <a:rPr lang="en-US" sz="3200" dirty="0">
                <a:solidFill>
                  <a:srgbClr val="FF0000"/>
                </a:solidFill>
              </a:rPr>
              <a:t>Their children have blood types A, AB, and B.</a:t>
            </a:r>
          </a:p>
          <a:p>
            <a:pPr marL="609600" indent="-609600">
              <a:buNone/>
            </a:pPr>
            <a:endParaRPr lang="en-US" sz="3200" dirty="0">
              <a:solidFill>
                <a:srgbClr val="FF0000"/>
              </a:solidFill>
            </a:endParaRPr>
          </a:p>
          <a:p>
            <a:pPr marL="609600" indent="-609600">
              <a:buFont typeface="+mj-lt"/>
              <a:buAutoNum type="arabicPeriod"/>
            </a:pPr>
            <a:r>
              <a:rPr lang="en-US" sz="3200" dirty="0"/>
              <a:t>What are the </a:t>
            </a:r>
            <a:r>
              <a:rPr lang="en-US" sz="3200" dirty="0">
                <a:solidFill>
                  <a:srgbClr val="7030A0"/>
                </a:solidFill>
                <a:effectLst>
                  <a:outerShdw blurRad="38100" dist="38100" dir="2700000" algn="tl">
                    <a:srgbClr val="000000">
                      <a:alpha val="43137"/>
                    </a:srgbClr>
                  </a:outerShdw>
                </a:effectLst>
              </a:rPr>
              <a:t>genotypes</a:t>
            </a:r>
            <a:r>
              <a:rPr lang="en-US" sz="3200" dirty="0"/>
              <a:t> of the parents? </a:t>
            </a:r>
          </a:p>
          <a:p>
            <a:pPr marL="609600" indent="-609600">
              <a:buFont typeface="+mj-lt"/>
              <a:buAutoNum type="arabicPeriod"/>
            </a:pPr>
            <a:endParaRPr lang="en-US" sz="3200" dirty="0"/>
          </a:p>
          <a:p>
            <a:pPr marL="609600" indent="-609600">
              <a:buFont typeface="+mj-lt"/>
              <a:buAutoNum type="arabicPeriod"/>
            </a:pPr>
            <a:r>
              <a:rPr lang="en-US" sz="3200" dirty="0"/>
              <a:t>Is it possible that the man and the women could have children with these blood types?</a:t>
            </a:r>
            <a:endParaRPr lang="en-CA" sz="3200" dirty="0"/>
          </a:p>
        </p:txBody>
      </p:sp>
    </p:spTree>
    <p:extLst>
      <p:ext uri="{BB962C8B-B14F-4D97-AF65-F5344CB8AC3E}">
        <p14:creationId xmlns:p14="http://schemas.microsoft.com/office/powerpoint/2010/main" xmlns="" val="6414295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Wednesday, March 12, 2014</a:t>
            </a:r>
          </a:p>
        </p:txBody>
      </p:sp>
      <p:sp>
        <p:nvSpPr>
          <p:cNvPr id="3" name="Subtitle 2"/>
          <p:cNvSpPr>
            <a:spLocks noGrp="1"/>
          </p:cNvSpPr>
          <p:nvPr>
            <p:ph type="subTitle" idx="1"/>
          </p:nvPr>
        </p:nvSpPr>
        <p:spPr>
          <a:xfrm>
            <a:off x="3657600" y="11430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228600" y="762000"/>
            <a:ext cx="3733800" cy="5016758"/>
          </a:xfrm>
          <a:prstGeom prst="rect">
            <a:avLst/>
          </a:prstGeom>
          <a:noFill/>
          <a:ln w="9525">
            <a:noFill/>
            <a:miter lim="800000"/>
            <a:headEnd/>
            <a:tailEnd/>
          </a:ln>
        </p:spPr>
        <p:txBody>
          <a:bodyPr wrap="square">
            <a:spAutoFit/>
          </a:bodyPr>
          <a:lstStyle/>
          <a:p>
            <a:pPr marL="514350" indent="-514350"/>
            <a:r>
              <a:rPr lang="en-US" sz="4000" u="sng" dirty="0">
                <a:solidFill>
                  <a:srgbClr val="FF0066"/>
                </a:solidFill>
                <a:latin typeface="Bernard MT Condensed" pitchFamily="18" charset="0"/>
              </a:rPr>
              <a:t>Today’s Agenda</a:t>
            </a:r>
          </a:p>
          <a:p>
            <a:pPr marL="514350" indent="-514350">
              <a:buFont typeface="Calibri" pitchFamily="34" charset="0"/>
              <a:buAutoNum type="arabicPeriod"/>
            </a:pPr>
            <a:r>
              <a:rPr lang="en-US" sz="4000" dirty="0">
                <a:solidFill>
                  <a:srgbClr val="7030A0"/>
                </a:solidFill>
                <a:latin typeface="Aharoni" panose="02010803020104030203" pitchFamily="2" charset="-79"/>
                <a:cs typeface="Aharoni" panose="02010803020104030203" pitchFamily="2" charset="-79"/>
              </a:rPr>
              <a:t>Warm-Up</a:t>
            </a:r>
          </a:p>
          <a:p>
            <a:pPr marL="514350" indent="-514350">
              <a:buFont typeface="Calibri" pitchFamily="34" charset="0"/>
              <a:buAutoNum type="arabicPeriod"/>
            </a:pPr>
            <a:r>
              <a:rPr lang="en-US" sz="4000" b="1" dirty="0" smtClean="0">
                <a:solidFill>
                  <a:srgbClr val="7030A0"/>
                </a:solidFill>
                <a:latin typeface="Aharoni" panose="02010803020104030203" pitchFamily="2" charset="-79"/>
                <a:cs typeface="Aharoni" panose="02010803020104030203" pitchFamily="2" charset="-79"/>
                <a:sym typeface="Wingdings" panose="05000000000000000000" pitchFamily="2" charset="2"/>
              </a:rPr>
              <a:t>Review </a:t>
            </a:r>
          </a:p>
          <a:p>
            <a:pPr marL="514350" indent="-514350">
              <a:buFont typeface="Calibri" pitchFamily="34" charset="0"/>
              <a:buAutoNum type="arabicPeriod"/>
            </a:pPr>
            <a:r>
              <a:rPr lang="en-US" sz="4000" b="1" dirty="0" smtClean="0">
                <a:solidFill>
                  <a:srgbClr val="7030A0"/>
                </a:solidFill>
                <a:latin typeface="Aharoni" panose="02010803020104030203" pitchFamily="2" charset="-79"/>
                <a:cs typeface="Aharoni" panose="02010803020104030203" pitchFamily="2" charset="-79"/>
                <a:sym typeface="Wingdings" panose="05000000000000000000" pitchFamily="2" charset="2"/>
              </a:rPr>
              <a:t>Make Up Day </a:t>
            </a:r>
          </a:p>
          <a:p>
            <a:pPr marL="514350" indent="-514350">
              <a:buFont typeface="Calibri" pitchFamily="34" charset="0"/>
              <a:buAutoNum type="arabicPeriod"/>
            </a:pPr>
            <a:r>
              <a:rPr lang="en-US" sz="4000" b="1" dirty="0" smtClean="0">
                <a:solidFill>
                  <a:srgbClr val="7030A0"/>
                </a:solidFill>
                <a:latin typeface="Aharoni" panose="02010803020104030203" pitchFamily="2" charset="-79"/>
                <a:cs typeface="Aharoni" panose="02010803020104030203" pitchFamily="2" charset="-79"/>
                <a:sym typeface="Wingdings" panose="05000000000000000000" pitchFamily="2" charset="2"/>
              </a:rPr>
              <a:t>Critical Reading </a:t>
            </a:r>
          </a:p>
          <a:p>
            <a:pPr marL="514350" indent="-514350"/>
            <a:r>
              <a:rPr lang="en-US" sz="4000" b="1" dirty="0" smtClean="0">
                <a:solidFill>
                  <a:srgbClr val="7030A0"/>
                </a:solidFill>
                <a:latin typeface="Aharoni" panose="02010803020104030203" pitchFamily="2" charset="-79"/>
                <a:cs typeface="Aharoni" panose="02010803020104030203" pitchFamily="2" charset="-79"/>
                <a:sym typeface="Wingdings" panose="05000000000000000000" pitchFamily="2" charset="2"/>
              </a:rPr>
              <a:t>220-223, 227-232</a:t>
            </a:r>
            <a:endParaRPr lang="en-US" sz="4000" b="1" dirty="0">
              <a:solidFill>
                <a:srgbClr val="7030A0"/>
              </a:solidFill>
              <a:latin typeface="Aharoni" panose="02010803020104030203" pitchFamily="2" charset="-79"/>
              <a:cs typeface="Aharoni" panose="02010803020104030203" pitchFamily="2" charset="-79"/>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6" name="Picture 2" descr="fun science facts 3 Science facts you can use to impress your stupid friends (30 Photos)"/>
          <p:cNvPicPr>
            <a:picLocks noChangeAspect="1" noChangeArrowheads="1"/>
          </p:cNvPicPr>
          <p:nvPr/>
        </p:nvPicPr>
        <p:blipFill>
          <a:blip r:embed="rId2" cstate="print"/>
          <a:srcRect r="3703"/>
          <a:stretch>
            <a:fillRect/>
          </a:stretch>
        </p:blipFill>
        <p:spPr bwMode="auto">
          <a:xfrm>
            <a:off x="3488719" y="1828800"/>
            <a:ext cx="5440184" cy="3355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0"/>
            <a:ext cx="8229600" cy="1143000"/>
          </a:xfrm>
        </p:spPr>
        <p:txBody>
          <a:bodyPr/>
          <a:lstStyle/>
          <a:p>
            <a:pPr algn="l" eaLnBrk="1" hangingPunct="1"/>
            <a:r>
              <a:rPr lang="en-US" dirty="0" smtClean="0">
                <a:latin typeface="Bernard MT Condensed" pitchFamily="18" charset="0"/>
              </a:rPr>
              <a:t>Warm-Up</a:t>
            </a:r>
          </a:p>
        </p:txBody>
      </p:sp>
      <p:sp>
        <p:nvSpPr>
          <p:cNvPr id="10243" name="Rectangle 3"/>
          <p:cNvSpPr>
            <a:spLocks noGrp="1" noChangeArrowheads="1"/>
          </p:cNvSpPr>
          <p:nvPr>
            <p:ph type="body" idx="1"/>
          </p:nvPr>
        </p:nvSpPr>
        <p:spPr>
          <a:xfrm>
            <a:off x="228600" y="2895600"/>
            <a:ext cx="8610600" cy="3001963"/>
          </a:xfrm>
        </p:spPr>
        <p:txBody>
          <a:bodyPr/>
          <a:lstStyle/>
          <a:p>
            <a:pPr eaLnBrk="1" hangingPunct="1">
              <a:lnSpc>
                <a:spcPct val="90000"/>
              </a:lnSpc>
              <a:buNone/>
            </a:pPr>
            <a:r>
              <a:rPr lang="en-US" dirty="0" smtClean="0">
                <a:solidFill>
                  <a:srgbClr val="FF0000"/>
                </a:solidFill>
              </a:rPr>
              <a:t>Super human strength </a:t>
            </a:r>
            <a:r>
              <a:rPr lang="en-US" dirty="0" smtClean="0"/>
              <a:t>is a </a:t>
            </a:r>
            <a:r>
              <a:rPr lang="en-US" u="sng" dirty="0" smtClean="0"/>
              <a:t>sex-linked trait </a:t>
            </a:r>
            <a:r>
              <a:rPr lang="en-US" dirty="0" smtClean="0"/>
              <a:t>carried on the </a:t>
            </a:r>
            <a:r>
              <a:rPr lang="en-US" dirty="0" smtClean="0">
                <a:solidFill>
                  <a:srgbClr val="FF33CC"/>
                </a:solidFill>
              </a:rPr>
              <a:t>X chromosome</a:t>
            </a:r>
            <a:r>
              <a:rPr lang="en-US" dirty="0" smtClean="0"/>
              <a:t>.  </a:t>
            </a:r>
            <a:r>
              <a:rPr lang="en-US" b="1" dirty="0" smtClean="0">
                <a:solidFill>
                  <a:srgbClr val="7030A0"/>
                </a:solidFill>
              </a:rPr>
              <a:t>Lois</a:t>
            </a:r>
            <a:r>
              <a:rPr lang="en-US" dirty="0" smtClean="0"/>
              <a:t> does not have the super human strength trait, but is a </a:t>
            </a:r>
            <a:r>
              <a:rPr lang="en-US" b="1" dirty="0" smtClean="0">
                <a:solidFill>
                  <a:srgbClr val="7030A0"/>
                </a:solidFill>
              </a:rPr>
              <a:t>carrier</a:t>
            </a:r>
            <a:r>
              <a:rPr lang="en-US" dirty="0" smtClean="0"/>
              <a:t> for super human strength. (Draw a </a:t>
            </a:r>
            <a:r>
              <a:rPr lang="en-US" dirty="0" err="1" smtClean="0"/>
              <a:t>punnett</a:t>
            </a:r>
            <a:r>
              <a:rPr lang="en-US" dirty="0" smtClean="0"/>
              <a:t> square)</a:t>
            </a:r>
          </a:p>
          <a:p>
            <a:pPr marL="971550" lvl="1" indent="-514350" eaLnBrk="1" hangingPunct="1">
              <a:lnSpc>
                <a:spcPct val="90000"/>
              </a:lnSpc>
              <a:buFont typeface="+mj-lt"/>
              <a:buAutoNum type="arabicPeriod"/>
            </a:pPr>
            <a:r>
              <a:rPr lang="en-US" b="1" dirty="0" smtClean="0"/>
              <a:t>What are the chances of a </a:t>
            </a:r>
            <a:r>
              <a:rPr lang="en-US" b="1" dirty="0" smtClean="0">
                <a:solidFill>
                  <a:srgbClr val="FF33CC"/>
                </a:solidFill>
              </a:rPr>
              <a:t>girl</a:t>
            </a:r>
            <a:r>
              <a:rPr lang="en-US" b="1" dirty="0" smtClean="0"/>
              <a:t> with super human strength?</a:t>
            </a:r>
          </a:p>
          <a:p>
            <a:pPr marL="971550" lvl="1" indent="-514350" eaLnBrk="1" hangingPunct="1">
              <a:lnSpc>
                <a:spcPct val="90000"/>
              </a:lnSpc>
              <a:buFont typeface="+mj-lt"/>
              <a:buAutoNum type="arabicPeriod"/>
            </a:pPr>
            <a:r>
              <a:rPr lang="en-US" b="1" dirty="0" smtClean="0"/>
              <a:t>What are the chances of a</a:t>
            </a:r>
            <a:r>
              <a:rPr lang="en-US" b="1" dirty="0" smtClean="0">
                <a:solidFill>
                  <a:srgbClr val="00B0F0"/>
                </a:solidFill>
              </a:rPr>
              <a:t> boy </a:t>
            </a:r>
            <a:r>
              <a:rPr lang="en-US" b="1" dirty="0" smtClean="0"/>
              <a:t>with super human strength? </a:t>
            </a:r>
          </a:p>
        </p:txBody>
      </p:sp>
      <p:pic>
        <p:nvPicPr>
          <p:cNvPr id="4" name="Picture 5" descr="http://www.flicksandbits.com/wp-content/uploads/2013/06/man_of_steel_paperman.jpg"/>
          <p:cNvPicPr>
            <a:picLocks noChangeAspect="1" noChangeArrowheads="1"/>
          </p:cNvPicPr>
          <p:nvPr/>
        </p:nvPicPr>
        <p:blipFill>
          <a:blip r:embed="rId3" cstate="print"/>
          <a:srcRect l="7929" t="13008" r="16880" b="4607"/>
          <a:stretch>
            <a:fillRect/>
          </a:stretch>
        </p:blipFill>
        <p:spPr bwMode="auto">
          <a:xfrm>
            <a:off x="5410200" y="0"/>
            <a:ext cx="3733800" cy="2895600"/>
          </a:xfrm>
          <a:prstGeom prst="rect">
            <a:avLst/>
          </a:prstGeom>
          <a:noFill/>
        </p:spPr>
      </p:pic>
      <p:sp>
        <p:nvSpPr>
          <p:cNvPr id="5" name="Rectangle 4"/>
          <p:cNvSpPr/>
          <p:nvPr/>
        </p:nvSpPr>
        <p:spPr>
          <a:xfrm>
            <a:off x="228600" y="1143000"/>
            <a:ext cx="5105400" cy="1421928"/>
          </a:xfrm>
          <a:prstGeom prst="rect">
            <a:avLst/>
          </a:prstGeom>
        </p:spPr>
        <p:txBody>
          <a:bodyPr wrap="square">
            <a:spAutoFit/>
          </a:bodyPr>
          <a:lstStyle/>
          <a:p>
            <a:pPr eaLnBrk="1" hangingPunct="1">
              <a:lnSpc>
                <a:spcPct val="90000"/>
              </a:lnSpc>
              <a:buNone/>
            </a:pPr>
            <a:r>
              <a:rPr lang="en-US" sz="3200" dirty="0" smtClean="0"/>
              <a:t>Superman and Lois recently were married and are now expecting a baby.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609600" y="0"/>
            <a:ext cx="7772400" cy="914400"/>
          </a:xfrm>
        </p:spPr>
        <p:txBody>
          <a:bodyPr/>
          <a:lstStyle/>
          <a:p>
            <a:r>
              <a:rPr lang="en-US" smtClean="0">
                <a:latin typeface="Bernard MT Condensed" pitchFamily="18" charset="0"/>
              </a:rPr>
              <a:t>Wednesday, January 22, 2014</a:t>
            </a:r>
          </a:p>
        </p:txBody>
      </p:sp>
      <p:sp>
        <p:nvSpPr>
          <p:cNvPr id="3" name="Subtitle 2"/>
          <p:cNvSpPr>
            <a:spLocks noGrp="1"/>
          </p:cNvSpPr>
          <p:nvPr>
            <p:ph type="subTitle" idx="1"/>
          </p:nvPr>
        </p:nvSpPr>
        <p:spPr>
          <a:xfrm>
            <a:off x="3733800" y="1371600"/>
            <a:ext cx="5410200" cy="3124200"/>
          </a:xfrm>
        </p:spPr>
        <p:txBody>
          <a:bodyPr rtlCol="0">
            <a:normAutofit fontScale="92500" lnSpcReduction="20000"/>
          </a:bodyPr>
          <a:lstStyle/>
          <a:p>
            <a:pPr fontAlgn="auto">
              <a:spcAft>
                <a:spcPts val="0"/>
              </a:spcAft>
              <a:buFont typeface="Arial" pitchFamily="34" charset="0"/>
              <a:buNone/>
              <a:defRPr/>
            </a:pPr>
            <a:r>
              <a:rPr lang="en-US" b="1" dirty="0" smtClean="0">
                <a:solidFill>
                  <a:schemeClr val="tx1"/>
                </a:solidFill>
              </a:rPr>
              <a:t>Despite how often stars are claimed to “twinkle” this is not true.</a:t>
            </a:r>
            <a:r>
              <a:rPr lang="en-US" dirty="0" smtClean="0">
                <a:solidFill>
                  <a:schemeClr val="tx1"/>
                </a:solidFill>
              </a:rPr>
              <a:t> </a:t>
            </a:r>
          </a:p>
          <a:p>
            <a:pPr fontAlgn="auto">
              <a:spcAft>
                <a:spcPts val="0"/>
              </a:spcAft>
              <a:buFont typeface="Arial" pitchFamily="34" charset="0"/>
              <a:buNone/>
              <a:defRPr/>
            </a:pPr>
            <a:r>
              <a:rPr lang="en-US" dirty="0" smtClean="0">
                <a:solidFill>
                  <a:srgbClr val="00B0F0"/>
                </a:solidFill>
              </a:rPr>
              <a:t>The twinkling effect is merely the light from the star passing through the Earth’s atmosphere, and it is merely deflecting the light before it reaches your eyes.</a:t>
            </a:r>
            <a:endParaRPr lang="en-US" dirty="0">
              <a:solidFill>
                <a:srgbClr val="00B0F0"/>
              </a:solidFill>
              <a:latin typeface="Bernard MT Condensed" pitchFamily="18" charset="0"/>
            </a:endParaRPr>
          </a:p>
        </p:txBody>
      </p:sp>
      <p:sp>
        <p:nvSpPr>
          <p:cNvPr id="19459" name="TextBox 3"/>
          <p:cNvSpPr txBox="1">
            <a:spLocks noChangeArrowheads="1"/>
          </p:cNvSpPr>
          <p:nvPr/>
        </p:nvSpPr>
        <p:spPr bwMode="auto">
          <a:xfrm>
            <a:off x="304800" y="1447800"/>
            <a:ext cx="3276600" cy="2246313"/>
          </a:xfrm>
          <a:prstGeom prst="rect">
            <a:avLst/>
          </a:prstGeom>
          <a:noFill/>
          <a:ln w="9525">
            <a:noFill/>
            <a:miter lim="800000"/>
            <a:headEnd/>
            <a:tailEnd/>
          </a:ln>
        </p:spPr>
        <p:txBody>
          <a:bodyPr>
            <a:spAutoFit/>
          </a:bodyPr>
          <a:lstStyle/>
          <a:p>
            <a:pPr marL="514350" indent="-514350"/>
            <a:r>
              <a:rPr lang="en-US" sz="2800">
                <a:solidFill>
                  <a:srgbClr val="7030A0"/>
                </a:solidFill>
                <a:latin typeface="Bernard MT Condensed" pitchFamily="18" charset="0"/>
              </a:rPr>
              <a:t>Today’s Agenda</a:t>
            </a:r>
          </a:p>
          <a:p>
            <a:pPr marL="514350" indent="-514350">
              <a:buFont typeface="Calibri" pitchFamily="34" charset="0"/>
              <a:buAutoNum type="arabicPeriod"/>
            </a:pPr>
            <a:r>
              <a:rPr lang="en-US" sz="2800">
                <a:solidFill>
                  <a:srgbClr val="7030A0"/>
                </a:solidFill>
                <a:latin typeface="Bernard MT Condensed" pitchFamily="18" charset="0"/>
              </a:rPr>
              <a:t>Warm-Up</a:t>
            </a:r>
          </a:p>
          <a:p>
            <a:pPr marL="514350" indent="-514350">
              <a:buFont typeface="Calibri" pitchFamily="34" charset="0"/>
              <a:buAutoNum type="arabicPeriod"/>
            </a:pPr>
            <a:r>
              <a:rPr lang="en-US" sz="2800">
                <a:solidFill>
                  <a:srgbClr val="7030A0"/>
                </a:solidFill>
                <a:latin typeface="Bernard MT Condensed" pitchFamily="18" charset="0"/>
              </a:rPr>
              <a:t>Parent Letter</a:t>
            </a:r>
          </a:p>
          <a:p>
            <a:pPr marL="514350" indent="-514350">
              <a:buFont typeface="Calibri" pitchFamily="34" charset="0"/>
              <a:buAutoNum type="arabicPeriod"/>
            </a:pPr>
            <a:r>
              <a:rPr lang="en-US" sz="2800">
                <a:solidFill>
                  <a:srgbClr val="7030A0"/>
                </a:solidFill>
                <a:latin typeface="Bernard MT Condensed" pitchFamily="18" charset="0"/>
              </a:rPr>
              <a:t>Organize Binder</a:t>
            </a:r>
          </a:p>
          <a:p>
            <a:pPr marL="514350" indent="-514350">
              <a:buFont typeface="Calibri" pitchFamily="34" charset="0"/>
              <a:buAutoNum type="arabicPeriod"/>
            </a:pPr>
            <a:r>
              <a:rPr lang="en-US" sz="2800">
                <a:solidFill>
                  <a:srgbClr val="7030A0"/>
                </a:solidFill>
                <a:latin typeface="Bernard MT Condensed" pitchFamily="18" charset="0"/>
              </a:rPr>
              <a:t>Cell Reproduction</a:t>
            </a:r>
          </a:p>
        </p:txBody>
      </p:sp>
      <p:sp>
        <p:nvSpPr>
          <p:cNvPr id="19460"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solidFill>
                  <a:srgbClr val="FFFF00"/>
                </a:solidFill>
                <a:latin typeface="Bernard MT Condensed" pitchFamily="18" charset="0"/>
              </a:rPr>
              <a:t>Today’s Needs:</a:t>
            </a:r>
            <a:r>
              <a:rPr lang="en-US" sz="4000">
                <a:solidFill>
                  <a:srgbClr val="FFFF00"/>
                </a:solidFill>
                <a:latin typeface="Bernard MT Condensed" pitchFamily="18" charset="0"/>
              </a:rPr>
              <a:t> Binder/Folder &amp; Pencil/Pen</a:t>
            </a:r>
          </a:p>
        </p:txBody>
      </p:sp>
      <p:sp>
        <p:nvSpPr>
          <p:cNvPr id="19461" name="Rectangle 6"/>
          <p:cNvSpPr>
            <a:spLocks noChangeArrowheads="1"/>
          </p:cNvSpPr>
          <p:nvPr/>
        </p:nvSpPr>
        <p:spPr bwMode="auto">
          <a:xfrm>
            <a:off x="5410200" y="762000"/>
            <a:ext cx="1811338" cy="708025"/>
          </a:xfrm>
          <a:prstGeom prst="rect">
            <a:avLst/>
          </a:prstGeom>
          <a:noFill/>
          <a:ln w="9525">
            <a:noFill/>
            <a:miter lim="800000"/>
            <a:headEnd/>
            <a:tailEnd/>
          </a:ln>
        </p:spPr>
        <p:txBody>
          <a:bodyPr wrap="none">
            <a:spAutoFit/>
          </a:bodyPr>
          <a:lstStyle/>
          <a:p>
            <a:r>
              <a:rPr lang="en-US" sz="4000">
                <a:solidFill>
                  <a:srgbClr val="00B0F0"/>
                </a:solidFill>
                <a:latin typeface="Bernard MT Condensed" pitchFamily="18" charset="0"/>
              </a:rPr>
              <a:t>Fun Fact</a:t>
            </a:r>
          </a:p>
        </p:txBody>
      </p:sp>
      <p:pic>
        <p:nvPicPr>
          <p:cNvPr id="10246" name="Picture 6" descr="http://t0.gstatic.com/images?q=tbn:ANd9GcT57TA1zEzBnwqOQUyd2O1ODxQ7EQGMO_eHzPw6bYZcZ6VP2FpKlW01zkc">
            <a:hlinkClick r:id="rId2"/>
          </p:cNvPr>
          <p:cNvPicPr>
            <a:picLocks noChangeAspect="1" noChangeArrowheads="1"/>
          </p:cNvPicPr>
          <p:nvPr/>
        </p:nvPicPr>
        <p:blipFill>
          <a:blip r:embed="rId3" cstate="print"/>
          <a:srcRect/>
          <a:stretch>
            <a:fillRect/>
          </a:stretch>
        </p:blipFill>
        <p:spPr bwMode="auto">
          <a:xfrm>
            <a:off x="5334000" y="4343400"/>
            <a:ext cx="2133600" cy="15964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52400"/>
            <a:ext cx="7772400" cy="1470025"/>
          </a:xfrm>
        </p:spPr>
        <p:txBody>
          <a:bodyPr/>
          <a:lstStyle/>
          <a:p>
            <a:r>
              <a:rPr lang="en-US" sz="3200" dirty="0" smtClean="0">
                <a:solidFill>
                  <a:srgbClr val="FF0000"/>
                </a:solidFill>
                <a:latin typeface="Arial Black" panose="020B0A04020102020204" pitchFamily="34" charset="0"/>
              </a:rPr>
              <a:t>Homework: ALL DUE FRIDAY!!! </a:t>
            </a:r>
            <a:endParaRPr lang="en-US" sz="3200" dirty="0">
              <a:solidFill>
                <a:srgbClr val="FF0000"/>
              </a:solidFill>
              <a:latin typeface="Arial Black" panose="020B0A04020102020204" pitchFamily="34" charset="0"/>
            </a:endParaRPr>
          </a:p>
        </p:txBody>
      </p:sp>
      <p:sp>
        <p:nvSpPr>
          <p:cNvPr id="5" name="Subtitle 4"/>
          <p:cNvSpPr>
            <a:spLocks noGrp="1"/>
          </p:cNvSpPr>
          <p:nvPr>
            <p:ph type="subTitle" idx="1"/>
          </p:nvPr>
        </p:nvSpPr>
        <p:spPr>
          <a:xfrm>
            <a:off x="381000" y="1447800"/>
            <a:ext cx="8305800" cy="4191000"/>
          </a:xfrm>
        </p:spPr>
        <p:txBody>
          <a:bodyPr/>
          <a:lstStyle/>
          <a:p>
            <a:pPr marL="514350" indent="-514350" algn="l">
              <a:buAutoNum type="arabicPeriod"/>
            </a:pPr>
            <a:r>
              <a:rPr lang="en-US" dirty="0" smtClean="0">
                <a:solidFill>
                  <a:schemeClr val="tx1"/>
                </a:solidFill>
              </a:rPr>
              <a:t>Reading Questions #1-6 page 169</a:t>
            </a:r>
          </a:p>
          <a:p>
            <a:pPr marL="514350" indent="-514350" algn="l">
              <a:buAutoNum type="arabicPeriod"/>
            </a:pPr>
            <a:r>
              <a:rPr lang="en-US" dirty="0" smtClean="0">
                <a:solidFill>
                  <a:schemeClr val="tx1"/>
                </a:solidFill>
              </a:rPr>
              <a:t>Reading Questions #1-4 page 178</a:t>
            </a:r>
          </a:p>
          <a:p>
            <a:pPr marL="514350" indent="-514350" algn="l">
              <a:buAutoNum type="arabicPeriod"/>
            </a:pPr>
            <a:r>
              <a:rPr lang="en-US" dirty="0" err="1" smtClean="0">
                <a:solidFill>
                  <a:schemeClr val="tx1"/>
                </a:solidFill>
              </a:rPr>
              <a:t>Codominance</a:t>
            </a:r>
            <a:r>
              <a:rPr lang="en-US" dirty="0" smtClean="0">
                <a:solidFill>
                  <a:schemeClr val="tx1"/>
                </a:solidFill>
              </a:rPr>
              <a:t> &amp; Incomplete Dominance Worksheets (Dr. Seuss)</a:t>
            </a:r>
          </a:p>
          <a:p>
            <a:pPr marL="514350" indent="-514350" algn="l">
              <a:buAutoNum type="arabicPeriod"/>
            </a:pPr>
            <a:r>
              <a:rPr lang="en-US" dirty="0" smtClean="0">
                <a:solidFill>
                  <a:schemeClr val="tx1"/>
                </a:solidFill>
              </a:rPr>
              <a:t>Blood Type </a:t>
            </a:r>
            <a:r>
              <a:rPr lang="en-US" dirty="0" err="1" smtClean="0">
                <a:solidFill>
                  <a:schemeClr val="tx1"/>
                </a:solidFill>
              </a:rPr>
              <a:t>Codominance</a:t>
            </a:r>
            <a:r>
              <a:rPr lang="en-US" dirty="0" smtClean="0">
                <a:solidFill>
                  <a:schemeClr val="tx1"/>
                </a:solidFill>
              </a:rPr>
              <a:t> Worksheet</a:t>
            </a:r>
          </a:p>
          <a:p>
            <a:pPr marL="514350" indent="-514350" algn="l">
              <a:buAutoNum type="arabicPeriod"/>
            </a:pPr>
            <a:r>
              <a:rPr lang="en-US" dirty="0" smtClean="0">
                <a:solidFill>
                  <a:schemeClr val="tx1"/>
                </a:solidFill>
              </a:rPr>
              <a:t>Sex-linked Worksheet</a:t>
            </a:r>
          </a:p>
          <a:p>
            <a:pPr marL="514350" indent="-514350" algn="l">
              <a:buAutoNum type="arabicPeriod"/>
            </a:pPr>
            <a:r>
              <a:rPr lang="en-US" dirty="0" smtClean="0">
                <a:solidFill>
                  <a:schemeClr val="tx1"/>
                </a:solidFill>
              </a:rPr>
              <a:t>Sex-Linked WS Fred &amp; Wilma </a:t>
            </a:r>
            <a:r>
              <a:rPr lang="en-US" dirty="0" err="1" smtClean="0">
                <a:solidFill>
                  <a:schemeClr val="tx1"/>
                </a:solidFill>
              </a:rPr>
              <a:t>Flinstone</a:t>
            </a:r>
            <a:endParaRPr lang="en-US" dirty="0">
              <a:solidFill>
                <a:schemeClr val="tx1"/>
              </a:solidFill>
            </a:endParaRPr>
          </a:p>
        </p:txBody>
      </p:sp>
    </p:spTree>
    <p:extLst>
      <p:ext uri="{BB962C8B-B14F-4D97-AF65-F5344CB8AC3E}">
        <p14:creationId xmlns:p14="http://schemas.microsoft.com/office/powerpoint/2010/main" xmlns="" val="19771657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914400" y="152400"/>
            <a:ext cx="7772400" cy="838200"/>
          </a:xfrm>
        </p:spPr>
        <p:txBody>
          <a:bodyPr/>
          <a:lstStyle/>
          <a:p>
            <a:r>
              <a:rPr lang="en-US" dirty="0" smtClean="0">
                <a:latin typeface="Bernard MT Condensed" pitchFamily="18" charset="0"/>
              </a:rPr>
              <a:t>Thursday, March 13, 2014</a:t>
            </a:r>
          </a:p>
        </p:txBody>
      </p:sp>
      <p:sp>
        <p:nvSpPr>
          <p:cNvPr id="3" name="Subtitle 2"/>
          <p:cNvSpPr>
            <a:spLocks noGrp="1"/>
          </p:cNvSpPr>
          <p:nvPr>
            <p:ph type="subTitle" idx="1"/>
          </p:nvPr>
        </p:nvSpPr>
        <p:spPr>
          <a:xfrm>
            <a:off x="3657600" y="11430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304800" y="1066800"/>
            <a:ext cx="3657600" cy="5016758"/>
          </a:xfrm>
          <a:prstGeom prst="rect">
            <a:avLst/>
          </a:prstGeom>
          <a:noFill/>
          <a:ln w="9525">
            <a:noFill/>
            <a:miter lim="800000"/>
            <a:headEnd/>
            <a:tailEnd/>
          </a:ln>
        </p:spPr>
        <p:txBody>
          <a:bodyPr wrap="square">
            <a:spAutoFit/>
          </a:bodyPr>
          <a:lstStyle/>
          <a:p>
            <a:pPr marL="514350" indent="-514350"/>
            <a:r>
              <a:rPr lang="en-US" sz="4000" u="sng" dirty="0">
                <a:solidFill>
                  <a:srgbClr val="7030A0"/>
                </a:solidFill>
                <a:latin typeface="Bernard MT Condensed" pitchFamily="18" charset="0"/>
              </a:rPr>
              <a:t>Today’s Agenda</a:t>
            </a:r>
          </a:p>
          <a:p>
            <a:pPr marL="514350" indent="-514350">
              <a:buFont typeface="Calibri" pitchFamily="34" charset="0"/>
              <a:buAutoNum type="arabicPeriod"/>
            </a:pPr>
            <a:r>
              <a:rPr lang="en-US" sz="4000" dirty="0" smtClean="0">
                <a:solidFill>
                  <a:srgbClr val="FF0066"/>
                </a:solidFill>
                <a:latin typeface="Bernard MT Condensed" pitchFamily="18" charset="0"/>
              </a:rPr>
              <a:t>Pick up worksheets</a:t>
            </a:r>
          </a:p>
          <a:p>
            <a:pPr marL="514350" indent="-514350">
              <a:buFont typeface="Calibri" pitchFamily="34" charset="0"/>
              <a:buAutoNum type="arabicPeriod"/>
            </a:pPr>
            <a:r>
              <a:rPr lang="en-US" sz="4000" dirty="0" smtClean="0">
                <a:solidFill>
                  <a:srgbClr val="FF0066"/>
                </a:solidFill>
                <a:latin typeface="Bernard MT Condensed" pitchFamily="18" charset="0"/>
              </a:rPr>
              <a:t>Pedigrees PowerPoint! </a:t>
            </a:r>
          </a:p>
          <a:p>
            <a:pPr marL="514350" indent="-514350">
              <a:buFont typeface="Calibri" pitchFamily="34" charset="0"/>
              <a:buAutoNum type="arabicPeriod"/>
            </a:pPr>
            <a:r>
              <a:rPr lang="en-US" sz="4000" dirty="0" smtClean="0">
                <a:solidFill>
                  <a:srgbClr val="FF0066"/>
                </a:solidFill>
                <a:latin typeface="Bernard MT Condensed" pitchFamily="18" charset="0"/>
              </a:rPr>
              <a:t>Practice with Pedigrees</a:t>
            </a:r>
            <a:endParaRPr lang="en-US" sz="4000" dirty="0">
              <a:solidFill>
                <a:srgbClr val="FF0066"/>
              </a:solidFill>
              <a:latin typeface="Bernard MT Condensed" pitchFamily="18" charset="0"/>
            </a:endParaRPr>
          </a:p>
          <a:p>
            <a:pPr marL="514350" indent="-514350">
              <a:buFont typeface="Calibri" pitchFamily="34" charset="0"/>
              <a:buAutoNum type="arabicPeriod"/>
            </a:pPr>
            <a:endParaRPr lang="en-US" sz="4000" b="1" dirty="0">
              <a:solidFill>
                <a:srgbClr val="7030A0"/>
              </a:solidFill>
              <a:latin typeface="Calibri" pitchFamily="34"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6" name="Picture 2" descr="fun science facts 17 Science facts you can use to impress your stupid friends (30 Photos)"/>
          <p:cNvPicPr>
            <a:picLocks noChangeAspect="1" noChangeArrowheads="1"/>
          </p:cNvPicPr>
          <p:nvPr/>
        </p:nvPicPr>
        <p:blipFill>
          <a:blip r:embed="rId2" cstate="print"/>
          <a:srcRect/>
          <a:stretch>
            <a:fillRect/>
          </a:stretch>
        </p:blipFill>
        <p:spPr bwMode="auto">
          <a:xfrm>
            <a:off x="3933825" y="1828800"/>
            <a:ext cx="5210175" cy="35186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Friday, March 14, 2014</a:t>
            </a:r>
          </a:p>
        </p:txBody>
      </p:sp>
      <p:sp>
        <p:nvSpPr>
          <p:cNvPr id="3" name="Subtitle 2"/>
          <p:cNvSpPr>
            <a:spLocks noGrp="1"/>
          </p:cNvSpPr>
          <p:nvPr>
            <p:ph type="subTitle" idx="1"/>
          </p:nvPr>
        </p:nvSpPr>
        <p:spPr>
          <a:xfrm>
            <a:off x="3886200" y="7620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228600" y="1143000"/>
            <a:ext cx="3352800" cy="4401205"/>
          </a:xfrm>
          <a:prstGeom prst="rect">
            <a:avLst/>
          </a:prstGeom>
          <a:noFill/>
          <a:ln w="9525">
            <a:noFill/>
            <a:miter lim="800000"/>
            <a:headEnd/>
            <a:tailEnd/>
          </a:ln>
        </p:spPr>
        <p:txBody>
          <a:bodyPr wrap="square">
            <a:spAutoFit/>
          </a:bodyPr>
          <a:lstStyle/>
          <a:p>
            <a:pPr marL="514350" indent="-514350"/>
            <a:r>
              <a:rPr lang="en-US" sz="4000" u="sng" dirty="0">
                <a:solidFill>
                  <a:srgbClr val="7030A0"/>
                </a:solidFill>
                <a:latin typeface="Bernard MT Condensed" pitchFamily="18" charset="0"/>
              </a:rPr>
              <a:t>Today’s Agenda</a:t>
            </a:r>
          </a:p>
          <a:p>
            <a:pPr marL="514350" indent="-514350">
              <a:buFont typeface="Calibri" pitchFamily="34" charset="0"/>
              <a:buAutoNum type="arabicPeriod"/>
            </a:pPr>
            <a:r>
              <a:rPr lang="en-US" sz="4000" dirty="0" smtClean="0">
                <a:solidFill>
                  <a:srgbClr val="FF0066"/>
                </a:solidFill>
                <a:latin typeface="Bernard MT Condensed" pitchFamily="18" charset="0"/>
              </a:rPr>
              <a:t>It’s Friday! </a:t>
            </a:r>
          </a:p>
          <a:p>
            <a:pPr marL="514350" indent="-514350">
              <a:buFont typeface="Calibri" pitchFamily="34" charset="0"/>
              <a:buAutoNum type="arabicPeriod"/>
            </a:pPr>
            <a:r>
              <a:rPr lang="en-US" sz="4000" dirty="0" smtClean="0">
                <a:solidFill>
                  <a:srgbClr val="FF0066"/>
                </a:solidFill>
                <a:latin typeface="Bernard MT Condensed" pitchFamily="18" charset="0"/>
              </a:rPr>
              <a:t>Quiz</a:t>
            </a:r>
          </a:p>
          <a:p>
            <a:pPr marL="514350" indent="-514350">
              <a:buFont typeface="Calibri" pitchFamily="34" charset="0"/>
              <a:buAutoNum type="arabicPeriod"/>
            </a:pPr>
            <a:r>
              <a:rPr lang="en-US" sz="4000" dirty="0" smtClean="0">
                <a:solidFill>
                  <a:srgbClr val="FF0066"/>
                </a:solidFill>
                <a:latin typeface="Bernard MT Condensed" pitchFamily="18" charset="0"/>
              </a:rPr>
              <a:t>Dragon Genetics Project! </a:t>
            </a:r>
            <a:endParaRPr lang="en-US" sz="4000" dirty="0">
              <a:solidFill>
                <a:srgbClr val="FF0066"/>
              </a:solidFill>
              <a:latin typeface="Bernard MT Condensed" pitchFamily="18" charset="0"/>
            </a:endParaRPr>
          </a:p>
          <a:p>
            <a:pPr marL="514350" indent="-514350">
              <a:buFont typeface="Calibri" pitchFamily="34" charset="0"/>
              <a:buAutoNum type="arabicPeriod"/>
            </a:pPr>
            <a:endParaRPr lang="en-US" sz="4000" b="1" dirty="0">
              <a:solidFill>
                <a:srgbClr val="7030A0"/>
              </a:solidFill>
              <a:latin typeface="Calibri" pitchFamily="34"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sp>
        <p:nvSpPr>
          <p:cNvPr id="6" name="Rectangle 5"/>
          <p:cNvSpPr/>
          <p:nvPr/>
        </p:nvSpPr>
        <p:spPr>
          <a:xfrm>
            <a:off x="3810000" y="4114800"/>
            <a:ext cx="5334000" cy="1938992"/>
          </a:xfrm>
          <a:prstGeom prst="rect">
            <a:avLst/>
          </a:prstGeom>
        </p:spPr>
        <p:txBody>
          <a:bodyPr wrap="square">
            <a:spAutoFit/>
          </a:bodyPr>
          <a:lstStyle/>
          <a:p>
            <a:pPr algn="ctr"/>
            <a:r>
              <a:rPr lang="en-US" sz="2400" dirty="0" smtClean="0"/>
              <a:t>Komodo dragons are the biggest and heaviest lizards on Earth. </a:t>
            </a:r>
          </a:p>
          <a:p>
            <a:pPr algn="ctr"/>
            <a:r>
              <a:rPr lang="en-US" sz="2400" dirty="0" smtClean="0"/>
              <a:t>Full-grown adults can reach 10 ft long and weigh more than 300 pounds.</a:t>
            </a:r>
          </a:p>
          <a:p>
            <a:pPr algn="ctr"/>
            <a:r>
              <a:rPr lang="en-US" sz="2400" dirty="0" smtClean="0"/>
              <a:t> </a:t>
            </a:r>
            <a:endParaRPr lang="en-US" sz="2400" dirty="0"/>
          </a:p>
        </p:txBody>
      </p:sp>
      <p:pic>
        <p:nvPicPr>
          <p:cNvPr id="79874" name="Picture 2" descr="http://3.bp.blogspot.com/-jcGVvZw1OsY/UR5pnV_udII/AAAAAAAABFI/RKG4hNB4j4c/s1600/Dragon-Komodo-Komodo-Indo-AR-535.jpg"/>
          <p:cNvPicPr>
            <a:picLocks noChangeAspect="1" noChangeArrowheads="1"/>
          </p:cNvPicPr>
          <p:nvPr/>
        </p:nvPicPr>
        <p:blipFill>
          <a:blip r:embed="rId2" cstate="print"/>
          <a:srcRect/>
          <a:stretch>
            <a:fillRect/>
          </a:stretch>
        </p:blipFill>
        <p:spPr bwMode="auto">
          <a:xfrm>
            <a:off x="4267200" y="1295400"/>
            <a:ext cx="4191000" cy="2795397"/>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March 17 – March 21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Monday, March 17, 2014</a:t>
            </a:r>
          </a:p>
        </p:txBody>
      </p:sp>
      <p:sp>
        <p:nvSpPr>
          <p:cNvPr id="3" name="Subtitle 2"/>
          <p:cNvSpPr>
            <a:spLocks noGrp="1"/>
          </p:cNvSpPr>
          <p:nvPr>
            <p:ph type="subTitle" idx="1"/>
          </p:nvPr>
        </p:nvSpPr>
        <p:spPr>
          <a:xfrm>
            <a:off x="5105400" y="1143000"/>
            <a:ext cx="3810000" cy="4343400"/>
          </a:xfrm>
        </p:spPr>
        <p:txBody>
          <a:bodyPr rtlCol="0">
            <a:normAutofit fontScale="70000" lnSpcReduction="20000"/>
          </a:bodyPr>
          <a:lstStyle/>
          <a:p>
            <a:pPr fontAlgn="auto">
              <a:spcAft>
                <a:spcPts val="0"/>
              </a:spcAft>
              <a:buFont typeface="Arial" pitchFamily="34" charset="0"/>
              <a:buNone/>
              <a:defRPr/>
            </a:pPr>
            <a:r>
              <a:rPr lang="en-US" sz="5100" u="sng" dirty="0" smtClean="0">
                <a:solidFill>
                  <a:srgbClr val="00B0F0"/>
                </a:solidFill>
                <a:latin typeface="Bernard MT Condensed" pitchFamily="18" charset="0"/>
              </a:rPr>
              <a:t>Fun Fact</a:t>
            </a:r>
          </a:p>
          <a:p>
            <a:pPr fontAlgn="auto">
              <a:spcAft>
                <a:spcPts val="0"/>
              </a:spcAft>
              <a:defRPr/>
            </a:pPr>
            <a:r>
              <a:rPr lang="en-US" sz="3600" b="1" dirty="0" smtClean="0">
                <a:solidFill>
                  <a:srgbClr val="00B0F0"/>
                </a:solidFill>
              </a:rPr>
              <a:t>The actual color of St. Patrick is blue.</a:t>
            </a:r>
          </a:p>
          <a:p>
            <a:pPr fontAlgn="auto">
              <a:spcAft>
                <a:spcPts val="0"/>
              </a:spcAft>
              <a:defRPr/>
            </a:pPr>
            <a:endParaRPr lang="en-US" sz="3600" b="1" dirty="0" smtClean="0">
              <a:solidFill>
                <a:srgbClr val="00B0F0"/>
              </a:solidFill>
            </a:endParaRPr>
          </a:p>
          <a:p>
            <a:pPr fontAlgn="auto">
              <a:spcAft>
                <a:spcPts val="0"/>
              </a:spcAft>
              <a:defRPr/>
            </a:pPr>
            <a:r>
              <a:rPr lang="en-US" sz="3600" dirty="0" smtClean="0">
                <a:solidFill>
                  <a:srgbClr val="00B050"/>
                </a:solidFill>
              </a:rPr>
              <a:t>Green became associated with St. Patrick's Day during the 19th century. Green, in Irish legends, was worn by fairies and immortals, and also by people to encourage their crops to grow.</a:t>
            </a:r>
            <a:endParaRPr lang="en-US" sz="3600" dirty="0" smtClean="0">
              <a:solidFill>
                <a:srgbClr val="00B050"/>
              </a:solidFill>
              <a:latin typeface="Bernard MT Condensed" pitchFamily="18" charset="0"/>
            </a:endParaRPr>
          </a:p>
          <a:p>
            <a:pPr fontAlgn="auto">
              <a:spcAft>
                <a:spcPts val="0"/>
              </a:spcAft>
              <a:buFont typeface="Arial" pitchFamily="34" charset="0"/>
              <a:buNone/>
              <a:defRPr/>
            </a:pP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152400" y="762000"/>
            <a:ext cx="4876800" cy="2800767"/>
          </a:xfrm>
          <a:prstGeom prst="rect">
            <a:avLst/>
          </a:prstGeom>
          <a:noFill/>
          <a:ln w="9525">
            <a:noFill/>
            <a:miter lim="800000"/>
            <a:headEnd/>
            <a:tailEnd/>
          </a:ln>
        </p:spPr>
        <p:txBody>
          <a:bodyPr wrap="square">
            <a:spAutoFit/>
          </a:bodyPr>
          <a:lstStyle/>
          <a:p>
            <a:pPr marL="514350" indent="-514350"/>
            <a:r>
              <a:rPr lang="en-US" sz="4400" u="sng" dirty="0">
                <a:solidFill>
                  <a:srgbClr val="FF0066"/>
                </a:solidFill>
                <a:latin typeface="Bernard MT Condensed" pitchFamily="18" charset="0"/>
              </a:rPr>
              <a:t>Today’s Agenda</a:t>
            </a:r>
          </a:p>
          <a:p>
            <a:pPr marL="514350" indent="-514350">
              <a:buFont typeface="Calibri" pitchFamily="34" charset="0"/>
              <a:buAutoNum type="arabicPeriod"/>
            </a:pPr>
            <a:r>
              <a:rPr lang="en-US" sz="4400" dirty="0" smtClean="0">
                <a:solidFill>
                  <a:srgbClr val="7030A0"/>
                </a:solidFill>
                <a:latin typeface="Bernard MT Condensed" pitchFamily="18" charset="0"/>
              </a:rPr>
              <a:t>DRAGON GENETICS PROJECT!</a:t>
            </a:r>
            <a:endParaRPr lang="en-US" sz="4400" dirty="0">
              <a:solidFill>
                <a:srgbClr val="7030A0"/>
              </a:solidFill>
              <a:latin typeface="Bernard MT Condensed" pitchFamily="18" charset="0"/>
            </a:endParaRPr>
          </a:p>
          <a:p>
            <a:pPr marL="514350" indent="-514350">
              <a:buFont typeface="Calibri" pitchFamily="34" charset="0"/>
              <a:buAutoNum type="arabicPeriod"/>
            </a:pPr>
            <a:endParaRPr lang="en-US" sz="4400" b="1" dirty="0">
              <a:solidFill>
                <a:srgbClr val="7030A0"/>
              </a:solidFill>
              <a:latin typeface="Calibri" pitchFamily="34"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latin typeface="Bernard MT Condensed" pitchFamily="18" charset="0"/>
              </a:rPr>
              <a:t>Today’s Needs:</a:t>
            </a:r>
            <a:r>
              <a:rPr lang="en-US" sz="4000">
                <a:latin typeface="Bernard MT Condensed" pitchFamily="18" charset="0"/>
              </a:rPr>
              <a:t> Binder/Folder &amp; Pencil/Pen</a:t>
            </a:r>
          </a:p>
        </p:txBody>
      </p:sp>
      <p:pic>
        <p:nvPicPr>
          <p:cNvPr id="77826" name="Picture 2" descr="http://i.livescience.com/images/i/000/037/883/i02/st-patricks-day.jpg?1363384199"/>
          <p:cNvPicPr>
            <a:picLocks noChangeAspect="1" noChangeArrowheads="1"/>
          </p:cNvPicPr>
          <p:nvPr/>
        </p:nvPicPr>
        <p:blipFill>
          <a:blip r:embed="rId2" cstate="print"/>
          <a:srcRect/>
          <a:stretch>
            <a:fillRect/>
          </a:stretch>
        </p:blipFill>
        <p:spPr bwMode="auto">
          <a:xfrm>
            <a:off x="685800" y="2895600"/>
            <a:ext cx="4181475" cy="289430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685800" y="228600"/>
            <a:ext cx="7772400" cy="838200"/>
          </a:xfrm>
        </p:spPr>
        <p:txBody>
          <a:bodyPr/>
          <a:lstStyle/>
          <a:p>
            <a:r>
              <a:rPr lang="en-US" dirty="0" smtClean="0">
                <a:latin typeface="Bernard MT Condensed" pitchFamily="18" charset="0"/>
              </a:rPr>
              <a:t>Tuesday, March 18, 2014</a:t>
            </a:r>
          </a:p>
        </p:txBody>
      </p:sp>
      <p:sp>
        <p:nvSpPr>
          <p:cNvPr id="3" name="Subtitle 2"/>
          <p:cNvSpPr>
            <a:spLocks noGrp="1"/>
          </p:cNvSpPr>
          <p:nvPr>
            <p:ph type="subTitle" idx="1"/>
          </p:nvPr>
        </p:nvSpPr>
        <p:spPr>
          <a:xfrm>
            <a:off x="3810000" y="12192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4036"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latin typeface="Bernard MT Condensed" pitchFamily="18" charset="0"/>
              </a:rPr>
              <a:t>Today’s Needs:</a:t>
            </a:r>
            <a:r>
              <a:rPr lang="en-US" sz="4000">
                <a:latin typeface="Bernard MT Condensed" pitchFamily="18" charset="0"/>
              </a:rPr>
              <a:t> Binder/Folder &amp; Pencil/Pen</a:t>
            </a:r>
          </a:p>
        </p:txBody>
      </p:sp>
      <p:sp>
        <p:nvSpPr>
          <p:cNvPr id="7" name="TextBox 3"/>
          <p:cNvSpPr txBox="1">
            <a:spLocks noChangeArrowheads="1"/>
          </p:cNvSpPr>
          <p:nvPr/>
        </p:nvSpPr>
        <p:spPr bwMode="auto">
          <a:xfrm>
            <a:off x="304800" y="1447800"/>
            <a:ext cx="3657600" cy="3477875"/>
          </a:xfrm>
          <a:prstGeom prst="rect">
            <a:avLst/>
          </a:prstGeom>
          <a:noFill/>
          <a:ln w="9525">
            <a:noFill/>
            <a:miter lim="800000"/>
            <a:headEnd/>
            <a:tailEnd/>
          </a:ln>
        </p:spPr>
        <p:txBody>
          <a:bodyPr wrap="square">
            <a:spAutoFit/>
          </a:bodyPr>
          <a:lstStyle/>
          <a:p>
            <a:pPr marL="514350" indent="-514350"/>
            <a:r>
              <a:rPr lang="en-US" sz="4400" u="sng" dirty="0">
                <a:solidFill>
                  <a:srgbClr val="FF0066"/>
                </a:solidFill>
                <a:latin typeface="Bernard MT Condensed" pitchFamily="18" charset="0"/>
              </a:rPr>
              <a:t>Today’s Agenda</a:t>
            </a:r>
          </a:p>
          <a:p>
            <a:pPr marL="514350" indent="-514350">
              <a:buFont typeface="Calibri" pitchFamily="34" charset="0"/>
              <a:buAutoNum type="arabicPeriod"/>
            </a:pPr>
            <a:r>
              <a:rPr lang="en-US" sz="4400" dirty="0" smtClean="0">
                <a:solidFill>
                  <a:srgbClr val="7030A0"/>
                </a:solidFill>
                <a:latin typeface="Bernard MT Condensed" pitchFamily="18" charset="0"/>
              </a:rPr>
              <a:t>DRAGON GENETICS PROJECT!</a:t>
            </a:r>
            <a:endParaRPr lang="en-US" sz="4400" dirty="0">
              <a:solidFill>
                <a:srgbClr val="7030A0"/>
              </a:solidFill>
              <a:latin typeface="Bernard MT Condensed" pitchFamily="18" charset="0"/>
            </a:endParaRPr>
          </a:p>
          <a:p>
            <a:pPr marL="514350" indent="-514350">
              <a:buFont typeface="Calibri" pitchFamily="34" charset="0"/>
              <a:buAutoNum type="arabicPeriod"/>
            </a:pPr>
            <a:endParaRPr lang="en-US" sz="4400" b="1" dirty="0">
              <a:solidFill>
                <a:srgbClr val="7030A0"/>
              </a:solidFill>
              <a:latin typeface="Calibri" pitchFamily="34" charset="0"/>
            </a:endParaRPr>
          </a:p>
        </p:txBody>
      </p:sp>
      <p:sp>
        <p:nvSpPr>
          <p:cNvPr id="77826" name="AutoShape 2" descr="data:image/jpeg;base64,/9j/4AAQSkZJRgABAQAAAQABAAD/2wCEAAkGBxQTEhUUExMWFhUXGBoZGBgYGRwdGxoaGhwXFx0aIB8bICggGxolHBoYIjEhJSkrLi4uGh8zODMsNygtLisBCgoKDg0OFxAQGywcHBwsLCwsLCwsLCwsLCwsLCwsLCwsLCwsLCwsLCwsNywsLCwsLCwsLCwsNywsLCwrLCsrK//AABEIALcBEwMBIgACEQEDEQH/xAAbAAACAwEBAQAAAAAAAAAAAAADBAIFBgABB//EAEYQAAEDAgMFBQUGBQIEBQUAAAECAxEAIQQSMQUiQVFhE3GBkaEGMrHB0RRCUmLh8BUjM3KSB4IWU7LxJDSiwtJFVGNzk//EABgBAQEBAQEAAAAAAAAAAAAAAAABAgME/8QAIBEBAQEBAQEBAAIDAQAAAAAAAAERAhIhMRNRQXGBA//aAAwDAQACEQMRAD8AtmdmpTdI8T9KYbw5FyRXqn7fpQW8UtRywRHQXruwZGGnjQFYcAgBInr+lHUtUc/M/CpIbVxV5AVB42QDeCTyqbmUamoLTySZ5kxXCeOUd1F1JSrcfC1A7KYMgD8xk1Fcn3SpXQC3rSzraJ37dIk+lEtOl5oayO79K5l5v7gHxNQQ0mAQhR77fGl0YpYkBCEgcJv8KGrFLp5eIiirJy6x3VWNOqV90qB4TA8gJNGAMQVBA5ASfWhohXKSSRA/3GoISkiU5jPeBXgWQndCieZ/Sl2sU5JzFEdf+9DXr6XJ+4EjvJ/WlwsknMVmPAU2kuH7iSOBCvqKh/DSDmKdes/MVUIrLZIBTPPdV8qsmVNBMJFx0M376m20fwAeNHaY4lInzpqyEsqjYLIHRIHqaF/BkaqzKOsk1bOM81R0tVVicQqYAbMc1H9zQoiGEJ90SelTCSngnncz6Gl28Q5/zEDuF6OgA/fJPQUIM9NyMpOpm4HlwilXg6R7wjpu+Rp1rDKNykkHiT9Km5hU6mPGoqhf2YFkFa7cs37mmcJsxsHQHuEn1qxbbTMQnoY+tTWsggJAPP8AYq2pIRVswE2QkDrr5CmU4ARpljiIHwojzpGuaeSQPnQUtEkSlXWVfSoo6GR90AnrQsiuAR52qQASYSE9ZJJqJdTzTI6gVFD+y6nMCeg+tFZEWHr+lcHUa5xRGnLwE8NSKALmJE5QCo8YEx8vWhuEi5Uox90SPKKDtTEoSchdKVR7qBJ8vrQkBa07q3IGuZKb+YsKrO01/EW/x/vzr2lu2CbHhyTPqBXVTR1NA7yTcaST8qXXn1JBPS3rNHcUJuueia9GFFtyO+SaIFhXVjVMDnnptl9c2BV41MMibNeJtRA9lsB4CKgItM9TytQ2VKAuEp7onxoSnjfcA8fpS6sY6TZMDwvRdOh0kazUe/Inj1rP7TcfI3Unwt8KWwruKtu9JIrWJrSOOtpuSTyANenGIAns1X4j5xVbh2cUdUoF/wAP61atsKHvLE9B9Kyof2/ON1Cj4ECiJK+CAO8j/vRSoiwStQ8APWpIbP4QO8yaDxaVcSkDlF/OoIZQDvRPcK8ew8yStM8YFCa2eCZzqjlJoGFutRJPQWOtdhcLPBfHUEi0eWtRXhUWsDHOtNszDqCAYnle1/jWeupy1JrMqw6UmFDvPWo9qAcodgeFbFnDalSU90Cf+9Z3Ge0WB7QNlLZWSZILe7HE7w8pmsT/ANJVvNIqYQbkg9bVF1CAJBQPH6U1jME5GZrCtYhs3CmsTlJH9q0G/co1VYp99v8A+mPeC0q/9lancS8040lom0qPQU0bCyTAqmwe03z77LTCP/yYgFf+KUQPE0d3buEanPiWQeO8CT699a1lY9qSTrPU2nupD7EJ3ytwnwA+FAX7T4NXuYpOmiUkn0BrjttlXu9ueoZd+OSmqaCAkwlMHnafnFTSMvADqZnzilDtJIEhLoHVtQPiVX8qB9vWT/LaP9ytT4RYd9VFjJAkkDuFvM0u7ijopSB3qn0FQQy4sQtIP9xt5AUUbNbmSlFuABoBsug+4SSdbQB512HwwBKlq7hH6CnGggTCUiOo+VEU8BewP7400Vb+GJnISCbWED6nzpLD4PEJMqfCROgSAD8zVutbh0UAP7PqRQ3UrGgSTzUY9BRAE4JvN2hUkn8QT86SG0UZ4Sp10ckp3Se/SnQ07mJWpOXkhI+Kq8cSZJLYyxxMknuFgKKRXtRcmGEjoVJn/qrqkdpKFhhlR/aa6tIs3ltojfQmNeZrxzFhQhLgV0Bg+lBw+y7k2Ph9aOdmAGd0eP0qFRQynMJST1JoowTcmE+teocbAOp7poTeIaB3WyTzA+ZoGvsCevgTTCWBNUmJxKpsI6doR8BR8E6bQgk8YcPzqC1W2nl+tTSLcgKXdxBH3V90V63iBxVflI+tF1JRP3Y6m5ruyc/EAOgoqFoof2oGyEz3i1AA4TiQo+vzoicPmsMyY7hRElfJIHOhreQLlWbu+FEeJaSCZVm9fhU38Q2BdWnAG/lQzi90hLZPoPP6VRe0O0QyyohKQs2B4idTyHfUqjubbQledW40k7s3UtXOOCeQFzVdjvbJ5SpQ68hERlTkSO8kgmsviX86g46oJSAAOQA4AcTpVc7tbMtLbCCntCEhREqVJy2mwGtY8y/el9X85M7fx6lSXHSSeapJrKOXNjX27ZXsphmBmKO0Xxcdgmek2SKr/aVtQA7LJBnSDkgH3QAE5j+JUxetc8bcTcj5v7ObFdxL3YpcLZEkm9ogGwgzet9gf9OsMf67jzyrTJKR6CfWhewWz8rj7yEnghPMwbzJ94wCe+tYW1EjMVgzpnEelW8ZT0XwnsXgGx/5Vo30UCq3eomrIYNhIhDDKRyShKfgKicKVa27iaiMEhJmTPSaYaMHIEJSkco/SoOYcq1WodAY/Wl3I+4QT3x5xQlKXG8UjuSfTnVKbGHTN7x1n9mhqeSj3WyrmRS6sYlA3lhPflB8heksTtluLBbh/KDB/fQUwWbuPSVAEpHIGAfI1IERvLJB7gB6AVnUPuGezaQ2T946x5TTWG2OFXeIWddTTE0y9tdhNhFtY4+WtCVj0PRA0PHX0PxrzEYbCsXIE8ExJPcKSd9oWm7JCs3BOUA+k1c/otWOOMJleYgCwA/Yqlwz5dUR9mURzUozHMyLU01t55Y3cMpXeqK8eZedG8y2hX5lKPpSRDLez+Up5QokeQo60LR98d6jr4WoOE2a4BBcAHJCQkeetMp2fF5SCR72p9amrNQTjOd+oTb1rqn9gH4lHrvfWup8X6YWFKtISPyz8aGNnJHFRnUkqqWIcci6wkflHzNV5bCDKn1CfzVWT6kcBI7gTUwBaSo94PwFBaxBA1URzVx7q8DjhuFgJ7h8qBoJ/C34kZR60Rb0C5SOkx660u3IvmWR3CO6oucTHlJqKI28g21P5Qo/GitMj7qFE9bV6hagPdjqbelVzyX1Ay42m/A8OUxaiLNSlDUoT01P78KC/i4tmV4bo84qvRspKr9oSbSqDrx6EUDEbIf1BBT4/WtZBcl1AjOJ572nfJoDu2GtEKQEjWPqbVmdqbPxgZUUJUo8hckEjQcT0tXz7EOuAlKipJFiDMg8jxFZ6s5anNr6jtH2qbbF3UjpYn018BWJ9ofa8PK3UFUCAVaeCfr5VlnjfWetQY1rn61rMW2ysKvEvobJkqN+4XMRoIHCtRsDZZf2k4pIARhgEpjQEShIE8iHD5c6pfY3GhnElxWiEOK0/ChRrZ+zOGdYYE5Qtwlxdt7MrgT0EVqfWa0P2EJ95duMyZoxaSQUxunXMCJ+ApDtMS5YHKPxH5URGGNszgn8wF/Wa2ycwuEQ2ClKjBJUQOKjqZjpQ8dig37iUpVzVr5amiLRCd0gnqDHkKr3MKtcgKUJ1ITB86A7+2QkawTxg1V47bwIyhS1E2OUQAe+nG9iMgbwUs8Zv8KYTh0D3Gx0jTzp8Pqgwjjy5ABy8Bm1o32J78cec1fNiCQrLNvdv4UR4gCSqBGkCfM2q6M6jYSiTOp4mrJjYzbcFWYwBpPwGtTOJB91KZ/ESCfDLPyrxWHKjmha+UhAA+fpU2grgVqlISPzEfCl3m1OCM0D8s/LUd9evvp0cS2k8JVm+UjyoyH4EkgjhlGVPqZPlQKfYG0e+Ss8OJ9NB30zh8CjUNBPI8aGt8kQkOKPMAW8Tp5UJWz3Fa2/ulavUx6UD5SOGneAPjXvbAdf7TNU68C42RBF9My//akVZ4YkDfcSfypAHxk1MWURT19BPKQT5UQom4JHONe6Tp4UNTwE5EE87QD4ml3seI3ge5J0+XlJpjWmDgxxK/8ANVdVf2iD9z/1Guq5U1cKUrgAeF5qC2ApWdxKJ/ti/jUiy4r70V63s/mdfH40QRTqAOFBU8TdDc8idKbRhUp4DxqYdT+IeFQVS0vaAJT3CfjNHS05G85HcAKnjtoNtglbgSO+/oJNVo2+3BKAT3pN/Orh8WrCOAKj1P615/D0FUne771UnbizMIERqpQHwvQP46cp3go/kn48aYmtGXkJEJTMcgY7tKCMeSbDL3j9azre0HhOUZRyUIHrTScebZikSPdBBnxAPCmGnHMQ6Co9qmB91ISIHeawXt+0ShDxShO+QSIzLKgL25ZT51umsWLkBPWAY9daxP8AqXtHM200ABJKzHTdHfqaz1+Lz+sCsW666jToOJqDaorwmf3yt8KieFco6Vc7ERLiCdM6cwJiUSMw7ssivs68UAJsSeItPW5Jr4fg34KVcBavqvs8tDzQUcuZMJNhfiD493OunLFPKxo1UlP+5ZPpGtFw+MJO42knojKB4qqLxy/eSnu1HgkUPtJ0W4vuzAT5VvGVg26s2UtGY5pGaABBAvOvHl1qkdUhN1rKzzUqB4ASTVkxs8G/ZjvMnXvJnyorAbQYgT0EkxGl+7lTcXCTOJUf6bY0sQk6f7rUwpxQA7VeWeAifEDTjRVYlsm6utlX6CE/Cl3HWkmSkzwEAqPWLkd5iiJrCiE5BrcW4Trwg99KnYySoF0jxn60dL7rh/ltqQOKlW8efrQnMDvSpdweBkz3mAD50DqAygADLbRIE+lDdyLISV31hKjI8E6V6MI2kRChpOsnxi/wr1nDCMnZEJ5TA9ImpVRQrDp3QQSNSLkd5OlDf2wwFZcwUrlcx5A045g20puEpAHGABS2GxLMnJfmQJ9QDQeKxTpG6lKRzIJ8hpRsKy6ffWI5BMH0o5dJ91IH5lfKNfOllZr51iBqZgfOPE0HYrCAbylmB3JHnE1HCrTBhSB/bf1NIYnFsKEDM70CVKnuKrRQHXylMIUhnvVKo5RoPCaYLtSUqF86u+w+VAUhse+QOUn5Cs606gGXsQt3omb+nzpgbYZGjbnlI8prWGnXX8KCZBn+xX0rqCNoo5Of/wA1fWuoNEt5KBr6ig/xDN7km3I/HhVKnEOqNlZu9Aj0vU8btANxnKZ/CmTJpiadxDrihZcdwk/ChhhwpsXJ8PhaKTU866JAUgd8CPU0JWCdXo7lH5bfE60E39nG5UFE23itPdyoD20G0AIKmweUlVvARNcrYSVe8+pXMT8zR2dhMgzryj9Jq/Ex61iGSLkrB5ohI+FFGMajKiNYMJjvuKZOFZi6ot1HpU2nmk2QlRjkDHpU1S4XIORok8CbfGpJac+8pCPyiCfhTSXFqIypV14CPHWjow03VM8ifpFTTEGmlGJIMc7ekV8y/wBTHSrFpSIhDaQLzdRUT3cPSvqLeESJMeMAX86+Ne0mJDuJeWn3SqE/2iw+E+NY7vxvibVKqoq1o4b4+VBIua5RuxNo8K2vsTtbIsJNwbKHMdORBuPGsV2J1Nhz1p1h3szIMKGpGhH7A9K2w+0OPtjdkkm4IQSCDxsYPnXN4sqOUIXbjlAHmZqg9kfaRK0hC5mwsY/Z+MVqigDRJUOZMjw1v0rc61LCazeOzJPNagL/AB9KJh0Okx/LAngk/Om0ISNAEd0TXi1on3gTx41WXjlpnLpolN++1CtqEqzcbAT5ijdoEiySeU2Hhm+VeoeVEqCUxzM/IUUFbBiVqHcJPpxNc22kCAFZepjx5+tQVtBEGVk99vTWKp8XthWjLMdch16aT4VUXzrqWhZIiNZgeZpJzHLUJTAExCbk+KoA8JqnTiMSq5BHQpFuHEH41IYVxZl11ZHIKCR8Zphpp3DLXdQT1zL/AEptrs2oCE5lHgn9aA1s6wMpbR0uo8Jk6HuFAxuKS0CltQSeKiZUfQ60FhiMelN1iVHRPvR8hWXxvauLzLUQOCYsO4fOpvPurH9UAcyoSfAT8aTZ2cFXU9rwgzetSSIO44EoMuq1iE6edJYfCZ1DeI6mCT4cKt8JspmI3ldQTHpEU+9gkJ0CvCaaYrfsTSBvLk8p+le4NptRgJzf2p08TTIwsn+iEjWV/TjR1BWUBAQkcSoj0j601SR2e3+B/wDzH1rqXVjsOCQVtSNf5aj6ixrqfU1ocQ7bdUlHqfSqlbSZKgQo/iWflQMPsZf3ie7jTX8FFgU2/Mq9UoheIG86lREQkWF/AzXjbLjl1KWByBiPrRmOyaGWbngnej4xVgcSkJ0UTwEX9YioEWtiSZUtZHLQVYYbZraLhF+ZpD+KOEWSoHoJjztR8M6+rVAj80fAVMqniocSJ5AX+cVBWK4ZCocbUu+64gQ21m8YHkSKkFvWzISOliamAn246nd6KIB+NLv7aaCoPaKIH3RIvw76aU0FC4CZGoAHrM1WpbYSYJSTyEFR/wAZNJgKnbDSwRkdm49yPXlWD9qNjKL7rjbZDQSDNuCYNh3GvpSMS0iATE6A6+RvXuKQ26goBICgRKRwNjFoNZ6mtc3Hw4i3rQENm/fpWx2v7KuIcc7NpxTI91R1ItOlzfpwqpXsN5JUpTDuUgmQg2I52sImuU5sdbYrOzNrTf5xQn2pPLqavsBsR11RS2g2BO9ui0cTxvX0DZfs42lpKVtoUcqc+kEjjpPPzNXmVOrHyPB4xSFAjh619H9m/aqUQu4trr+46z31b7Y9lsO6CpacizAC0aiBA4QbcxXz/aHs260s9irtk/iQnToRx8K1eGJ0+o4fCIey9mrMYmFrNu42nuN6OpsN+9mEagCB+vfXyXZ+28Q0sABQM6XEH9jQ1sdhf6iLQrKttxSTwIzEg6eM1PXU/fp5l/GoUsxmSmRzgn1sPGaz2M2q2u8OrUCRB90HuSQD66Va4j2hwzs5iWHQARnk2FhZUweOh+VVp2aCsFDyVrUCUIIJzQCSEqICZsTFjra1bnXLPmlXH1al1TQ7kj4H41UY7bSfuLcUfxKVCBHQXNVe08QpxW6eMBCUxvGRljie7SYrX+zXskEAOPgFcCEAWGl1c1THSRU/kvX46eJz+qLZ2x38RCny72Z0SDlnzsB5mtXs3ZCGf6TYB5k5j5mrXFYlDdsq1E2MJsI8hVLi9oFZI7HEJHIbvr4R4itSOfVFx+eLEZ+alX8Bw9Ko17EeJzZQZM6k38asWWVC4aLfVbhJNccOtfuyrr2hitsgtbEMDMQOYAv50x2DaSA2nTgmCT4x8KYRswkb67choP8Acdak4hSRlbyoTxJuTTRDEvqQmSlKR1JPwpF7GrWmGUwPvKIiegOvHWpN5MxGYqV0IJ8heaZxASn3lFPqe6YkVFKMhKRJTMcSTr0nXvmg49txxMKUEptujTxNvKmlNOOTkTAB1ctETpx0865OGdCc5W2lJuFmdACDCVX8p1FXRXtbLRA19PkK6jv41CTH2lKtLwOQPETbTwrqaLlnClGrij3yf0qDgSSAUKV1uSfEQB50wspbP1UT8ZNELx1BCExqRr539KhQm8GYASAhPr58KJhcKkElQBV0JJ8yfpSTu2UgwDm5kGAPOj/bM8AGx5T8qmUWClZRp+/jUO3JjKJnjaP+qaQfbMQAB1JV8Jv50KA0M2fwSkSfO80wWKVOmQUpHIhU+hA+NAGCcCsxfUegCQO6wqvRtudErPUoHz09aa/iVhaOnH0tVyh47NCtVGOQiPhJrkbPSLJSlPUAT561UHa6yTZQA4z9KDi9sFBMJmDzgHzplTWgbwCEknWeifjE0zCQOQ6RJrJo2usneBHc5b0FWTW0lEEhuYuYWeg7z4VPNXVq/iBEAf5GPnNCVjlZf6c9xBt5iq4OBQzqZM/mVoNJvFuFEcxAIhEj/wDXl4dfpTBFOMVmskjvQeUa/rwqf21yIKh1yxJ9TFAYKgd8+ClAmP8Aamm3MWAJSgnqDHxIqhJLgm7S1d5Jj1plzBl3nHACR56VNrGT9xY43KSKOrGg2yqjpYVNFNiNgIWFBTRuDvZr6GCNarHPZdpUJLSwdCULUPGDIrUqxAANoNoJKfhImhl0kyVAWm+UchrPeafprLD2GQkGHVAkAiYIBsTpHdQX2nMGtBDq8kEEScpPKNUnQg30NbXCtyWwrWRrBBkm5I4QJgUjtbZgdCkqCYVJSqIGa8G3UmKzZrXPSo9jsMVOvLKZIgJUYMC5gcj3VpQsqIEbquPI0H/TJlOVSCgBSVTJJ1OYER90iI9a1W1NkTBSBm4nQaGDHOpz8mL19uqeCRlFjpMSOYsdZ58jSzjJV7wtzBjumrgYbs0pSFZiJKiQNSDAJ5D51TYg4hInILGZMX6C9xx86sQENpTu2XpYC096ibVNxy33UDpf6D41BKxBW8oICZkApKiToBFk+M90VWr26wCClmVJ0K1FYnnEhHpyrX1Dn2jOkhOdUa5EknjxAsKWDK5GUBF9XFj4T6UHHbfxC4hRKM2iQAkGxAIAhRtpJpRrHuEQ5C96TJieGXdA4+GmlXKyu8Xsx1ptbrq1BKbgJF1TwAkCq1vaGCc3l9smAZkSpR5CFRJk2vpwqWKWVthIbWhaTlklSk5fwlKySoi+nSkP4QEGFxJuDlKj5WI7iBT/AGpraiGlBK2FvLbLiTBS2CgjkJkQAI4eNDxzQU8S4lw5hAS4TOWLEZTqDNr99SZwqjdJuBfdAiO6RHU0LEMqJzl+SoQYWVmOWp11girgfaw+ESAnMgwPvEA+I7S1dSbezFQIQsjnYek15T/qrR7Gge4SonpI9Lmq3E4ZTx31LI4JgJSPnUXCQR7pJ4GSe4TAp/YDXaYhKHCnIqd24JgE6gg2irfjP78Kt7NZbG8fWnWsYyhMpyjvIBrWL2Bh/wAE96lH50NXs5htS1fhvK+tY9RrzWTe2in7quGgg/8AVFU720TqGSTMAqPyFfQVezWFIu0Bw95X1qY9mcMAP5QjvUfnVncTzXy1OOWPeAHPU+QnWovvLVwAB5iPIamvqv8Aw5hv+ULccyp+NQHszhtS2SeZWs/E1fcPNfMmmJAGQED8/hYCbU41g0g3AB4CSfhX0Vz2ewxN2h/kqfQ0QbEYEfyx5q+tP5IeKxGz9nqdUUtp0BUomwA1vadfGjM4YuADOGiiZEEqVMkRI4aGOY51v8FsxpCswREggmToo3tNAVslkkEIEp0MnhodbmOdY9r5YZGCaSoB96RKRa8z5RfXWhO41KFwhMpmJFpHPejWt49sBhyD2QMHSTrbS/HjUG/ZvDZj/J11AJHpPdVncTzWTw+1EBzfCVjIYBVeQI66RHhakXnSnVQJOnvEWIBIiBzFb9r2PwqQf5cRP3laHxq4Gw8ORBZQd0C6RoNO6p7i+a+WYV3NmkqBAASRznlPGe+ipYdiQpwyYvPxk3ETavpLnszhuLST0vHkDr1qadjM8EDUnU66c+Vqe4ea+bLwrhJSlYIzRmieel/HvFN4DCBJ3iFq0zFIy3gefAd9bxfs+xky9mIsdTcjxv40gz7HsZsxQdZjMqATrbNHjT2eSuFwYi6bqHiPHhxrsNs3Kd+SBp18+lacYRI4epqCcGicxF+81jWsYnBYYM7RJQCEYhsqiLZ0xm7p1/3Gr7HqBsskAQbaxVnisMjMheW6TzNgqx7+FSewLSlZiL24nyiamtMftXbZaIQhogqSSiRdWkC97k6RNUeMfW2wlxSlB5ajmkBSSLkpAn3bjXiNK+hnY7PaZ1JzKuASpRgHgJNqC9sJlViiRwSSQPIGtTqRmyvlK1dotSlBQk51JzAXAFxbjYwBz1pnDbIWXAltCznAglE2JBJPhX1DD+z7KE5EoCR0JnzJmmkbPSPvLjqpR9Zq/wAiTn+2CR7P4phGVaGVpKgTv28c0CfA1U4bZSFKSCoAqNkpSVDmEi0THGa+jvbIQTvZuMSpUX8aGrY6SkJAgD8KiDy1kGpOjyz+H2G4kFprs2p+/mlSo8SR4ctaTxGxENBanH0ykTbNPSZEj51rsDsFKVSE5eoUq44DXTp30dzAtlW81N9TOvOOdT0vl8r+3NLSlKVFw+8ZEJEkWMnn30jjtslX8sZco1QjeB48Aa+gbU9isKUOhKezlKt8FRIJnejNfxqu2T7L4dB3Urc6rUUojqBr4muk65ZysWrHK4KWBAtAtb+4V1fUW9ntIGVIYAHDs0/OvafyT+l818lXmSkwJPrM8TrVn7EOTjUyAIzWmQCUnhVMt1UEmADYcCe6Nau/Y1hX2ppRUY3j45TrJuYiunX45z9fTTqOE+NcB+4rp4z4UQT3VwdWS2RgAnGYgF7EKDSWyhK33VJBWheaUqUQeYmYIEUrsP2ndbwiF4lIXGEOISpKiVLCMoIXmFlnMkyJFzyvsk4dAUpQAClQFGLmJAnnF6i3gWkwEoSIRkTAFkGJQPy2FugrKq/YW1XXisOtBOXLCgFBKswJjfAMiO4ggjkKrE+1qm14hK20hLaFqQMypcCFJTObKW8sq3t6UcQeF/s7CYdoKQwltsBUKS2kAZoGoToYI14UPB7Pw5Ut1tpoqclK1pSneglKgTxuCCDyqikxG3HsryHUNhTTuETLDioIedQLmARFpTxGtjQ23sQrEMp7Uhv7e8lQJUCpLaCtKJBG7Y2004SDocLsfDtJKEMNJSSlRSEgAlBzJJgapVccqO72SN4pbQErKwsgWWvcKpP3jMdZqDP/APFLiRhiUANrylbi1rUUlTnZgEpSpXUKWMpNpGoJsPab32gIdAU09i8Q02vOouAo7RYBBEBGVCkiDIgc7Xv8KZWtrMy2ot2bJQJTEq3eV72q0GFZSE7iAoLKxYSFqBBX0UQpQJ/MaiqPbG0HGX1di3mUjCuOJSXMoUUrbSEkHdmVa68ONN+z2NXiGFOKKe1SpSCkBYCVJiEkOJSpJggxfWxIin3sGlUqW2hQKCghQCpQoglPUEgW6V2DYQylKGm0ob1yoACQdTYcZoMZs3aONU1s7IttTrhfCs61hCglKiMxgqJEDhrFPu+2jpDJaYKlOYYYhSTm0JyhCcqTeQZUbDdte2jaaZaKQhlKcpUUwkDKVklZHVUmec1HGbIw7iWwphtQbjIlTaYQPyiLCw0oA+2T7w2e8thfZOFAIKgZTmIBjKQQoAmCDY1Wr9pHm3A2ENKbRiGsIsqdV2pWpKCVhJBkbwiVZjc6a6Vzs1fyl5VFSSchgykEAmOIBKb9RQ3tkYdboeWw0p0RDhQCsZbjeibUGU2z7TvlvaDYShlbeHxK2SFLzKS1mT2gUE5CYhUBUoJSCONMY72ofaLTSWQ64MMh9wjPCsxKcqIBg7qt5VhKecjU4bY7CVOLSw0FOyHFBCZWDqFGLzxnWlvsWCfQhWTDutsylCoQpLeQwQDonKUwRwjpQVL/ALROpxqcOW0IQuEtrWVStfZdrG4kpSQbZFlJIBIm0y9hn3ncAyt5YU4oKlUkzvKAmbzVsjD4RbweCWC8UZkuDLnLcRmB1KYIE6ULZmMwpbnCraW3mV/RUkpzEkq920kkk99BkvZzaz4bQp1XbOr/AIgv+opKf5LgQlELOVKbQJICfEk+Pe0eJeThS2G0PjG9ktsqdSmDhnnClwFAMaKEZgcqSDy0qEYaSlDbZKMwKYEpDu8oERbObnnXuA2awhKUt4dptKFZ0BKQAlRBTmED3spUJ5E0ANmbbLmFViC2RkD3aITvbzKloWEm2YFSDFhIItVYj2rfSy8pbbJWjDJxKA24VJKVkgJWSkEKmLixvGlaHAlvJ/JyZFFStyMpKlFSja11FRPUmkm8BhWj9nSjDtl+VFsBILuX3jlHvADyoC7D2utZfafQhLrCwlXZklCsyEOgiQDouCDxFZjZePWHsS+sYlSWnsUQoYpRbKUKUAgYfPFhYbsSAdYrX4AMLU8W1IWoKh0pIssAABUaKCQBfhVfgdl7PcX9qYTh1KKlfzm8ijmuFSpN5uZvQUafbp9KHi40xu4M4pHZuKVa8JVIHL3hY8NKcGOxZxGCzhpAX2pdQhSzokECYAUQOJ4zVvhdhYRHaBvDtQ4ClYDYAUlWoPMHrTmK2alakLWAVIMokDdMFJI5WJHjQZT2N27iD2TeIyqS79pLbgWor/lOkELBECxtB0TetmVCJzT+9aqDs9lJDRyNqKXA3lCc0KjOUgg8SCRHKa7AJYZyYVDqZbbSEt5t8Np3QqCZi0Tz40D+0G09muTqk9fQVkGglBMlSU+F+Ok1rcbiWkNLKhnhJKhzjhNYfaO1vtDakhtRnRSkBKUC4JAmTa1a5iVYIaWoZk4gEHT+WPrXVlE4DJuxijHFMBJ42BEgV1dMRlsU6CqYNraj6a99aD2NTmxbaiLXgW/CR3ms+4ydTHK+vwEVe+yT6UYptTisg3rkgJ909bV1v45f5fUVNkJMDgaw6sPi0YHDlTmIU4tSVYmS4XEgoVupCCFpAVkBCL2JvJNbBrajRBPbNkaWUDfl30P+LMf85rX8Yn415srrrKY9OJ7JvOcWodi4Uqw6CF9sTLYdFyAEQN7dJnNeKODiO0ZDxxeXsWcnY5o7Xe7XtY6ZPf3bnjWnTtbDzHbN9+dNvWvE7Ww//ObP+5PyNMq6zuGwLzeJceSXhmxcFEktqZLSUlWXTUA59bRpIpdWHxbgbBcxCIbxayUKKSXA8OxCvxbhJCTII4RWsO0mIEvNgGY3hfgah/FMPb+c3fTfF/WmJrG+1+LxCEKWpWJQrsWiyWZCA6ZDgcjjJA3rfhvWm9sML2uDWmXJGRWVsqCjlWkq925MSY6CiPrwbjiFuKYWts7hUUkpOtp00HlTOH2nhySTiG7HULFjyplXVbtJjEIxRKDipzM/Zsl2CiU9t2x0zRm94zEZLzVavF4hePe7NWJUpGLCEjeOGDAS0XEq+7m3lEfenLFprZt7QakfzUrA45hc+dRwrbMrLa0AKVmWUqF1GBJj70AeQqYqo9unH+zb7DthCicjQXvkDdSVNypG9BCiFJ/FaqbH4jErxbwbOL7VP2fsUIMsJJSkuB37gETM/wC29bX7ayMoD6DGlwTrBGvhpXjO0MKCpSVtgqICiCN5QECSOMQKYM421iztFWdbyUB2UbjimSxlSSJB7MKJzXIzhWkiobDGOL7pcW4HAHpStLnYquexyKKuzH3TuCSJz3itj9tTElaANeGnQ91cX2yf6yZ4DMn9agwexWMSXVrAx2cYFxC1vCSMQSgkNZoSTIkAHIYEca0PsM8/2Cw+l3dcIQt4rzLGVNwHd9AzZhCp4wSIrQpdQkglab6XEUReNa0Kk36igx/s2rFKeyu/at5DoxPaEhoLJSG+wI0GXNBbOnvb1O+yWACNmM4Z1okdlC23QVXMkpIXNp+7oKvXtpMpBl1AAsd4WpE7ZwyTd1szpvD60wYn/h95WEZShjK6rZKmXLZSpYDADS1WhRAWkA6SdK0Hs7hyvE4jEdi4yytDLaUOJyKUtvtcysvAAKQgHjltYA1b/wAfw8GXUJCdd9NvM1Fe18OBIdSZ03hBq5TYzGIwzw2mVQv7IpxjP2eYLUsIhJMasJVAWBzE7oVS/sxi3FPpVnxSv/E4gPdpP2f7OlT6W8hO7nCw2N28ZptFaJ3bzE/1mv8AJP1oI2xhUDK24wkSTAUkXUSVGOZJJ8avmpqt9ksO7h1YcFTxbcZeLqXJKW1hxBbCQR/L3VLEDWJNxRF4ko2jivdS69hW04YkROTtysA8wpSVEciKIrbbEmcQ1130/Wo/xxj/AO4a/wA0/Wr4T0odgN4tvCvMsJf3cIU5MQkAfaTMhs2zAgqkyUk5b3VVn7FYNTXbJQl4MEtlBxCYdKwjs12IBKAEtgE9YtFOt7cYGj7XgtP1oitt4fjiGh/vSKeaelLitnYhb6z22KSk4sIyoWpKfs/YoUSkCyR2mYZxBHA0HamMxHZYNDzmKAL76XOyKu2W2gO9mdzeNggyL8a0adq4cn/zDZ7lj616vHYaUqW61KZKSVDdkQYJNrTU8rrPt7MxD32Ptl4hBSnEkrScjgBUjsgtSdFlASSOJSetQQ+p13ZYWP8AxQQXXxEKShTK0qzD7oLhSADxGlq0aNrsX/ntf5j61NO1WDo81/mKeaaU2vigvBPLEgKaUQHEkKFjqlQkHoRXyqEuxKgAlMAAEyYidDrx7or6jt3aDK8O8lL7RUW1AQoEzBFYFjBRqtRtyI+ldePxiqj7F+WesH/411X6UAWyq9frXVvWVL2hgqVAA6acKiEFQlIVwuSJEzJ/fKurq0h1KVmYygEXgmTxuT+7CoBiO/p+tdXVQZhq9hEW4cjr4xVhsXZSHFy5MJzKA4boUYMXjU25da6urHX41J9Vr2MaQVhKCfwEqJPjIFoNKkrKReYmZsTc8RpbhXV1VBQbdbR89aI3EZTmCVGSAeWkg2PCvK6rQcOLy5ypcaWVNoJiCf3NRw+KyAAKVCphNiIEny4xXV1XIa8exalAAGDYCLGIFpnxmnNkdqV5AgLJ3iXFAhKZG8ANTJ4zXV1Y6/CfVliNqvpUnOokROQBOWJjU3HHrV1tDbTaUqUWc0QYtlnWTN66urPmfGpWef8AatZTnlM8EQUxzAKZnhqRx76Re9sHDukJubki45wdIJ6E9a6urfiJ6pPaG1FqGSABNxAJMi8mBzpFC96SARfWTqK6uq5jOmsO6oiEpTA1BFp89JoqGCEXXlB1A48I6a8K8rqUeqaH3RE8VanyrxWGJTOYSJnWDyPOvK6oKx8gnKCCZ5ECvXMIUC514V1dVHfZOOk1y8KU/e866uqgDLpGYEBU6TaL62ieV5rs6wdZnhoJuJgRGprq6iG2xDSngtYuBFrm8yeAkUPEYtVpk2BIk2kTXV1Rb8DO18o3W0jxP1FHY2ytKZKrqvERFzodLwRfSK6urVkSOV7ROCxAtXV1dWV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28" name="AutoShape 4" descr="data:image/jpeg;base64,/9j/4AAQSkZJRgABAQAAAQABAAD/2wCEAAkGBxQTEhUUExMWFhUXGBoZGBgYGRwdGxoaGhwXFx0aIB8bICggGxolHBoYIjEhJSkrLi4uGh8zODMsNygtLisBCgoKDg0OFxAQGywcHBwsLCwsLCwsLCwsLCwsLCwsLCwsLCwsLCwsLCwsNywsLCwsLCwsLCwsNywsLCwrLCsrK//AABEIALcBEwMBIgACEQEDEQH/xAAbAAACAwEBAQAAAAAAAAAAAAADBAIFBgABB//EAEYQAAEDAgMFBQUGBQIEBQUAAAECAxEAIQQSMQUiQVFhE3GBkaEGMrHB0RRCUmLh8BUjM3KSB4IWU7LxJDSiwtJFVGNzk//EABgBAQEBAQEAAAAAAAAAAAAAAAABAgME/8QAIBEBAQEBAQEBAAIDAQAAAAAAAAERAhIhMRNRQXGBA//aAAwDAQACEQMRAD8AtmdmpTdI8T9KYbw5FyRXqn7fpQW8UtRywRHQXruwZGGnjQFYcAgBInr+lHUtUc/M/CpIbVxV5AVB42QDeCTyqbmUamoLTySZ5kxXCeOUd1F1JSrcfC1A7KYMgD8xk1Fcn3SpXQC3rSzraJ37dIk+lEtOl5oayO79K5l5v7gHxNQQ0mAQhR77fGl0YpYkBCEgcJv8KGrFLp5eIiirJy6x3VWNOqV90qB4TA8gJNGAMQVBA5ASfWhohXKSSRA/3GoISkiU5jPeBXgWQndCieZ/Sl2sU5JzFEdf+9DXr6XJ+4EjvJ/WlwsknMVmPAU2kuH7iSOBCvqKh/DSDmKdes/MVUIrLZIBTPPdV8qsmVNBMJFx0M376m20fwAeNHaY4lInzpqyEsqjYLIHRIHqaF/BkaqzKOsk1bOM81R0tVVicQqYAbMc1H9zQoiGEJ90SelTCSngnncz6Gl28Q5/zEDuF6OgA/fJPQUIM9NyMpOpm4HlwilXg6R7wjpu+Rp1rDKNykkHiT9Km5hU6mPGoqhf2YFkFa7cs37mmcJsxsHQHuEn1qxbbTMQnoY+tTWsggJAPP8AYq2pIRVswE2QkDrr5CmU4ARpljiIHwojzpGuaeSQPnQUtEkSlXWVfSoo6GR90AnrQsiuAR52qQASYSE9ZJJqJdTzTI6gVFD+y6nMCeg+tFZEWHr+lcHUa5xRGnLwE8NSKALmJE5QCo8YEx8vWhuEi5Uox90SPKKDtTEoSchdKVR7qBJ8vrQkBa07q3IGuZKb+YsKrO01/EW/x/vzr2lu2CbHhyTPqBXVTR1NA7yTcaST8qXXn1JBPS3rNHcUJuueia9GFFtyO+SaIFhXVjVMDnnptl9c2BV41MMibNeJtRA9lsB4CKgItM9TytQ2VKAuEp7onxoSnjfcA8fpS6sY6TZMDwvRdOh0kazUe/Inj1rP7TcfI3Unwt8KWwruKtu9JIrWJrSOOtpuSTyANenGIAns1X4j5xVbh2cUdUoF/wAP61atsKHvLE9B9Kyof2/ON1Cj4ECiJK+CAO8j/vRSoiwStQ8APWpIbP4QO8yaDxaVcSkDlF/OoIZQDvRPcK8ew8yStM8YFCa2eCZzqjlJoGFutRJPQWOtdhcLPBfHUEi0eWtRXhUWsDHOtNszDqCAYnle1/jWeupy1JrMqw6UmFDvPWo9qAcodgeFbFnDalSU90Cf+9Z3Ge0WB7QNlLZWSZILe7HE7w8pmsT/ANJVvNIqYQbkg9bVF1CAJBQPH6U1jME5GZrCtYhs3CmsTlJH9q0G/co1VYp99v8A+mPeC0q/9lancS8040lom0qPQU0bCyTAqmwe03z77LTCP/yYgFf+KUQPE0d3buEanPiWQeO8CT699a1lY9qSTrPU2nupD7EJ3ytwnwA+FAX7T4NXuYpOmiUkn0BrjttlXu9ueoZd+OSmqaCAkwlMHnafnFTSMvADqZnzilDtJIEhLoHVtQPiVX8qB9vWT/LaP9ytT4RYd9VFjJAkkDuFvM0u7ijopSB3qn0FQQy4sQtIP9xt5AUUbNbmSlFuABoBsug+4SSdbQB512HwwBKlq7hH6CnGggTCUiOo+VEU8BewP7400Vb+GJnISCbWED6nzpLD4PEJMqfCROgSAD8zVutbh0UAP7PqRQ3UrGgSTzUY9BRAE4JvN2hUkn8QT86SG0UZ4Sp10ckp3Se/SnQ07mJWpOXkhI+Kq8cSZJLYyxxMknuFgKKRXtRcmGEjoVJn/qrqkdpKFhhlR/aa6tIs3ltojfQmNeZrxzFhQhLgV0Bg+lBw+y7k2Ph9aOdmAGd0eP0qFRQynMJST1JoowTcmE+teocbAOp7poTeIaB3WyTzA+ZoGvsCevgTTCWBNUmJxKpsI6doR8BR8E6bQgk8YcPzqC1W2nl+tTSLcgKXdxBH3V90V63iBxVflI+tF1JRP3Y6m5ruyc/EAOgoqFoof2oGyEz3i1AA4TiQo+vzoicPmsMyY7hRElfJIHOhreQLlWbu+FEeJaSCZVm9fhU38Q2BdWnAG/lQzi90hLZPoPP6VRe0O0QyyohKQs2B4idTyHfUqjubbQledW40k7s3UtXOOCeQFzVdjvbJ5SpQ68hERlTkSO8kgmsviX86g46oJSAAOQA4AcTpVc7tbMtLbCCntCEhREqVJy2mwGtY8y/el9X85M7fx6lSXHSSeapJrKOXNjX27ZXsphmBmKO0Xxcdgmek2SKr/aVtQA7LJBnSDkgH3QAE5j+JUxetc8bcTcj5v7ObFdxL3YpcLZEkm9ogGwgzet9gf9OsMf67jzyrTJKR6CfWhewWz8rj7yEnghPMwbzJ94wCe+tYW1EjMVgzpnEelW8ZT0XwnsXgGx/5Vo30UCq3eomrIYNhIhDDKRyShKfgKicKVa27iaiMEhJmTPSaYaMHIEJSkco/SoOYcq1WodAY/Wl3I+4QT3x5xQlKXG8UjuSfTnVKbGHTN7x1n9mhqeSj3WyrmRS6sYlA3lhPflB8heksTtluLBbh/KDB/fQUwWbuPSVAEpHIGAfI1IERvLJB7gB6AVnUPuGezaQ2T946x5TTWG2OFXeIWddTTE0y9tdhNhFtY4+WtCVj0PRA0PHX0PxrzEYbCsXIE8ExJPcKSd9oWm7JCs3BOUA+k1c/otWOOMJleYgCwA/Yqlwz5dUR9mURzUozHMyLU01t55Y3cMpXeqK8eZedG8y2hX5lKPpSRDLez+Up5QokeQo60LR98d6jr4WoOE2a4BBcAHJCQkeetMp2fF5SCR72p9amrNQTjOd+oTb1rqn9gH4lHrvfWup8X6YWFKtISPyz8aGNnJHFRnUkqqWIcci6wkflHzNV5bCDKn1CfzVWT6kcBI7gTUwBaSo94PwFBaxBA1URzVx7q8DjhuFgJ7h8qBoJ/C34kZR60Rb0C5SOkx660u3IvmWR3CO6oucTHlJqKI28g21P5Qo/GitMj7qFE9bV6hagPdjqbelVzyX1Ay42m/A8OUxaiLNSlDUoT01P78KC/i4tmV4bo84qvRspKr9oSbSqDrx6EUDEbIf1BBT4/WtZBcl1AjOJ572nfJoDu2GtEKQEjWPqbVmdqbPxgZUUJUo8hckEjQcT0tXz7EOuAlKipJFiDMg8jxFZ6s5anNr6jtH2qbbF3UjpYn018BWJ9ofa8PK3UFUCAVaeCfr5VlnjfWetQY1rn61rMW2ysKvEvobJkqN+4XMRoIHCtRsDZZf2k4pIARhgEpjQEShIE8iHD5c6pfY3GhnElxWiEOK0/ChRrZ+zOGdYYE5Qtwlxdt7MrgT0EVqfWa0P2EJ95duMyZoxaSQUxunXMCJ+ApDtMS5YHKPxH5URGGNszgn8wF/Wa2ycwuEQ2ClKjBJUQOKjqZjpQ8dig37iUpVzVr5amiLRCd0gnqDHkKr3MKtcgKUJ1ITB86A7+2QkawTxg1V47bwIyhS1E2OUQAe+nG9iMgbwUs8Zv8KYTh0D3Gx0jTzp8Pqgwjjy5ABy8Bm1o32J78cec1fNiCQrLNvdv4UR4gCSqBGkCfM2q6M6jYSiTOp4mrJjYzbcFWYwBpPwGtTOJB91KZ/ESCfDLPyrxWHKjmha+UhAA+fpU2grgVqlISPzEfCl3m1OCM0D8s/LUd9evvp0cS2k8JVm+UjyoyH4EkgjhlGVPqZPlQKfYG0e+Ss8OJ9NB30zh8CjUNBPI8aGt8kQkOKPMAW8Tp5UJWz3Fa2/ulavUx6UD5SOGneAPjXvbAdf7TNU68C42RBF9My//akVZ4YkDfcSfypAHxk1MWURT19BPKQT5UQom4JHONe6Tp4UNTwE5EE87QD4ml3seI3ge5J0+XlJpjWmDgxxK/8ANVdVf2iD9z/1Guq5U1cKUrgAeF5qC2ApWdxKJ/ti/jUiy4r70V63s/mdfH40QRTqAOFBU8TdDc8idKbRhUp4DxqYdT+IeFQVS0vaAJT3CfjNHS05G85HcAKnjtoNtglbgSO+/oJNVo2+3BKAT3pN/Orh8WrCOAKj1P615/D0FUne771UnbizMIERqpQHwvQP46cp3go/kn48aYmtGXkJEJTMcgY7tKCMeSbDL3j9azre0HhOUZRyUIHrTScebZikSPdBBnxAPCmGnHMQ6Co9qmB91ISIHeawXt+0ShDxShO+QSIzLKgL25ZT51umsWLkBPWAY9daxP8AqXtHM200ABJKzHTdHfqaz1+Lz+sCsW666jToOJqDaorwmf3yt8KieFco6Vc7ERLiCdM6cwJiUSMw7ssivs68UAJsSeItPW5Jr4fg34KVcBavqvs8tDzQUcuZMJNhfiD493OunLFPKxo1UlP+5ZPpGtFw+MJO42knojKB4qqLxy/eSnu1HgkUPtJ0W4vuzAT5VvGVg26s2UtGY5pGaABBAvOvHl1qkdUhN1rKzzUqB4ASTVkxs8G/ZjvMnXvJnyorAbQYgT0EkxGl+7lTcXCTOJUf6bY0sQk6f7rUwpxQA7VeWeAifEDTjRVYlsm6utlX6CE/Cl3HWkmSkzwEAqPWLkd5iiJrCiE5BrcW4Trwg99KnYySoF0jxn60dL7rh/ltqQOKlW8efrQnMDvSpdweBkz3mAD50DqAygADLbRIE+lDdyLISV31hKjI8E6V6MI2kRChpOsnxi/wr1nDCMnZEJ5TA9ImpVRQrDp3QQSNSLkd5OlDf2wwFZcwUrlcx5A045g20puEpAHGABS2GxLMnJfmQJ9QDQeKxTpG6lKRzIJ8hpRsKy6ffWI5BMH0o5dJ91IH5lfKNfOllZr51iBqZgfOPE0HYrCAbylmB3JHnE1HCrTBhSB/bf1NIYnFsKEDM70CVKnuKrRQHXylMIUhnvVKo5RoPCaYLtSUqF86u+w+VAUhse+QOUn5Cs606gGXsQt3omb+nzpgbYZGjbnlI8prWGnXX8KCZBn+xX0rqCNoo5Of/wA1fWuoNEt5KBr6ig/xDN7km3I/HhVKnEOqNlZu9Aj0vU8btANxnKZ/CmTJpiadxDrihZcdwk/ChhhwpsXJ8PhaKTU866JAUgd8CPU0JWCdXo7lH5bfE60E39nG5UFE23itPdyoD20G0AIKmweUlVvARNcrYSVe8+pXMT8zR2dhMgzryj9Jq/Ex61iGSLkrB5ohI+FFGMajKiNYMJjvuKZOFZi6ot1HpU2nmk2QlRjkDHpU1S4XIORok8CbfGpJac+8pCPyiCfhTSXFqIypV14CPHWjow03VM8ifpFTTEGmlGJIMc7ekV8y/wBTHSrFpSIhDaQLzdRUT3cPSvqLeESJMeMAX86+Ne0mJDuJeWn3SqE/2iw+E+NY7vxvibVKqoq1o4b4+VBIua5RuxNo8K2vsTtbIsJNwbKHMdORBuPGsV2J1Nhz1p1h3szIMKGpGhH7A9K2w+0OPtjdkkm4IQSCDxsYPnXN4sqOUIXbjlAHmZqg9kfaRK0hC5mwsY/Z+MVqigDRJUOZMjw1v0rc61LCazeOzJPNagL/AB9KJh0Okx/LAngk/Om0ISNAEd0TXi1on3gTx41WXjlpnLpolN++1CtqEqzcbAT5ijdoEiySeU2Hhm+VeoeVEqCUxzM/IUUFbBiVqHcJPpxNc22kCAFZepjx5+tQVtBEGVk99vTWKp8XthWjLMdch16aT4VUXzrqWhZIiNZgeZpJzHLUJTAExCbk+KoA8JqnTiMSq5BHQpFuHEH41IYVxZl11ZHIKCR8Zphpp3DLXdQT1zL/AEptrs2oCE5lHgn9aA1s6wMpbR0uo8Jk6HuFAxuKS0CltQSeKiZUfQ60FhiMelN1iVHRPvR8hWXxvauLzLUQOCYsO4fOpvPurH9UAcyoSfAT8aTZ2cFXU9rwgzetSSIO44EoMuq1iE6edJYfCZ1DeI6mCT4cKt8JspmI3ldQTHpEU+9gkJ0CvCaaYrfsTSBvLk8p+le4NptRgJzf2p08TTIwsn+iEjWV/TjR1BWUBAQkcSoj0j601SR2e3+B/wDzH1rqXVjsOCQVtSNf5aj6ixrqfU1ocQ7bdUlHqfSqlbSZKgQo/iWflQMPsZf3ie7jTX8FFgU2/Mq9UoheIG86lREQkWF/AzXjbLjl1KWByBiPrRmOyaGWbngnej4xVgcSkJ0UTwEX9YioEWtiSZUtZHLQVYYbZraLhF+ZpD+KOEWSoHoJjztR8M6+rVAj80fAVMqniocSJ5AX+cVBWK4ZCocbUu+64gQ21m8YHkSKkFvWzISOliamAn246nd6KIB+NLv7aaCoPaKIH3RIvw76aU0FC4CZGoAHrM1WpbYSYJSTyEFR/wAZNJgKnbDSwRkdm49yPXlWD9qNjKL7rjbZDQSDNuCYNh3GvpSMS0iATE6A6+RvXuKQ26goBICgRKRwNjFoNZ6mtc3Hw4i3rQENm/fpWx2v7KuIcc7NpxTI91R1ItOlzfpwqpXsN5JUpTDuUgmQg2I52sImuU5sdbYrOzNrTf5xQn2pPLqavsBsR11RS2g2BO9ui0cTxvX0DZfs42lpKVtoUcqc+kEjjpPPzNXmVOrHyPB4xSFAjh619H9m/aqUQu4trr+46z31b7Y9lsO6CpacizAC0aiBA4QbcxXz/aHs260s9irtk/iQnToRx8K1eGJ0+o4fCIey9mrMYmFrNu42nuN6OpsN+9mEagCB+vfXyXZ+28Q0sABQM6XEH9jQ1sdhf6iLQrKttxSTwIzEg6eM1PXU/fp5l/GoUsxmSmRzgn1sPGaz2M2q2u8OrUCRB90HuSQD66Va4j2hwzs5iWHQARnk2FhZUweOh+VVp2aCsFDyVrUCUIIJzQCSEqICZsTFjra1bnXLPmlXH1al1TQ7kj4H41UY7bSfuLcUfxKVCBHQXNVe08QpxW6eMBCUxvGRljie7SYrX+zXskEAOPgFcCEAWGl1c1THSRU/kvX46eJz+qLZ2x38RCny72Z0SDlnzsB5mtXs3ZCGf6TYB5k5j5mrXFYlDdsq1E2MJsI8hVLi9oFZI7HEJHIbvr4R4itSOfVFx+eLEZ+alX8Bw9Ko17EeJzZQZM6k38asWWVC4aLfVbhJNccOtfuyrr2hitsgtbEMDMQOYAv50x2DaSA2nTgmCT4x8KYRswkb67choP8Acdak4hSRlbyoTxJuTTRDEvqQmSlKR1JPwpF7GrWmGUwPvKIiegOvHWpN5MxGYqV0IJ8heaZxASn3lFPqe6YkVFKMhKRJTMcSTr0nXvmg49txxMKUEptujTxNvKmlNOOTkTAB1ctETpx0865OGdCc5W2lJuFmdACDCVX8p1FXRXtbLRA19PkK6jv41CTH2lKtLwOQPETbTwrqaLlnClGrij3yf0qDgSSAUKV1uSfEQB50wspbP1UT8ZNELx1BCExqRr539KhQm8GYASAhPr58KJhcKkElQBV0JJ8yfpSTu2UgwDm5kGAPOj/bM8AGx5T8qmUWClZRp+/jUO3JjKJnjaP+qaQfbMQAB1JV8Jv50KA0M2fwSkSfO80wWKVOmQUpHIhU+hA+NAGCcCsxfUegCQO6wqvRtudErPUoHz09aa/iVhaOnH0tVyh47NCtVGOQiPhJrkbPSLJSlPUAT561UHa6yTZQA4z9KDi9sFBMJmDzgHzplTWgbwCEknWeifjE0zCQOQ6RJrJo2usneBHc5b0FWTW0lEEhuYuYWeg7z4VPNXVq/iBEAf5GPnNCVjlZf6c9xBt5iq4OBQzqZM/mVoNJvFuFEcxAIhEj/wDXl4dfpTBFOMVmskjvQeUa/rwqf21yIKh1yxJ9TFAYKgd8+ClAmP8Aamm3MWAJSgnqDHxIqhJLgm7S1d5Jj1plzBl3nHACR56VNrGT9xY43KSKOrGg2yqjpYVNFNiNgIWFBTRuDvZr6GCNarHPZdpUJLSwdCULUPGDIrUqxAANoNoJKfhImhl0kyVAWm+UchrPeafprLD2GQkGHVAkAiYIBsTpHdQX2nMGtBDq8kEEScpPKNUnQg30NbXCtyWwrWRrBBkm5I4QJgUjtbZgdCkqCYVJSqIGa8G3UmKzZrXPSo9jsMVOvLKZIgJUYMC5gcj3VpQsqIEbquPI0H/TJlOVSCgBSVTJJ1OYER90iI9a1W1NkTBSBm4nQaGDHOpz8mL19uqeCRlFjpMSOYsdZ58jSzjJV7wtzBjumrgYbs0pSFZiJKiQNSDAJ5D51TYg4hInILGZMX6C9xx86sQENpTu2XpYC096ibVNxy33UDpf6D41BKxBW8oICZkApKiToBFk+M90VWr26wCClmVJ0K1FYnnEhHpyrX1Dn2jOkhOdUa5EknjxAsKWDK5GUBF9XFj4T6UHHbfxC4hRKM2iQAkGxAIAhRtpJpRrHuEQ5C96TJieGXdA4+GmlXKyu8Xsx1ptbrq1BKbgJF1TwAkCq1vaGCc3l9smAZkSpR5CFRJk2vpwqWKWVthIbWhaTlklSk5fwlKySoi+nSkP4QEGFxJuDlKj5WI7iBT/AGpraiGlBK2FvLbLiTBS2CgjkJkQAI4eNDxzQU8S4lw5hAS4TOWLEZTqDNr99SZwqjdJuBfdAiO6RHU0LEMqJzl+SoQYWVmOWp11girgfaw+ESAnMgwPvEA+I7S1dSbezFQIQsjnYek15T/qrR7Gge4SonpI9Lmq3E4ZTx31LI4JgJSPnUXCQR7pJ4GSe4TAp/YDXaYhKHCnIqd24JgE6gg2irfjP78Kt7NZbG8fWnWsYyhMpyjvIBrWL2Bh/wAE96lH50NXs5htS1fhvK+tY9RrzWTe2in7quGgg/8AVFU720TqGSTMAqPyFfQVezWFIu0Bw95X1qY9mcMAP5QjvUfnVncTzXy1OOWPeAHPU+QnWovvLVwAB5iPIamvqv8Aw5hv+ULccyp+NQHszhtS2SeZWs/E1fcPNfMmmJAGQED8/hYCbU41g0g3AB4CSfhX0Vz2ewxN2h/kqfQ0QbEYEfyx5q+tP5IeKxGz9nqdUUtp0BUomwA1vadfGjM4YuADOGiiZEEqVMkRI4aGOY51v8FsxpCswREggmToo3tNAVslkkEIEp0MnhodbmOdY9r5YZGCaSoB96RKRa8z5RfXWhO41KFwhMpmJFpHPejWt49sBhyD2QMHSTrbS/HjUG/ZvDZj/J11AJHpPdVncTzWTw+1EBzfCVjIYBVeQI66RHhakXnSnVQJOnvEWIBIiBzFb9r2PwqQf5cRP3laHxq4Gw8ORBZQd0C6RoNO6p7i+a+WYV3NmkqBAASRznlPGe+ipYdiQpwyYvPxk3ETavpLnszhuLST0vHkDr1qadjM8EDUnU66c+Vqe4ea+bLwrhJSlYIzRmieel/HvFN4DCBJ3iFq0zFIy3gefAd9bxfs+xky9mIsdTcjxv40gz7HsZsxQdZjMqATrbNHjT2eSuFwYi6bqHiPHhxrsNs3Kd+SBp18+lacYRI4epqCcGicxF+81jWsYnBYYM7RJQCEYhsqiLZ0xm7p1/3Gr7HqBsskAQbaxVnisMjMheW6TzNgqx7+FSewLSlZiL24nyiamtMftXbZaIQhogqSSiRdWkC97k6RNUeMfW2wlxSlB5ajmkBSSLkpAn3bjXiNK+hnY7PaZ1JzKuASpRgHgJNqC9sJlViiRwSSQPIGtTqRmyvlK1dotSlBQk51JzAXAFxbjYwBz1pnDbIWXAltCznAglE2JBJPhX1DD+z7KE5EoCR0JnzJmmkbPSPvLjqpR9Zq/wAiTn+2CR7P4phGVaGVpKgTv28c0CfA1U4bZSFKSCoAqNkpSVDmEi0THGa+jvbIQTvZuMSpUX8aGrY6SkJAgD8KiDy1kGpOjyz+H2G4kFprs2p+/mlSo8SR4ctaTxGxENBanH0ykTbNPSZEj51rsDsFKVSE5eoUq44DXTp30dzAtlW81N9TOvOOdT0vl8r+3NLSlKVFw+8ZEJEkWMnn30jjtslX8sZco1QjeB48Aa+gbU9isKUOhKezlKt8FRIJnejNfxqu2T7L4dB3Urc6rUUojqBr4muk65ZysWrHK4KWBAtAtb+4V1fUW9ntIGVIYAHDs0/OvafyT+l818lXmSkwJPrM8TrVn7EOTjUyAIzWmQCUnhVMt1UEmADYcCe6Nau/Y1hX2ppRUY3j45TrJuYiunX45z9fTTqOE+NcB+4rp4z4UQT3VwdWS2RgAnGYgF7EKDSWyhK33VJBWheaUqUQeYmYIEUrsP2ndbwiF4lIXGEOISpKiVLCMoIXmFlnMkyJFzyvsk4dAUpQAClQFGLmJAnnF6i3gWkwEoSIRkTAFkGJQPy2FugrKq/YW1XXisOtBOXLCgFBKswJjfAMiO4ggjkKrE+1qm14hK20hLaFqQMypcCFJTObKW8sq3t6UcQeF/s7CYdoKQwltsBUKS2kAZoGoToYI14UPB7Pw5Ut1tpoqclK1pSneglKgTxuCCDyqikxG3HsryHUNhTTuETLDioIedQLmARFpTxGtjQ23sQrEMp7Uhv7e8lQJUCpLaCtKJBG7Y2004SDocLsfDtJKEMNJSSlRSEgAlBzJJgapVccqO72SN4pbQErKwsgWWvcKpP3jMdZqDP/APFLiRhiUANrylbi1rUUlTnZgEpSpXUKWMpNpGoJsPab32gIdAU09i8Q02vOouAo7RYBBEBGVCkiDIgc7Xv8KZWtrMy2ot2bJQJTEq3eV72q0GFZSE7iAoLKxYSFqBBX0UQpQJ/MaiqPbG0HGX1di3mUjCuOJSXMoUUrbSEkHdmVa68ONN+z2NXiGFOKKe1SpSCkBYCVJiEkOJSpJggxfWxIin3sGlUqW2hQKCghQCpQoglPUEgW6V2DYQylKGm0ob1yoACQdTYcZoMZs3aONU1s7IttTrhfCs61hCglKiMxgqJEDhrFPu+2jpDJaYKlOYYYhSTm0JyhCcqTeQZUbDdte2jaaZaKQhlKcpUUwkDKVklZHVUmec1HGbIw7iWwphtQbjIlTaYQPyiLCw0oA+2T7w2e8thfZOFAIKgZTmIBjKQQoAmCDY1Wr9pHm3A2ENKbRiGsIsqdV2pWpKCVhJBkbwiVZjc6a6Vzs1fyl5VFSSchgykEAmOIBKb9RQ3tkYdboeWw0p0RDhQCsZbjeibUGU2z7TvlvaDYShlbeHxK2SFLzKS1mT2gUE5CYhUBUoJSCONMY72ofaLTSWQ64MMh9wjPCsxKcqIBg7qt5VhKecjU4bY7CVOLSw0FOyHFBCZWDqFGLzxnWlvsWCfQhWTDutsylCoQpLeQwQDonKUwRwjpQVL/ALROpxqcOW0IQuEtrWVStfZdrG4kpSQbZFlJIBIm0y9hn3ncAyt5YU4oKlUkzvKAmbzVsjD4RbweCWC8UZkuDLnLcRmB1KYIE6ULZmMwpbnCraW3mV/RUkpzEkq920kkk99BkvZzaz4bQp1XbOr/AIgv+opKf5LgQlELOVKbQJICfEk+Pe0eJeThS2G0PjG9ktsqdSmDhnnClwFAMaKEZgcqSDy0qEYaSlDbZKMwKYEpDu8oERbObnnXuA2awhKUt4dptKFZ0BKQAlRBTmED3spUJ5E0ANmbbLmFViC2RkD3aITvbzKloWEm2YFSDFhIItVYj2rfSy8pbbJWjDJxKA24VJKVkgJWSkEKmLixvGlaHAlvJ/JyZFFStyMpKlFSja11FRPUmkm8BhWj9nSjDtl+VFsBILuX3jlHvADyoC7D2utZfafQhLrCwlXZklCsyEOgiQDouCDxFZjZePWHsS+sYlSWnsUQoYpRbKUKUAgYfPFhYbsSAdYrX4AMLU8W1IWoKh0pIssAABUaKCQBfhVfgdl7PcX9qYTh1KKlfzm8ijmuFSpN5uZvQUafbp9KHi40xu4M4pHZuKVa8JVIHL3hY8NKcGOxZxGCzhpAX2pdQhSzokECYAUQOJ4zVvhdhYRHaBvDtQ4ClYDYAUlWoPMHrTmK2alakLWAVIMokDdMFJI5WJHjQZT2N27iD2TeIyqS79pLbgWor/lOkELBECxtB0TetmVCJzT+9aqDs9lJDRyNqKXA3lCc0KjOUgg8SCRHKa7AJYZyYVDqZbbSEt5t8Np3QqCZi0Tz40D+0G09muTqk9fQVkGglBMlSU+F+Ok1rcbiWkNLKhnhJKhzjhNYfaO1vtDakhtRnRSkBKUC4JAmTa1a5iVYIaWoZk4gEHT+WPrXVlE4DJuxijHFMBJ42BEgV1dMRlsU6CqYNraj6a99aD2NTmxbaiLXgW/CR3ms+4ydTHK+vwEVe+yT6UYptTisg3rkgJ909bV1v45f5fUVNkJMDgaw6sPi0YHDlTmIU4tSVYmS4XEgoVupCCFpAVkBCL2JvJNbBrajRBPbNkaWUDfl30P+LMf85rX8Yn415srrrKY9OJ7JvOcWodi4Uqw6CF9sTLYdFyAEQN7dJnNeKODiO0ZDxxeXsWcnY5o7Xe7XtY6ZPf3bnjWnTtbDzHbN9+dNvWvE7Ww//ObP+5PyNMq6zuGwLzeJceSXhmxcFEktqZLSUlWXTUA59bRpIpdWHxbgbBcxCIbxayUKKSXA8OxCvxbhJCTII4RWsO0mIEvNgGY3hfgah/FMPb+c3fTfF/WmJrG+1+LxCEKWpWJQrsWiyWZCA6ZDgcjjJA3rfhvWm9sML2uDWmXJGRWVsqCjlWkq925MSY6CiPrwbjiFuKYWts7hUUkpOtp00HlTOH2nhySTiG7HULFjyplXVbtJjEIxRKDipzM/Zsl2CiU9t2x0zRm94zEZLzVavF4hePe7NWJUpGLCEjeOGDAS0XEq+7m3lEfenLFprZt7QakfzUrA45hc+dRwrbMrLa0AKVmWUqF1GBJj70AeQqYqo9unH+zb7DthCicjQXvkDdSVNypG9BCiFJ/FaqbH4jErxbwbOL7VP2fsUIMsJJSkuB37gETM/wC29bX7ayMoD6DGlwTrBGvhpXjO0MKCpSVtgqICiCN5QECSOMQKYM421iztFWdbyUB2UbjimSxlSSJB7MKJzXIzhWkiobDGOL7pcW4HAHpStLnYquexyKKuzH3TuCSJz3itj9tTElaANeGnQ91cX2yf6yZ4DMn9agwexWMSXVrAx2cYFxC1vCSMQSgkNZoSTIkAHIYEca0PsM8/2Cw+l3dcIQt4rzLGVNwHd9AzZhCp4wSIrQpdQkglab6XEUReNa0Kk36igx/s2rFKeyu/at5DoxPaEhoLJSG+wI0GXNBbOnvb1O+yWACNmM4Z1okdlC23QVXMkpIXNp+7oKvXtpMpBl1AAsd4WpE7ZwyTd1szpvD60wYn/h95WEZShjK6rZKmXLZSpYDADS1WhRAWkA6SdK0Hs7hyvE4jEdi4yytDLaUOJyKUtvtcysvAAKQgHjltYA1b/wAfw8GXUJCdd9NvM1Fe18OBIdSZ03hBq5TYzGIwzw2mVQv7IpxjP2eYLUsIhJMasJVAWBzE7oVS/sxi3FPpVnxSv/E4gPdpP2f7OlT6W8hO7nCw2N28ZptFaJ3bzE/1mv8AJP1oI2xhUDK24wkSTAUkXUSVGOZJJ8avmpqt9ksO7h1YcFTxbcZeLqXJKW1hxBbCQR/L3VLEDWJNxRF4ko2jivdS69hW04YkROTtysA8wpSVEciKIrbbEmcQ1130/Wo/xxj/AO4a/wA0/Wr4T0odgN4tvCvMsJf3cIU5MQkAfaTMhs2zAgqkyUk5b3VVn7FYNTXbJQl4MEtlBxCYdKwjs12IBKAEtgE9YtFOt7cYGj7XgtP1oitt4fjiGh/vSKeaelLitnYhb6z22KSk4sIyoWpKfs/YoUSkCyR2mYZxBHA0HamMxHZYNDzmKAL76XOyKu2W2gO9mdzeNggyL8a0adq4cn/zDZ7lj616vHYaUqW61KZKSVDdkQYJNrTU8rrPt7MxD32Ptl4hBSnEkrScjgBUjsgtSdFlASSOJSetQQ+p13ZYWP8AxQQXXxEKShTK0qzD7oLhSADxGlq0aNrsX/ntf5j61NO1WDo81/mKeaaU2vigvBPLEgKaUQHEkKFjqlQkHoRXyqEuxKgAlMAAEyYidDrx7or6jt3aDK8O8lL7RUW1AQoEzBFYFjBRqtRtyI+ldePxiqj7F+WesH/411X6UAWyq9frXVvWVL2hgqVAA6acKiEFQlIVwuSJEzJ/fKurq0h1KVmYygEXgmTxuT+7CoBiO/p+tdXVQZhq9hEW4cjr4xVhsXZSHFy5MJzKA4boUYMXjU25da6urHX41J9Vr2MaQVhKCfwEqJPjIFoNKkrKReYmZsTc8RpbhXV1VBQbdbR89aI3EZTmCVGSAeWkg2PCvK6rQcOLy5ypcaWVNoJiCf3NRw+KyAAKVCphNiIEny4xXV1XIa8exalAAGDYCLGIFpnxmnNkdqV5AgLJ3iXFAhKZG8ANTJ4zXV1Y6/CfVliNqvpUnOokROQBOWJjU3HHrV1tDbTaUqUWc0QYtlnWTN66urPmfGpWef8AatZTnlM8EQUxzAKZnhqRx76Re9sHDukJubki45wdIJ6E9a6urfiJ6pPaG1FqGSABNxAJMi8mBzpFC96SARfWTqK6uq5jOmsO6oiEpTA1BFp89JoqGCEXXlB1A48I6a8K8rqUeqaH3RE8VanyrxWGJTOYSJnWDyPOvK6oKx8gnKCCZ5ECvXMIUC514V1dVHfZOOk1y8KU/e866uqgDLpGYEBU6TaL62ieV5rs6wdZnhoJuJgRGprq6iG2xDSngtYuBFrm8yeAkUPEYtVpk2BIk2kTXV1Rb8DO18o3W0jxP1FHY2ytKZKrqvERFzodLwRfSK6urVkSOV7ROCxAtXV1dWV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7829" name="Picture 5"/>
          <p:cNvPicPr>
            <a:picLocks noChangeAspect="1" noChangeArrowheads="1"/>
          </p:cNvPicPr>
          <p:nvPr/>
        </p:nvPicPr>
        <p:blipFill>
          <a:blip r:embed="rId2" cstate="print"/>
          <a:srcRect/>
          <a:stretch>
            <a:fillRect/>
          </a:stretch>
        </p:blipFill>
        <p:spPr bwMode="auto">
          <a:xfrm>
            <a:off x="3886200" y="1828800"/>
            <a:ext cx="5038361"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53000" y="1066800"/>
            <a:ext cx="22098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Wednesday, March 19, 2014</a:t>
            </a:r>
          </a:p>
        </p:txBody>
      </p:sp>
      <p:sp>
        <p:nvSpPr>
          <p:cNvPr id="3" name="Subtitle 2"/>
          <p:cNvSpPr>
            <a:spLocks noGrp="1"/>
          </p:cNvSpPr>
          <p:nvPr>
            <p:ph type="subTitle" idx="1"/>
          </p:nvPr>
        </p:nvSpPr>
        <p:spPr>
          <a:xfrm>
            <a:off x="3657600" y="11430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FFFF00"/>
                </a:solidFill>
                <a:effectLst>
                  <a:outerShdw blurRad="38100" dist="38100" dir="2700000" algn="tl">
                    <a:srgbClr val="000000">
                      <a:alpha val="43137"/>
                    </a:srgbClr>
                  </a:outerShdw>
                </a:effectLst>
                <a:latin typeface="Bernard MT Condensed" pitchFamily="18" charset="0"/>
              </a:rPr>
              <a:t>Fun Fact</a:t>
            </a:r>
            <a:endParaRPr lang="en-US" sz="3600" dirty="0" smtClean="0">
              <a:solidFill>
                <a:srgbClr val="FFFF00"/>
              </a:solidFill>
              <a:effectLst>
                <a:outerShdw blurRad="38100" dist="38100" dir="2700000" algn="tl">
                  <a:srgbClr val="000000">
                    <a:alpha val="43137"/>
                  </a:srgbClr>
                </a:outerShdw>
              </a:effectLst>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379863" y="1181993"/>
            <a:ext cx="3733800" cy="3847207"/>
          </a:xfrm>
          <a:prstGeom prst="rect">
            <a:avLst/>
          </a:prstGeom>
          <a:noFill/>
          <a:ln w="9525">
            <a:noFill/>
            <a:miter lim="800000"/>
            <a:headEnd/>
            <a:tailEnd/>
          </a:ln>
        </p:spPr>
        <p:txBody>
          <a:bodyPr wrap="square">
            <a:spAutoFit/>
          </a:bodyPr>
          <a:lstStyle/>
          <a:p>
            <a:pPr marL="514350" indent="-514350"/>
            <a:r>
              <a:rPr lang="en-US" sz="2800" u="sng" dirty="0">
                <a:solidFill>
                  <a:srgbClr val="FF0000"/>
                </a:solidFill>
                <a:latin typeface="Arial Black" panose="020B0A04020102020204" pitchFamily="34" charset="0"/>
              </a:rPr>
              <a:t>Today’s </a:t>
            </a:r>
            <a:r>
              <a:rPr lang="en-US" sz="2800" u="sng" dirty="0" smtClean="0">
                <a:solidFill>
                  <a:srgbClr val="FF0000"/>
                </a:solidFill>
                <a:latin typeface="Arial Black" panose="020B0A04020102020204" pitchFamily="34" charset="0"/>
              </a:rPr>
              <a:t>Agenda</a:t>
            </a:r>
          </a:p>
          <a:p>
            <a:pPr marL="457200" indent="-401638">
              <a:lnSpc>
                <a:spcPct val="150000"/>
              </a:lnSpc>
              <a:buFont typeface="+mj-lt"/>
              <a:buAutoNum type="arabicPeriod"/>
            </a:pPr>
            <a:r>
              <a:rPr lang="en-US" sz="2400" dirty="0" smtClean="0">
                <a:solidFill>
                  <a:srgbClr val="3333FF"/>
                </a:solidFill>
                <a:latin typeface="Arial Black" panose="020B0A04020102020204" pitchFamily="34" charset="0"/>
              </a:rPr>
              <a:t>Genetics Unit Test</a:t>
            </a:r>
          </a:p>
          <a:p>
            <a:pPr marL="457200" indent="-401638">
              <a:lnSpc>
                <a:spcPct val="150000"/>
              </a:lnSpc>
              <a:buFont typeface="+mj-lt"/>
              <a:buAutoNum type="arabicPeriod"/>
            </a:pPr>
            <a:r>
              <a:rPr lang="en-US" sz="2400" dirty="0" smtClean="0">
                <a:solidFill>
                  <a:srgbClr val="3333FF"/>
                </a:solidFill>
                <a:latin typeface="Arial Black" panose="020B0A04020102020204" pitchFamily="34" charset="0"/>
              </a:rPr>
              <a:t>Grade Reports</a:t>
            </a:r>
          </a:p>
          <a:p>
            <a:pPr marL="457200" indent="-401638">
              <a:lnSpc>
                <a:spcPct val="150000"/>
              </a:lnSpc>
              <a:buFont typeface="+mj-lt"/>
              <a:buAutoNum type="arabicPeriod"/>
            </a:pPr>
            <a:r>
              <a:rPr lang="en-US" sz="2400" dirty="0" smtClean="0">
                <a:solidFill>
                  <a:srgbClr val="3333FF"/>
                </a:solidFill>
                <a:latin typeface="Arial Black" panose="020B0A04020102020204" pitchFamily="34" charset="0"/>
              </a:rPr>
              <a:t>Missing Work /Extra Credit</a:t>
            </a:r>
          </a:p>
          <a:p>
            <a:pPr marL="457200" indent="-401638">
              <a:lnSpc>
                <a:spcPct val="150000"/>
              </a:lnSpc>
              <a:buFont typeface="+mj-lt"/>
              <a:buAutoNum type="arabicPeriod"/>
            </a:pPr>
            <a:r>
              <a:rPr lang="en-US" sz="2400" dirty="0" smtClean="0">
                <a:solidFill>
                  <a:srgbClr val="3333FF"/>
                </a:solidFill>
                <a:latin typeface="Arial Black" panose="020B0A04020102020204" pitchFamily="34" charset="0"/>
              </a:rPr>
              <a:t>Turn in Projects</a:t>
            </a:r>
            <a:endParaRPr lang="en-US" sz="2400" dirty="0">
              <a:solidFill>
                <a:srgbClr val="3333FF"/>
              </a:solidFill>
              <a:latin typeface="Arial Black" panose="020B0A04020102020204" pitchFamily="34"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Pencil/Pen</a:t>
            </a:r>
            <a:endParaRPr lang="en-US" sz="4000" dirty="0">
              <a:solidFill>
                <a:srgbClr val="FFFF00"/>
              </a:solidFill>
              <a:latin typeface="Bernard MT Condensed" pitchFamily="18" charset="0"/>
            </a:endParaRPr>
          </a:p>
        </p:txBody>
      </p:sp>
      <p:pic>
        <p:nvPicPr>
          <p:cNvPr id="90114" name="Picture 2" descr="http://cdn.all-that-is-interesting.com/wordpress/wp-content/uploads/2013/01/amazing-facts-ocean-animals-electric-eel.jpg"/>
          <p:cNvPicPr>
            <a:picLocks noChangeAspect="1" noChangeArrowheads="1"/>
          </p:cNvPicPr>
          <p:nvPr/>
        </p:nvPicPr>
        <p:blipFill>
          <a:blip r:embed="rId2" cstate="print"/>
          <a:srcRect/>
          <a:stretch>
            <a:fillRect/>
          </a:stretch>
        </p:blipFill>
        <p:spPr bwMode="auto">
          <a:xfrm>
            <a:off x="3946219" y="1905000"/>
            <a:ext cx="5197781" cy="353377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Thursday, March 21, 2014</a:t>
            </a: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Pencil/Pen</a:t>
            </a:r>
            <a:endParaRPr lang="en-US" sz="4000" dirty="0">
              <a:solidFill>
                <a:srgbClr val="FFFF00"/>
              </a:solidFill>
              <a:latin typeface="Bernard MT Condensed" pitchFamily="18" charset="0"/>
            </a:endParaRPr>
          </a:p>
        </p:txBody>
      </p:sp>
      <p:sp>
        <p:nvSpPr>
          <p:cNvPr id="7" name="Rectangle 6"/>
          <p:cNvSpPr/>
          <p:nvPr/>
        </p:nvSpPr>
        <p:spPr>
          <a:xfrm>
            <a:off x="5257800" y="1066800"/>
            <a:ext cx="22098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Subtitle 2"/>
          <p:cNvSpPr txBox="1">
            <a:spLocks/>
          </p:cNvSpPr>
          <p:nvPr/>
        </p:nvSpPr>
        <p:spPr bwMode="auto">
          <a:xfrm>
            <a:off x="3886200" y="1143000"/>
            <a:ext cx="4876800" cy="68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Bernard MT Condensed" pitchFamily="18" charset="0"/>
                <a:ea typeface="+mn-ea"/>
                <a:cs typeface="+mn-cs"/>
              </a:rPr>
              <a:t>Fun Fact</a:t>
            </a:r>
            <a:endParaRPr kumimoji="0" lang="en-US" sz="36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Bernard MT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00B0F0"/>
              </a:solidFill>
              <a:effectLst/>
              <a:uLnTx/>
              <a:uFillTx/>
              <a:latin typeface="Bernard MT Condensed" pitchFamily="18" charset="0"/>
              <a:ea typeface="+mn-ea"/>
              <a:cs typeface="+mn-cs"/>
            </a:endParaRPr>
          </a:p>
        </p:txBody>
      </p:sp>
      <p:pic>
        <p:nvPicPr>
          <p:cNvPr id="10" name="Picture 2" descr="http://cdn.all-that-is-interesting.com/wordpress/wp-content/uploads/2013/01/amazing-facts-ocean-animals-electric-eel.jpg"/>
          <p:cNvPicPr>
            <a:picLocks noChangeAspect="1" noChangeArrowheads="1"/>
          </p:cNvPicPr>
          <p:nvPr/>
        </p:nvPicPr>
        <p:blipFill>
          <a:blip r:embed="rId2" cstate="print"/>
          <a:srcRect/>
          <a:stretch>
            <a:fillRect/>
          </a:stretch>
        </p:blipFill>
        <p:spPr bwMode="auto">
          <a:xfrm>
            <a:off x="3946219" y="1828800"/>
            <a:ext cx="5197781" cy="3533776"/>
          </a:xfrm>
          <a:prstGeom prst="rect">
            <a:avLst/>
          </a:prstGeom>
          <a:noFill/>
        </p:spPr>
      </p:pic>
      <p:sp>
        <p:nvSpPr>
          <p:cNvPr id="11" name="TextBox 3"/>
          <p:cNvSpPr txBox="1">
            <a:spLocks noChangeArrowheads="1"/>
          </p:cNvSpPr>
          <p:nvPr/>
        </p:nvSpPr>
        <p:spPr bwMode="auto">
          <a:xfrm>
            <a:off x="0" y="1905000"/>
            <a:ext cx="3886200" cy="3539430"/>
          </a:xfrm>
          <a:prstGeom prst="rect">
            <a:avLst/>
          </a:prstGeom>
          <a:noFill/>
          <a:ln w="9525">
            <a:noFill/>
            <a:miter lim="800000"/>
            <a:headEnd/>
            <a:tailEnd/>
          </a:ln>
        </p:spPr>
        <p:txBody>
          <a:bodyPr wrap="square">
            <a:spAutoFit/>
          </a:bodyPr>
          <a:lstStyle/>
          <a:p>
            <a:pPr marL="514350" indent="-514350"/>
            <a:r>
              <a:rPr lang="en-US" sz="3200" u="sng" dirty="0">
                <a:solidFill>
                  <a:srgbClr val="7030A0"/>
                </a:solidFill>
                <a:latin typeface="Bernard MT Condensed" pitchFamily="18" charset="0"/>
              </a:rPr>
              <a:t>Today’s </a:t>
            </a:r>
            <a:r>
              <a:rPr lang="en-US" sz="3200" u="sng" dirty="0" smtClean="0">
                <a:solidFill>
                  <a:srgbClr val="7030A0"/>
                </a:solidFill>
                <a:latin typeface="Bernard MT Condensed" pitchFamily="18" charset="0"/>
              </a:rPr>
              <a:t>Agenda</a:t>
            </a:r>
          </a:p>
          <a:p>
            <a:pPr marL="742950" indent="-742950">
              <a:buFont typeface="+mj-lt"/>
              <a:buAutoNum type="arabicPeriod"/>
            </a:pPr>
            <a:r>
              <a:rPr lang="en-US" sz="3200" dirty="0" smtClean="0">
                <a:solidFill>
                  <a:srgbClr val="FF33CC"/>
                </a:solidFill>
                <a:latin typeface="Bernard MT Condensed" pitchFamily="18" charset="0"/>
              </a:rPr>
              <a:t>Genetics Unit Test</a:t>
            </a:r>
          </a:p>
          <a:p>
            <a:pPr marL="742950" indent="-742950">
              <a:buFont typeface="+mj-lt"/>
              <a:buAutoNum type="arabicPeriod"/>
            </a:pPr>
            <a:r>
              <a:rPr lang="en-US" sz="3200" dirty="0" smtClean="0">
                <a:solidFill>
                  <a:srgbClr val="FF33CC"/>
                </a:solidFill>
                <a:latin typeface="Bernard MT Condensed" pitchFamily="18" charset="0"/>
              </a:rPr>
              <a:t>Grade Reports</a:t>
            </a:r>
          </a:p>
          <a:p>
            <a:pPr marL="742950" indent="-742950">
              <a:buFont typeface="+mj-lt"/>
              <a:buAutoNum type="arabicPeriod"/>
            </a:pPr>
            <a:r>
              <a:rPr lang="en-US" sz="3200" dirty="0" smtClean="0">
                <a:solidFill>
                  <a:srgbClr val="FF33CC"/>
                </a:solidFill>
                <a:latin typeface="Bernard MT Condensed" pitchFamily="18" charset="0"/>
              </a:rPr>
              <a:t>Missing Work/Extra Credit</a:t>
            </a:r>
          </a:p>
          <a:p>
            <a:pPr marL="742950" indent="-742950">
              <a:buFont typeface="+mj-lt"/>
              <a:buAutoNum type="arabicPeriod"/>
            </a:pPr>
            <a:r>
              <a:rPr lang="en-US" sz="3200" dirty="0" smtClean="0">
                <a:solidFill>
                  <a:srgbClr val="FF33CC"/>
                </a:solidFill>
                <a:latin typeface="Bernard MT Condensed" pitchFamily="18" charset="0"/>
              </a:rPr>
              <a:t>Turn in Dragon Genetic Projects</a:t>
            </a:r>
            <a:endParaRPr lang="en-US" sz="3200" dirty="0">
              <a:solidFill>
                <a:srgbClr val="FF33CC"/>
              </a:solidFill>
              <a:latin typeface="Bernard MT Condensed"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March 24 – March 28</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Monday, March 24, 2014</a:t>
            </a:r>
          </a:p>
        </p:txBody>
      </p:sp>
      <p:sp>
        <p:nvSpPr>
          <p:cNvPr id="3" name="Subtitle 2"/>
          <p:cNvSpPr>
            <a:spLocks noGrp="1"/>
          </p:cNvSpPr>
          <p:nvPr>
            <p:ph type="subTitle" idx="1"/>
          </p:nvPr>
        </p:nvSpPr>
        <p:spPr>
          <a:xfrm>
            <a:off x="4419600" y="1143000"/>
            <a:ext cx="4114800" cy="4724400"/>
          </a:xfrm>
        </p:spPr>
        <p:txBody>
          <a:bodyPr rtlCol="0">
            <a:normAutofit/>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152400" y="685800"/>
            <a:ext cx="4343400" cy="5016758"/>
          </a:xfrm>
          <a:prstGeom prst="rect">
            <a:avLst/>
          </a:prstGeom>
          <a:noFill/>
          <a:ln w="9525">
            <a:noFill/>
            <a:miter lim="800000"/>
            <a:headEnd/>
            <a:tailEnd/>
          </a:ln>
        </p:spPr>
        <p:txBody>
          <a:bodyPr wrap="square">
            <a:spAutoFit/>
          </a:bodyPr>
          <a:lstStyle/>
          <a:p>
            <a:pPr marL="514350" indent="-514350"/>
            <a:r>
              <a:rPr lang="en-US" sz="3200" u="sng" dirty="0">
                <a:solidFill>
                  <a:srgbClr val="FF0066"/>
                </a:solidFill>
                <a:latin typeface="Bernard MT Condensed" pitchFamily="18" charset="0"/>
              </a:rPr>
              <a:t>Today’s Agenda</a:t>
            </a:r>
          </a:p>
          <a:p>
            <a:pPr marL="514350" indent="-514350">
              <a:buFont typeface="Calibri" pitchFamily="34" charset="0"/>
              <a:buAutoNum type="arabicPeriod"/>
            </a:pPr>
            <a:r>
              <a:rPr lang="en-US" sz="3200" b="1" dirty="0" smtClean="0">
                <a:solidFill>
                  <a:srgbClr val="7030A0"/>
                </a:solidFill>
                <a:latin typeface="Arial Rounded MT Bold"/>
              </a:rPr>
              <a:t>Pick up worksheets from back. </a:t>
            </a:r>
          </a:p>
          <a:p>
            <a:pPr marL="514350" indent="-514350">
              <a:buFont typeface="Calibri" pitchFamily="34" charset="0"/>
              <a:buAutoNum type="arabicPeriod"/>
            </a:pPr>
            <a:r>
              <a:rPr lang="en-US" sz="3200" b="1" dirty="0" smtClean="0">
                <a:solidFill>
                  <a:srgbClr val="0070C0"/>
                </a:solidFill>
                <a:latin typeface="Arial Rounded MT Bold"/>
              </a:rPr>
              <a:t>Review Expectations</a:t>
            </a:r>
          </a:p>
          <a:p>
            <a:pPr marL="514350" indent="-514350">
              <a:buFont typeface="Calibri" pitchFamily="34" charset="0"/>
              <a:buAutoNum type="arabicPeriod"/>
            </a:pPr>
            <a:r>
              <a:rPr lang="en-US" sz="3200" b="1" dirty="0" smtClean="0">
                <a:solidFill>
                  <a:srgbClr val="7030A0"/>
                </a:solidFill>
                <a:latin typeface="Arial Rounded MT Bold"/>
              </a:rPr>
              <a:t>Warm-Up</a:t>
            </a:r>
            <a:endParaRPr lang="en-US" sz="3200" b="1" dirty="0">
              <a:solidFill>
                <a:srgbClr val="7030A0"/>
              </a:solidFill>
              <a:latin typeface="Arial Rounded MT Bold"/>
            </a:endParaRPr>
          </a:p>
          <a:p>
            <a:pPr marL="514350" indent="-514350">
              <a:buFont typeface="Calibri" pitchFamily="34" charset="0"/>
              <a:buAutoNum type="arabicPeriod"/>
            </a:pPr>
            <a:r>
              <a:rPr lang="en-US" sz="3200" b="1" dirty="0" smtClean="0">
                <a:solidFill>
                  <a:srgbClr val="0070C0"/>
                </a:solidFill>
                <a:latin typeface="Arial Rounded MT Bold"/>
              </a:rPr>
              <a:t>New Unit: DNA</a:t>
            </a:r>
          </a:p>
          <a:p>
            <a:pPr marL="514350" indent="-514350">
              <a:buFont typeface="Calibri" pitchFamily="34" charset="0"/>
              <a:buAutoNum type="arabicPeriod"/>
            </a:pPr>
            <a:r>
              <a:rPr lang="en-US" sz="3200" b="1" dirty="0" smtClean="0">
                <a:solidFill>
                  <a:srgbClr val="7030A0"/>
                </a:solidFill>
                <a:latin typeface="Arial Rounded MT Bold"/>
              </a:rPr>
              <a:t>The Secret of Life PowerPoint</a:t>
            </a:r>
            <a:endParaRPr lang="en-US" sz="3200" b="1" dirty="0">
              <a:solidFill>
                <a:srgbClr val="7030A0"/>
              </a:solidFill>
              <a:latin typeface="Arial Rounded MT Bold"/>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73730" name="Picture 2" descr="http://www.quincybock.com/images/graphic/usasefFunFact.png"/>
          <p:cNvPicPr>
            <a:picLocks noChangeAspect="1" noChangeArrowheads="1"/>
          </p:cNvPicPr>
          <p:nvPr/>
        </p:nvPicPr>
        <p:blipFill>
          <a:blip r:embed="rId2" cstate="print"/>
          <a:srcRect/>
          <a:stretch>
            <a:fillRect/>
          </a:stretch>
        </p:blipFill>
        <p:spPr bwMode="auto">
          <a:xfrm>
            <a:off x="4495800" y="1905000"/>
            <a:ext cx="4381500" cy="35193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838200" y="0"/>
            <a:ext cx="7772400" cy="838200"/>
          </a:xfrm>
        </p:spPr>
        <p:txBody>
          <a:bodyPr/>
          <a:lstStyle/>
          <a:p>
            <a:r>
              <a:rPr lang="en-US" smtClean="0">
                <a:latin typeface="Bernard MT Condensed" pitchFamily="18" charset="0"/>
              </a:rPr>
              <a:t>Warm-Up </a:t>
            </a:r>
          </a:p>
        </p:txBody>
      </p:sp>
      <p:sp>
        <p:nvSpPr>
          <p:cNvPr id="20482" name="Subtitle 5"/>
          <p:cNvSpPr>
            <a:spLocks noGrp="1"/>
          </p:cNvSpPr>
          <p:nvPr>
            <p:ph type="subTitle" idx="1"/>
          </p:nvPr>
        </p:nvSpPr>
        <p:spPr>
          <a:xfrm>
            <a:off x="0" y="838200"/>
            <a:ext cx="9144000" cy="1752600"/>
          </a:xfrm>
        </p:spPr>
        <p:txBody>
          <a:bodyPr/>
          <a:lstStyle/>
          <a:p>
            <a:pPr marL="514350" indent="-514350">
              <a:buFont typeface="Calibri" pitchFamily="34" charset="0"/>
              <a:buAutoNum type="arabicPeriod"/>
            </a:pPr>
            <a:r>
              <a:rPr lang="en-US" sz="2800" b="1" smtClean="0">
                <a:solidFill>
                  <a:srgbClr val="00B050"/>
                </a:solidFill>
                <a:latin typeface="Century Gothic" pitchFamily="34" charset="0"/>
                <a:cs typeface="Arial" charset="0"/>
              </a:rPr>
              <a:t>Which of the diagram below is a prokaryotic cell and which is a eukaryotic cell? </a:t>
            </a:r>
          </a:p>
          <a:p>
            <a:pPr marL="514350" indent="-514350">
              <a:buFont typeface="Calibri" pitchFamily="34" charset="0"/>
              <a:buAutoNum type="arabicPeriod"/>
            </a:pPr>
            <a:r>
              <a:rPr lang="en-US" sz="2800" b="1" smtClean="0">
                <a:solidFill>
                  <a:srgbClr val="00B0F0"/>
                </a:solidFill>
                <a:latin typeface="Century Gothic" pitchFamily="34" charset="0"/>
                <a:cs typeface="Arial" charset="0"/>
              </a:rPr>
              <a:t>How can you tell? Support your answer to Question 1.</a:t>
            </a:r>
          </a:p>
          <a:p>
            <a:pPr marL="514350" indent="-514350">
              <a:buFont typeface="Calibri" pitchFamily="34" charset="0"/>
              <a:buAutoNum type="arabicPeriod"/>
            </a:pPr>
            <a:r>
              <a:rPr lang="en-US" sz="2800" b="1" smtClean="0">
                <a:solidFill>
                  <a:srgbClr val="FF0000"/>
                </a:solidFill>
                <a:latin typeface="Century Gothic" pitchFamily="34" charset="0"/>
                <a:cs typeface="Arial" charset="0"/>
              </a:rPr>
              <a:t>What is labeled with the </a:t>
            </a:r>
            <a:r>
              <a:rPr lang="en-US" sz="2800" b="1" smtClean="0">
                <a:solidFill>
                  <a:srgbClr val="FF33CC"/>
                </a:solidFill>
                <a:latin typeface="Century Gothic" pitchFamily="34" charset="0"/>
                <a:cs typeface="Arial" charset="0"/>
              </a:rPr>
              <a:t>LETTER X </a:t>
            </a:r>
            <a:r>
              <a:rPr lang="en-US" sz="2800" b="1" smtClean="0">
                <a:solidFill>
                  <a:srgbClr val="FF0000"/>
                </a:solidFill>
                <a:latin typeface="Century Gothic" pitchFamily="34" charset="0"/>
                <a:cs typeface="Arial" charset="0"/>
              </a:rPr>
              <a:t>in both of these pictures below?</a:t>
            </a:r>
          </a:p>
        </p:txBody>
      </p:sp>
      <p:pic>
        <p:nvPicPr>
          <p:cNvPr id="1026" name="Picture 2" descr="https://encrypted-tbn2.gstatic.com/images?q=tbn:ANd9GcR4j37sZQIf4UCVCQ9bbxnV7_XMUEkK7mU39Lrz3idUQjRt-9Ywog"/>
          <p:cNvPicPr>
            <a:picLocks noChangeAspect="1" noChangeArrowheads="1"/>
          </p:cNvPicPr>
          <p:nvPr/>
        </p:nvPicPr>
        <p:blipFill>
          <a:blip r:embed="rId2" cstate="print"/>
          <a:srcRect l="3252" t="2041" r="8936" b="6122"/>
          <a:stretch>
            <a:fillRect/>
          </a:stretch>
        </p:blipFill>
        <p:spPr bwMode="auto">
          <a:xfrm>
            <a:off x="5334000" y="3733800"/>
            <a:ext cx="3471144" cy="2892620"/>
          </a:xfrm>
          <a:prstGeom prst="rect">
            <a:avLst/>
          </a:prstGeom>
          <a:ln>
            <a:noFill/>
          </a:ln>
          <a:effectLst>
            <a:softEdge rad="112500"/>
          </a:effectLst>
        </p:spPr>
      </p:pic>
      <p:pic>
        <p:nvPicPr>
          <p:cNvPr id="1028" name="Picture 4" descr="https://encrypted-tbn0.gstatic.com/images?q=tbn:ANd9GcRx7vZ-DFhs6-a-Nkk46PoRz-Zt25eBe19FSks5kHmAauyyDOfW"/>
          <p:cNvPicPr>
            <a:picLocks noChangeAspect="1" noChangeArrowheads="1"/>
          </p:cNvPicPr>
          <p:nvPr/>
        </p:nvPicPr>
        <p:blipFill>
          <a:blip r:embed="rId3" cstate="print"/>
          <a:srcRect/>
          <a:stretch>
            <a:fillRect/>
          </a:stretch>
        </p:blipFill>
        <p:spPr bwMode="auto">
          <a:xfrm>
            <a:off x="862983" y="3810000"/>
            <a:ext cx="3421139" cy="2876550"/>
          </a:xfrm>
          <a:prstGeom prst="rect">
            <a:avLst/>
          </a:prstGeom>
          <a:ln>
            <a:noFill/>
          </a:ln>
          <a:effectLst>
            <a:softEdge rad="112500"/>
          </a:effectLst>
        </p:spPr>
      </p:pic>
      <p:cxnSp>
        <p:nvCxnSpPr>
          <p:cNvPr id="10" name="Straight Arrow Connector 9"/>
          <p:cNvCxnSpPr>
            <a:stCxn id="20488" idx="1"/>
          </p:cNvCxnSpPr>
          <p:nvPr/>
        </p:nvCxnSpPr>
        <p:spPr>
          <a:xfrm rot="10800000" flipV="1">
            <a:off x="6477000" y="4178300"/>
            <a:ext cx="762000" cy="774700"/>
          </a:xfrm>
          <a:prstGeom prst="straightConnector1">
            <a:avLst/>
          </a:prstGeom>
          <a:ln w="762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95600" y="4114800"/>
            <a:ext cx="1219200" cy="771525"/>
          </a:xfrm>
          <a:prstGeom prst="straightConnector1">
            <a:avLst/>
          </a:prstGeom>
          <a:ln w="7620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20487" name="TextBox 13"/>
          <p:cNvSpPr txBox="1">
            <a:spLocks noChangeArrowheads="1"/>
          </p:cNvSpPr>
          <p:nvPr/>
        </p:nvSpPr>
        <p:spPr bwMode="auto">
          <a:xfrm>
            <a:off x="4038600" y="3810000"/>
            <a:ext cx="484188" cy="584200"/>
          </a:xfrm>
          <a:prstGeom prst="rect">
            <a:avLst/>
          </a:prstGeom>
          <a:noFill/>
          <a:ln w="9525">
            <a:noFill/>
            <a:miter lim="800000"/>
            <a:headEnd/>
            <a:tailEnd/>
          </a:ln>
        </p:spPr>
        <p:txBody>
          <a:bodyPr>
            <a:spAutoFit/>
          </a:bodyPr>
          <a:lstStyle/>
          <a:p>
            <a:r>
              <a:rPr lang="en-US" sz="3200" b="1">
                <a:solidFill>
                  <a:srgbClr val="FF33CC"/>
                </a:solidFill>
                <a:latin typeface="Calibri" pitchFamily="34" charset="0"/>
              </a:rPr>
              <a:t>X</a:t>
            </a:r>
          </a:p>
        </p:txBody>
      </p:sp>
      <p:sp>
        <p:nvSpPr>
          <p:cNvPr id="20488" name="TextBox 14"/>
          <p:cNvSpPr txBox="1">
            <a:spLocks noChangeArrowheads="1"/>
          </p:cNvSpPr>
          <p:nvPr/>
        </p:nvSpPr>
        <p:spPr bwMode="auto">
          <a:xfrm>
            <a:off x="7239000" y="3886200"/>
            <a:ext cx="484188" cy="584200"/>
          </a:xfrm>
          <a:prstGeom prst="rect">
            <a:avLst/>
          </a:prstGeom>
          <a:noFill/>
          <a:ln w="9525">
            <a:noFill/>
            <a:miter lim="800000"/>
            <a:headEnd/>
            <a:tailEnd/>
          </a:ln>
        </p:spPr>
        <p:txBody>
          <a:bodyPr>
            <a:spAutoFit/>
          </a:bodyPr>
          <a:lstStyle/>
          <a:p>
            <a:r>
              <a:rPr lang="en-US" sz="3200" b="1">
                <a:solidFill>
                  <a:srgbClr val="FF33CC"/>
                </a:solidFill>
                <a:latin typeface="Calibri" pitchFamily="34" charset="0"/>
              </a:rPr>
              <a:t>X</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91600" cy="5016691"/>
          </a:xfrm>
        </p:spPr>
        <p:txBody>
          <a:bodyPr>
            <a:normAutofit/>
          </a:bodyPr>
          <a:lstStyle/>
          <a:p>
            <a:r>
              <a:rPr lang="en-US" b="1" dirty="0" smtClean="0"/>
              <a:t>If you miss class time:</a:t>
            </a:r>
          </a:p>
          <a:p>
            <a:pPr lvl="1"/>
            <a:r>
              <a:rPr lang="en-US" dirty="0" smtClean="0"/>
              <a:t>Ask for assignments/Notes</a:t>
            </a:r>
          </a:p>
          <a:p>
            <a:pPr lvl="1"/>
            <a:r>
              <a:rPr lang="en-US" dirty="0" smtClean="0"/>
              <a:t>Either come after school or catch up on itslearning.com</a:t>
            </a:r>
          </a:p>
          <a:p>
            <a:r>
              <a:rPr lang="en-US" b="1" dirty="0" smtClean="0"/>
              <a:t>3…2..1.0 – Silence @ 0</a:t>
            </a:r>
          </a:p>
          <a:p>
            <a:r>
              <a:rPr lang="en-US" b="1" dirty="0" smtClean="0"/>
              <a:t>During Lecture:</a:t>
            </a:r>
          </a:p>
          <a:p>
            <a:pPr lvl="1"/>
            <a:r>
              <a:rPr lang="en-US" dirty="0" smtClean="0"/>
              <a:t>Silence</a:t>
            </a:r>
          </a:p>
          <a:p>
            <a:pPr lvl="1"/>
            <a:r>
              <a:rPr lang="en-US" dirty="0" smtClean="0"/>
              <a:t>Focus</a:t>
            </a:r>
          </a:p>
          <a:p>
            <a:pPr lvl="1"/>
            <a:r>
              <a:rPr lang="en-US" dirty="0" smtClean="0"/>
              <a:t>Taking Notes if necessary or filling out worksheets</a:t>
            </a:r>
          </a:p>
          <a:p>
            <a:pPr lvl="1"/>
            <a:r>
              <a:rPr lang="en-US" dirty="0" smtClean="0"/>
              <a:t>Raising hand when a question arises</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latin typeface="Broadway" pitchFamily="82" charset="0"/>
              </a:rPr>
              <a:t>Classroom Expectations</a:t>
            </a:r>
            <a:endParaRPr lang="en-US" dirty="0">
              <a:latin typeface="Broadway" pitchFamily="82"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371600"/>
            <a:ext cx="8077200" cy="4572000"/>
          </a:xfrm>
        </p:spPr>
        <p:txBody>
          <a:bodyPr>
            <a:normAutofit/>
          </a:bodyPr>
          <a:lstStyle/>
          <a:p>
            <a:pPr>
              <a:buNone/>
            </a:pPr>
            <a:r>
              <a:rPr lang="en-US" dirty="0" smtClean="0"/>
              <a:t>On your </a:t>
            </a:r>
            <a:r>
              <a:rPr lang="en-US" b="1" dirty="0" err="1" smtClean="0"/>
              <a:t>warmup</a:t>
            </a:r>
            <a:r>
              <a:rPr lang="en-US" b="1" dirty="0" smtClean="0"/>
              <a:t> sheet </a:t>
            </a:r>
            <a:r>
              <a:rPr lang="en-US" dirty="0" smtClean="0"/>
              <a:t>please answer these </a:t>
            </a:r>
            <a:r>
              <a:rPr lang="en-US" b="1" dirty="0" smtClean="0"/>
              <a:t>three questions </a:t>
            </a:r>
            <a:r>
              <a:rPr lang="en-US" dirty="0" smtClean="0"/>
              <a:t>to the </a:t>
            </a:r>
            <a:r>
              <a:rPr lang="en-US" b="1" dirty="0" smtClean="0"/>
              <a:t>best of your ability</a:t>
            </a:r>
            <a:r>
              <a:rPr lang="en-US" dirty="0" smtClean="0"/>
              <a:t>.</a:t>
            </a:r>
          </a:p>
          <a:p>
            <a:pPr marL="1314450" lvl="2" indent="-514350">
              <a:buFont typeface="+mj-lt"/>
              <a:buAutoNum type="arabicPeriod"/>
            </a:pPr>
            <a:r>
              <a:rPr lang="en-US" sz="3200" b="1" dirty="0" smtClean="0">
                <a:solidFill>
                  <a:srgbClr val="FF0066"/>
                </a:solidFill>
              </a:rPr>
              <a:t>What is DNA?</a:t>
            </a:r>
          </a:p>
          <a:p>
            <a:pPr marL="1314450" lvl="2" indent="-514350">
              <a:buFont typeface="+mj-lt"/>
              <a:buAutoNum type="arabicPeriod"/>
            </a:pPr>
            <a:endParaRPr lang="en-US" sz="3200" b="1" dirty="0" smtClean="0"/>
          </a:p>
          <a:p>
            <a:pPr marL="1314450" lvl="2" indent="-514350">
              <a:buFont typeface="+mj-lt"/>
              <a:buAutoNum type="arabicPeriod"/>
            </a:pPr>
            <a:r>
              <a:rPr lang="en-US" sz="3200" b="1" dirty="0" smtClean="0">
                <a:solidFill>
                  <a:srgbClr val="3333FF"/>
                </a:solidFill>
              </a:rPr>
              <a:t>What does it do?</a:t>
            </a:r>
          </a:p>
          <a:p>
            <a:pPr marL="1314450" lvl="2" indent="-514350">
              <a:buFont typeface="+mj-lt"/>
              <a:buAutoNum type="arabicPeriod"/>
            </a:pPr>
            <a:endParaRPr lang="en-US" sz="3200" b="1" dirty="0" smtClean="0"/>
          </a:p>
          <a:p>
            <a:pPr marL="1314450" lvl="2" indent="-514350">
              <a:buFont typeface="+mj-lt"/>
              <a:buAutoNum type="arabicPeriod"/>
            </a:pPr>
            <a:r>
              <a:rPr lang="en-US" sz="3200" b="1" dirty="0" smtClean="0">
                <a:solidFill>
                  <a:srgbClr val="92D050"/>
                </a:solidFill>
              </a:rPr>
              <a:t>What’s DNA made of?</a:t>
            </a:r>
          </a:p>
        </p:txBody>
      </p:sp>
      <p:sp>
        <p:nvSpPr>
          <p:cNvPr id="7" name="Title 1"/>
          <p:cNvSpPr>
            <a:spLocks noGrp="1"/>
          </p:cNvSpPr>
          <p:nvPr>
            <p:ph type="title"/>
          </p:nvPr>
        </p:nvSpPr>
        <p:spPr>
          <a:xfrm>
            <a:off x="457200" y="274638"/>
            <a:ext cx="8229600" cy="1143000"/>
          </a:xfrm>
        </p:spPr>
        <p:txBody>
          <a:bodyPr/>
          <a:lstStyle/>
          <a:p>
            <a:r>
              <a:rPr lang="en-US" dirty="0" smtClean="0">
                <a:latin typeface="Aharoni" pitchFamily="2" charset="-79"/>
                <a:cs typeface="Aharoni" pitchFamily="2" charset="-79"/>
              </a:rPr>
              <a:t>Warm Up</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685800" y="228600"/>
            <a:ext cx="7772400" cy="838200"/>
          </a:xfrm>
        </p:spPr>
        <p:txBody>
          <a:bodyPr/>
          <a:lstStyle/>
          <a:p>
            <a:r>
              <a:rPr lang="en-US" dirty="0" smtClean="0">
                <a:latin typeface="Bernard MT Condensed" pitchFamily="18" charset="0"/>
              </a:rPr>
              <a:t>Tuesday, March 25, 2014</a:t>
            </a:r>
          </a:p>
        </p:txBody>
      </p:sp>
      <p:sp>
        <p:nvSpPr>
          <p:cNvPr id="3" name="Subtitle 2"/>
          <p:cNvSpPr>
            <a:spLocks noGrp="1"/>
          </p:cNvSpPr>
          <p:nvPr>
            <p:ph type="subTitle" idx="1"/>
          </p:nvPr>
        </p:nvSpPr>
        <p:spPr>
          <a:xfrm>
            <a:off x="3810000" y="12192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4035" name="TextBox 3"/>
          <p:cNvSpPr txBox="1">
            <a:spLocks noChangeArrowheads="1"/>
          </p:cNvSpPr>
          <p:nvPr/>
        </p:nvSpPr>
        <p:spPr bwMode="auto">
          <a:xfrm>
            <a:off x="228600" y="1371600"/>
            <a:ext cx="3962400" cy="5016758"/>
          </a:xfrm>
          <a:prstGeom prst="rect">
            <a:avLst/>
          </a:prstGeom>
          <a:noFill/>
          <a:ln w="9525">
            <a:noFill/>
            <a:miter lim="800000"/>
            <a:headEnd/>
            <a:tailEnd/>
          </a:ln>
        </p:spPr>
        <p:txBody>
          <a:bodyPr wrap="square">
            <a:spAutoFit/>
          </a:bodyPr>
          <a:lstStyle/>
          <a:p>
            <a:pPr marL="514350" indent="-514350"/>
            <a:r>
              <a:rPr lang="en-US" sz="4000" u="sng" dirty="0">
                <a:solidFill>
                  <a:srgbClr val="FF0066"/>
                </a:solidFill>
                <a:latin typeface="Bernard MT Condensed" pitchFamily="18" charset="0"/>
              </a:rPr>
              <a:t>Today’s </a:t>
            </a:r>
            <a:r>
              <a:rPr lang="en-US" sz="4000" u="sng" dirty="0" smtClean="0">
                <a:solidFill>
                  <a:srgbClr val="FF0066"/>
                </a:solidFill>
                <a:latin typeface="Bernard MT Condensed" pitchFamily="18" charset="0"/>
              </a:rPr>
              <a:t>Agenda</a:t>
            </a:r>
          </a:p>
          <a:p>
            <a:pPr marL="742950" indent="-742950">
              <a:buFont typeface="+mj-lt"/>
              <a:buAutoNum type="arabicPeriod"/>
            </a:pPr>
            <a:r>
              <a:rPr lang="en-US" sz="4000" dirty="0" smtClean="0">
                <a:solidFill>
                  <a:srgbClr val="7030A0"/>
                </a:solidFill>
                <a:latin typeface="Bernard MT Condensed" pitchFamily="18" charset="0"/>
              </a:rPr>
              <a:t>Pick up worksheet</a:t>
            </a:r>
          </a:p>
          <a:p>
            <a:pPr marL="742950" indent="-742950">
              <a:buFont typeface="+mj-lt"/>
              <a:buAutoNum type="arabicPeriod"/>
            </a:pPr>
            <a:r>
              <a:rPr lang="en-US" sz="4000" dirty="0" smtClean="0">
                <a:solidFill>
                  <a:srgbClr val="7030A0"/>
                </a:solidFill>
                <a:latin typeface="Bernard MT Condensed" pitchFamily="18" charset="0"/>
              </a:rPr>
              <a:t>Turn in HW</a:t>
            </a:r>
          </a:p>
          <a:p>
            <a:pPr marL="742950" indent="-742950">
              <a:buFont typeface="+mj-lt"/>
              <a:buAutoNum type="arabicPeriod"/>
            </a:pPr>
            <a:r>
              <a:rPr lang="en-US" sz="4000" dirty="0" smtClean="0">
                <a:solidFill>
                  <a:srgbClr val="7030A0"/>
                </a:solidFill>
                <a:latin typeface="Bernard MT Condensed" pitchFamily="18" charset="0"/>
              </a:rPr>
              <a:t>Concept Map</a:t>
            </a:r>
          </a:p>
          <a:p>
            <a:pPr marL="742950" indent="-742950">
              <a:buFont typeface="+mj-lt"/>
              <a:buAutoNum type="arabicPeriod"/>
            </a:pPr>
            <a:r>
              <a:rPr lang="en-US" sz="4000" dirty="0" smtClean="0">
                <a:solidFill>
                  <a:srgbClr val="7030A0"/>
                </a:solidFill>
                <a:latin typeface="Bernard MT Condensed" pitchFamily="18" charset="0"/>
              </a:rPr>
              <a:t>DNA Extraction Lab</a:t>
            </a:r>
          </a:p>
          <a:p>
            <a:pPr marL="742950" indent="-742950">
              <a:buFont typeface="+mj-lt"/>
              <a:buAutoNum type="arabicPeriod"/>
            </a:pPr>
            <a:endParaRPr lang="en-US" sz="4000" dirty="0" smtClean="0">
              <a:solidFill>
                <a:srgbClr val="7030A0"/>
              </a:solidFill>
              <a:latin typeface="Bernard MT Condensed" pitchFamily="18" charset="0"/>
            </a:endParaRPr>
          </a:p>
        </p:txBody>
      </p:sp>
      <p:sp>
        <p:nvSpPr>
          <p:cNvPr id="44036"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Pencil/Pen</a:t>
            </a:r>
            <a:endParaRPr lang="en-US" sz="4000" dirty="0">
              <a:solidFill>
                <a:srgbClr val="FFFF00"/>
              </a:solidFill>
              <a:latin typeface="Bernard MT Condensed" pitchFamily="18" charset="0"/>
            </a:endParaRPr>
          </a:p>
        </p:txBody>
      </p:sp>
      <p:pic>
        <p:nvPicPr>
          <p:cNvPr id="6" name="Picture 2" descr="http://cdn-www.i-am-bored.com/media/fsf12.jpg"/>
          <p:cNvPicPr>
            <a:picLocks noChangeAspect="1" noChangeArrowheads="1"/>
          </p:cNvPicPr>
          <p:nvPr/>
        </p:nvPicPr>
        <p:blipFill>
          <a:blip r:embed="rId2" cstate="print"/>
          <a:srcRect/>
          <a:stretch>
            <a:fillRect/>
          </a:stretch>
        </p:blipFill>
        <p:spPr bwMode="auto">
          <a:xfrm>
            <a:off x="4114800" y="1981200"/>
            <a:ext cx="4829175" cy="3219451"/>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smtClean="0">
                <a:effectLst>
                  <a:outerShdw blurRad="38100" dist="38100" dir="2700000" algn="tl">
                    <a:srgbClr val="000000">
                      <a:alpha val="43137"/>
                    </a:srgbClr>
                  </a:outerShdw>
                </a:effectLst>
                <a:latin typeface="Aharoni" pitchFamily="2" charset="-79"/>
                <a:cs typeface="Aharoni" pitchFamily="2" charset="-79"/>
              </a:rPr>
              <a:t>Today’s Objectives</a:t>
            </a:r>
            <a:endParaRPr lang="en-US" sz="6000" u="sng"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1295400" y="1676400"/>
            <a:ext cx="6705600" cy="4449763"/>
          </a:xfrm>
        </p:spPr>
        <p:txBody>
          <a:bodyPr/>
          <a:lstStyle/>
          <a:p>
            <a:pPr>
              <a:buNone/>
            </a:pPr>
            <a:r>
              <a:rPr lang="en-US" sz="4800" b="1" dirty="0" smtClean="0">
                <a:latin typeface="Aharoni" pitchFamily="2" charset="-79"/>
                <a:cs typeface="Aharoni" pitchFamily="2" charset="-79"/>
              </a:rPr>
              <a:t>I CAN...</a:t>
            </a:r>
            <a:endParaRPr lang="en-US" b="1" dirty="0" smtClean="0">
              <a:latin typeface="Aharoni" pitchFamily="2" charset="-79"/>
              <a:cs typeface="Aharoni" pitchFamily="2" charset="-79"/>
            </a:endParaRPr>
          </a:p>
          <a:p>
            <a:pPr lvl="1">
              <a:buFont typeface="Wingdings" pitchFamily="2" charset="2"/>
              <a:buChar char="§"/>
            </a:pPr>
            <a:r>
              <a:rPr lang="en-US" sz="4400" b="1" u="sng" dirty="0" smtClean="0">
                <a:solidFill>
                  <a:srgbClr val="FF0000"/>
                </a:solidFill>
                <a:latin typeface="Aharoni" pitchFamily="2" charset="-79"/>
                <a:cs typeface="Aharoni" pitchFamily="2" charset="-79"/>
              </a:rPr>
              <a:t>Describe</a:t>
            </a:r>
            <a:r>
              <a:rPr lang="en-US" sz="4400" b="1" dirty="0" smtClean="0">
                <a:solidFill>
                  <a:srgbClr val="FF0000"/>
                </a:solidFill>
                <a:latin typeface="Aharoni" pitchFamily="2" charset="-79"/>
                <a:cs typeface="Aharoni" pitchFamily="2" charset="-79"/>
              </a:rPr>
              <a:t> </a:t>
            </a:r>
            <a:r>
              <a:rPr lang="en-US" sz="4400" b="1" dirty="0" smtClean="0">
                <a:latin typeface="Aharoni" pitchFamily="2" charset="-79"/>
                <a:cs typeface="Aharoni" pitchFamily="2" charset="-79"/>
              </a:rPr>
              <a:t>the appearance of DNA</a:t>
            </a:r>
          </a:p>
          <a:p>
            <a:pPr lvl="1">
              <a:buFont typeface="Wingdings" pitchFamily="2" charset="2"/>
              <a:buChar char="§"/>
            </a:pPr>
            <a:r>
              <a:rPr lang="en-US" sz="4400" b="1" u="sng" dirty="0" smtClean="0">
                <a:solidFill>
                  <a:srgbClr val="FF0000"/>
                </a:solidFill>
                <a:latin typeface="Aharoni" pitchFamily="2" charset="-79"/>
                <a:cs typeface="Aharoni" pitchFamily="2" charset="-79"/>
              </a:rPr>
              <a:t>Explain</a:t>
            </a:r>
            <a:r>
              <a:rPr lang="en-US" sz="4400" b="1" dirty="0" smtClean="0">
                <a:solidFill>
                  <a:srgbClr val="FF0000"/>
                </a:solidFill>
                <a:latin typeface="Aharoni" pitchFamily="2" charset="-79"/>
                <a:cs typeface="Aharoni" pitchFamily="2" charset="-79"/>
              </a:rPr>
              <a:t> </a:t>
            </a:r>
            <a:r>
              <a:rPr lang="en-US" sz="4400" b="1" dirty="0" smtClean="0">
                <a:latin typeface="Aharoni" pitchFamily="2" charset="-79"/>
                <a:cs typeface="Aharoni" pitchFamily="2" charset="-79"/>
              </a:rPr>
              <a:t>the method of DNA extraction</a:t>
            </a:r>
          </a:p>
          <a:p>
            <a:pPr lvl="1">
              <a:buNone/>
            </a:pPr>
            <a:endParaRPr lang="en-US" sz="4400" b="1" dirty="0" smtClean="0">
              <a:latin typeface="Aharoni" pitchFamily="2" charset="-79"/>
              <a:cs typeface="Aharoni" pitchFamily="2" charset="-79"/>
            </a:endParaRPr>
          </a:p>
          <a:p>
            <a:pPr lvl="1">
              <a:buNone/>
            </a:pPr>
            <a:endParaRPr lang="en-US" b="1" dirty="0" smtClean="0">
              <a:latin typeface="Aharoni" pitchFamily="2" charset="-79"/>
              <a:cs typeface="Aharoni" pitchFamily="2" charset="-79"/>
            </a:endParaRPr>
          </a:p>
          <a:p>
            <a:pPr lvl="2">
              <a:buFont typeface="Courier New" pitchFamily="49" charset="0"/>
              <a:buChar char="o"/>
            </a:pPr>
            <a:endParaRPr lang="en-US" sz="2800" b="1" dirty="0" smtClean="0">
              <a:latin typeface="Aharoni" pitchFamily="2" charset="-79"/>
              <a:cs typeface="Aharoni" pitchFamily="2" charset="-79"/>
            </a:endParaRPr>
          </a:p>
          <a:p>
            <a:pPr marL="914400" lvl="1" indent="-514350">
              <a:buNone/>
            </a:pPr>
            <a:endParaRPr lang="en-US" sz="4800" dirty="0" smtClean="0"/>
          </a:p>
          <a:p>
            <a:pPr marL="914400" lvl="1" indent="-514350">
              <a:buNone/>
            </a:pPr>
            <a:endParaRPr lang="en-US" sz="4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Thursday, March 27, 2014</a:t>
            </a:r>
          </a:p>
        </p:txBody>
      </p:sp>
      <p:sp>
        <p:nvSpPr>
          <p:cNvPr id="3" name="Subtitle 2"/>
          <p:cNvSpPr>
            <a:spLocks noGrp="1"/>
          </p:cNvSpPr>
          <p:nvPr>
            <p:ph type="subTitle" idx="1"/>
          </p:nvPr>
        </p:nvSpPr>
        <p:spPr>
          <a:xfrm>
            <a:off x="3657600" y="9906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0" y="762000"/>
            <a:ext cx="3505200" cy="5262979"/>
          </a:xfrm>
          <a:prstGeom prst="rect">
            <a:avLst/>
          </a:prstGeom>
          <a:noFill/>
          <a:ln w="9525">
            <a:noFill/>
            <a:miter lim="800000"/>
            <a:headEnd/>
            <a:tailEnd/>
          </a:ln>
        </p:spPr>
        <p:txBody>
          <a:bodyPr wrap="square">
            <a:spAutoFit/>
          </a:bodyPr>
          <a:lstStyle/>
          <a:p>
            <a:pPr marL="514350" indent="-514350"/>
            <a:r>
              <a:rPr lang="en-US" sz="2800" u="sng" dirty="0">
                <a:solidFill>
                  <a:srgbClr val="FF0066"/>
                </a:solidFill>
                <a:latin typeface="Bernard MT Condensed" pitchFamily="18" charset="0"/>
              </a:rPr>
              <a:t>Today’s Agenda</a:t>
            </a:r>
          </a:p>
          <a:p>
            <a:pPr marL="514350" indent="-514350">
              <a:buFont typeface="Calibri" pitchFamily="34" charset="0"/>
              <a:buAutoNum type="arabicPeriod"/>
            </a:pPr>
            <a:r>
              <a:rPr lang="en-US" sz="2800" b="1" dirty="0" smtClean="0">
                <a:solidFill>
                  <a:srgbClr val="7030A0"/>
                </a:solidFill>
                <a:latin typeface="Arial" pitchFamily="34" charset="0"/>
                <a:cs typeface="Arial" pitchFamily="34" charset="0"/>
              </a:rPr>
              <a:t>Pick up worksheet from back</a:t>
            </a:r>
          </a:p>
          <a:p>
            <a:pPr marL="514350" indent="-514350">
              <a:buFont typeface="Calibri" pitchFamily="34" charset="0"/>
              <a:buAutoNum type="arabicPeriod"/>
            </a:pPr>
            <a:r>
              <a:rPr lang="en-US" sz="2800" b="1" dirty="0" smtClean="0">
                <a:solidFill>
                  <a:srgbClr val="7030A0"/>
                </a:solidFill>
                <a:latin typeface="Arial" pitchFamily="34" charset="0"/>
                <a:cs typeface="Arial" pitchFamily="34" charset="0"/>
              </a:rPr>
              <a:t>Warm-Up/Reminder</a:t>
            </a:r>
          </a:p>
          <a:p>
            <a:pPr marL="514350" indent="-514350">
              <a:buFont typeface="Calibri" pitchFamily="34" charset="0"/>
              <a:buAutoNum type="arabicPeriod"/>
            </a:pPr>
            <a:r>
              <a:rPr lang="en-US" sz="2800" b="1" dirty="0" smtClean="0">
                <a:solidFill>
                  <a:srgbClr val="7030A0"/>
                </a:solidFill>
                <a:latin typeface="Arial" pitchFamily="34" charset="0"/>
                <a:cs typeface="Arial" pitchFamily="34" charset="0"/>
              </a:rPr>
              <a:t>Review DNA Replication &amp; Structure</a:t>
            </a:r>
          </a:p>
          <a:p>
            <a:pPr marL="514350" indent="-514350">
              <a:buFont typeface="Calibri" pitchFamily="34" charset="0"/>
              <a:buAutoNum type="arabicPeriod"/>
            </a:pPr>
            <a:r>
              <a:rPr lang="en-US" sz="2800" b="1" dirty="0" smtClean="0">
                <a:solidFill>
                  <a:srgbClr val="7030A0"/>
                </a:solidFill>
                <a:latin typeface="Arial" pitchFamily="34" charset="0"/>
                <a:cs typeface="Arial" pitchFamily="34" charset="0"/>
              </a:rPr>
              <a:t>Quiz! </a:t>
            </a:r>
            <a:endParaRPr lang="en-US" sz="2400" b="1" dirty="0" smtClean="0">
              <a:solidFill>
                <a:srgbClr val="7030A0"/>
              </a:solidFill>
              <a:latin typeface="Arial" pitchFamily="34" charset="0"/>
              <a:cs typeface="Arial" pitchFamily="34" charset="0"/>
            </a:endParaRPr>
          </a:p>
          <a:p>
            <a:pPr marL="514350" indent="-514350">
              <a:buFont typeface="Calibri" pitchFamily="34" charset="0"/>
              <a:buAutoNum type="arabicPeriod"/>
            </a:pPr>
            <a:r>
              <a:rPr lang="en-US" sz="2800" b="1" dirty="0" smtClean="0">
                <a:solidFill>
                  <a:srgbClr val="7030A0"/>
                </a:solidFill>
                <a:latin typeface="Arial" pitchFamily="34" charset="0"/>
                <a:cs typeface="Arial" pitchFamily="34" charset="0"/>
              </a:rPr>
              <a:t>Review DNA Extraction Lab</a:t>
            </a:r>
            <a:endParaRPr lang="en-US" sz="2800" b="1" dirty="0">
              <a:solidFill>
                <a:srgbClr val="7030A0"/>
              </a:solidFill>
              <a:latin typeface="Arial" pitchFamily="34" charset="0"/>
              <a:cs typeface="Arial" pitchFamily="34"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70658" name="Picture 2" descr="http://all-that-is-interesting.com/wordpress/wp-content/uploads/2013/01/amazing-facts-ocean-animals-dolphins-sleep.jpg"/>
          <p:cNvPicPr>
            <a:picLocks noChangeAspect="1" noChangeArrowheads="1"/>
          </p:cNvPicPr>
          <p:nvPr/>
        </p:nvPicPr>
        <p:blipFill>
          <a:blip r:embed="rId2" cstate="print"/>
          <a:srcRect/>
          <a:stretch>
            <a:fillRect/>
          </a:stretch>
        </p:blipFill>
        <p:spPr bwMode="auto">
          <a:xfrm>
            <a:off x="3505200" y="1600200"/>
            <a:ext cx="5524500" cy="4191001"/>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4294967295"/>
          </p:nvPr>
        </p:nvSpPr>
        <p:spPr>
          <a:xfrm>
            <a:off x="457200" y="1066800"/>
            <a:ext cx="8077200" cy="5105400"/>
          </a:xfrm>
        </p:spPr>
        <p:txBody>
          <a:bodyPr>
            <a:normAutofit fontScale="85000" lnSpcReduction="10000"/>
          </a:bodyPr>
          <a:lstStyle/>
          <a:p>
            <a:pPr marL="914400" indent="-914400">
              <a:lnSpc>
                <a:spcPct val="110000"/>
              </a:lnSpc>
              <a:spcBef>
                <a:spcPts val="2400"/>
              </a:spcBef>
              <a:buFont typeface="+mj-lt"/>
              <a:buAutoNum type="arabicPeriod"/>
            </a:pPr>
            <a:r>
              <a:rPr lang="en-US" sz="4800" b="1" dirty="0">
                <a:latin typeface="Arial Rounded MT Bold" pitchFamily="34" charset="0"/>
              </a:rPr>
              <a:t>During </a:t>
            </a:r>
            <a:r>
              <a:rPr lang="en-US" sz="4800" b="1" dirty="0">
                <a:solidFill>
                  <a:srgbClr val="00B0F0"/>
                </a:solidFill>
                <a:latin typeface="Arial Rounded MT Bold" pitchFamily="34" charset="0"/>
              </a:rPr>
              <a:t>DNA replication </a:t>
            </a:r>
            <a:r>
              <a:rPr lang="en-US" sz="4800" b="1" dirty="0">
                <a:latin typeface="Arial Rounded MT Bold" pitchFamily="34" charset="0"/>
              </a:rPr>
              <a:t>what is the </a:t>
            </a:r>
            <a:r>
              <a:rPr lang="en-US" sz="4800" b="1" dirty="0">
                <a:solidFill>
                  <a:srgbClr val="00B050"/>
                </a:solidFill>
                <a:effectLst>
                  <a:outerShdw blurRad="38100" dist="38100" dir="2700000" algn="tl">
                    <a:srgbClr val="000000">
                      <a:alpha val="43137"/>
                    </a:srgbClr>
                  </a:outerShdw>
                </a:effectLst>
                <a:latin typeface="Arial Rounded MT Bold" pitchFamily="34" charset="0"/>
              </a:rPr>
              <a:t>first process </a:t>
            </a:r>
            <a:r>
              <a:rPr lang="en-US" sz="4800" b="1" dirty="0">
                <a:latin typeface="Arial Rounded MT Bold" pitchFamily="34" charset="0"/>
              </a:rPr>
              <a:t>to </a:t>
            </a:r>
            <a:r>
              <a:rPr lang="en-US" sz="4800" b="1" dirty="0" smtClean="0">
                <a:latin typeface="Arial Rounded MT Bold" pitchFamily="34" charset="0"/>
              </a:rPr>
              <a:t>occur?</a:t>
            </a:r>
          </a:p>
          <a:p>
            <a:pPr marL="914400" indent="-914400">
              <a:lnSpc>
                <a:spcPct val="110000"/>
              </a:lnSpc>
              <a:spcBef>
                <a:spcPts val="2400"/>
              </a:spcBef>
              <a:buFont typeface="+mj-lt"/>
              <a:buAutoNum type="arabicPeriod"/>
            </a:pPr>
            <a:r>
              <a:rPr lang="en-US" sz="4800" b="1" dirty="0" smtClean="0">
                <a:latin typeface="Arial Rounded MT Bold" pitchFamily="34" charset="0"/>
              </a:rPr>
              <a:t>Name the </a:t>
            </a:r>
            <a:r>
              <a:rPr lang="en-US" sz="4800" b="1" dirty="0" smtClean="0">
                <a:solidFill>
                  <a:srgbClr val="7030A0"/>
                </a:solidFill>
                <a:effectLst>
                  <a:outerShdw blurRad="38100" dist="38100" dir="2700000" algn="tl">
                    <a:srgbClr val="000000">
                      <a:alpha val="43137"/>
                    </a:srgbClr>
                  </a:outerShdw>
                </a:effectLst>
                <a:latin typeface="Arial Rounded MT Bold" pitchFamily="34" charset="0"/>
              </a:rPr>
              <a:t>enzymes</a:t>
            </a:r>
            <a:r>
              <a:rPr lang="en-US" sz="4800" b="1" dirty="0" smtClean="0">
                <a:latin typeface="Arial Rounded MT Bold" pitchFamily="34" charset="0"/>
              </a:rPr>
              <a:t> involved </a:t>
            </a:r>
            <a:r>
              <a:rPr lang="en-US" sz="4800" b="1" dirty="0">
                <a:latin typeface="Arial Rounded MT Bold" pitchFamily="34" charset="0"/>
              </a:rPr>
              <a:t>in </a:t>
            </a:r>
            <a:r>
              <a:rPr lang="en-US" sz="4800" b="1" dirty="0">
                <a:solidFill>
                  <a:srgbClr val="00B0F0"/>
                </a:solidFill>
                <a:latin typeface="Arial Rounded MT Bold" pitchFamily="34" charset="0"/>
              </a:rPr>
              <a:t>DNA </a:t>
            </a:r>
            <a:r>
              <a:rPr lang="en-US" sz="4800" b="1" dirty="0" smtClean="0">
                <a:solidFill>
                  <a:srgbClr val="00B0F0"/>
                </a:solidFill>
                <a:latin typeface="Arial Rounded MT Bold" pitchFamily="34" charset="0"/>
              </a:rPr>
              <a:t>replication</a:t>
            </a:r>
            <a:r>
              <a:rPr lang="en-US" sz="4800" b="1" dirty="0" smtClean="0">
                <a:latin typeface="Arial Rounded MT Bold" pitchFamily="34" charset="0"/>
              </a:rPr>
              <a:t>.</a:t>
            </a:r>
          </a:p>
          <a:p>
            <a:pPr marL="914400" indent="-914400">
              <a:lnSpc>
                <a:spcPct val="110000"/>
              </a:lnSpc>
              <a:spcBef>
                <a:spcPts val="2400"/>
              </a:spcBef>
              <a:buFont typeface="+mj-lt"/>
              <a:buAutoNum type="arabicPeriod"/>
            </a:pPr>
            <a:r>
              <a:rPr lang="en-US" sz="4800" b="1" dirty="0" smtClean="0">
                <a:latin typeface="Arial Rounded MT Bold" pitchFamily="34" charset="0"/>
              </a:rPr>
              <a:t>WHAT is the </a:t>
            </a:r>
            <a:r>
              <a:rPr lang="en-US" sz="4800" b="1" dirty="0" smtClean="0">
                <a:solidFill>
                  <a:srgbClr val="FF0000"/>
                </a:solidFill>
                <a:effectLst>
                  <a:outerShdw blurRad="38100" dist="38100" dir="2700000" algn="tl">
                    <a:srgbClr val="000000">
                      <a:alpha val="43137"/>
                    </a:srgbClr>
                  </a:outerShdw>
                </a:effectLst>
                <a:latin typeface="Arial Rounded MT Bold" pitchFamily="34" charset="0"/>
              </a:rPr>
              <a:t>end result </a:t>
            </a:r>
            <a:r>
              <a:rPr lang="en-US" sz="4800" b="1" dirty="0" smtClean="0">
                <a:latin typeface="Arial Rounded MT Bold" pitchFamily="34" charset="0"/>
              </a:rPr>
              <a:t>of </a:t>
            </a:r>
            <a:r>
              <a:rPr lang="en-US" sz="4800" b="1" dirty="0" smtClean="0">
                <a:solidFill>
                  <a:srgbClr val="00B0F0"/>
                </a:solidFill>
                <a:latin typeface="Arial Rounded MT Bold" pitchFamily="34" charset="0"/>
              </a:rPr>
              <a:t>DNA replication</a:t>
            </a:r>
            <a:r>
              <a:rPr lang="en-US" sz="4800" b="1" dirty="0" smtClean="0">
                <a:latin typeface="Arial Rounded MT Bold" pitchFamily="34" charset="0"/>
              </a:rPr>
              <a:t> ?</a:t>
            </a:r>
          </a:p>
        </p:txBody>
      </p:sp>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Aharoni" pitchFamily="2" charset="-79"/>
                <a:ea typeface="+mj-ea"/>
                <a:cs typeface="Aharoni" pitchFamily="2" charset="-79"/>
              </a:rPr>
              <a:t>Warm Up</a:t>
            </a:r>
            <a:endParaRPr kumimoji="0" lang="en-US"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Tree>
    <p:extLst>
      <p:ext uri="{BB962C8B-B14F-4D97-AF65-F5344CB8AC3E}">
        <p14:creationId xmlns:p14="http://schemas.microsoft.com/office/powerpoint/2010/main" xmlns="" val="24709235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Friday, March 28, 2014</a:t>
            </a:r>
          </a:p>
        </p:txBody>
      </p:sp>
      <p:sp>
        <p:nvSpPr>
          <p:cNvPr id="40963" name="TextBox 3"/>
          <p:cNvSpPr txBox="1">
            <a:spLocks noChangeArrowheads="1"/>
          </p:cNvSpPr>
          <p:nvPr/>
        </p:nvSpPr>
        <p:spPr bwMode="auto">
          <a:xfrm>
            <a:off x="533400" y="1371599"/>
            <a:ext cx="3810000" cy="5016758"/>
          </a:xfrm>
          <a:prstGeom prst="rect">
            <a:avLst/>
          </a:prstGeom>
          <a:noFill/>
          <a:ln w="9525">
            <a:noFill/>
            <a:miter lim="800000"/>
            <a:headEnd/>
            <a:tailEnd/>
          </a:ln>
        </p:spPr>
        <p:txBody>
          <a:bodyPr wrap="square">
            <a:spAutoFit/>
          </a:bodyPr>
          <a:lstStyle/>
          <a:p>
            <a:pPr marL="514350" indent="-514350"/>
            <a:r>
              <a:rPr lang="en-US" sz="3200" u="sng" dirty="0">
                <a:solidFill>
                  <a:srgbClr val="FF0066"/>
                </a:solidFill>
                <a:latin typeface="Bernard MT Condensed" pitchFamily="18" charset="0"/>
              </a:rPr>
              <a:t>Today’s Agenda</a:t>
            </a:r>
          </a:p>
          <a:p>
            <a:pPr marL="514350" indent="-514350">
              <a:buFont typeface="Calibri" pitchFamily="34" charset="0"/>
              <a:buAutoNum type="arabicPeriod"/>
            </a:pPr>
            <a:r>
              <a:rPr lang="en-US" sz="3200" dirty="0" smtClean="0">
                <a:solidFill>
                  <a:srgbClr val="7030A0"/>
                </a:solidFill>
                <a:latin typeface="Bernard MT Condensed" pitchFamily="18" charset="0"/>
              </a:rPr>
              <a:t>Pick up worksheets</a:t>
            </a:r>
          </a:p>
          <a:p>
            <a:pPr marL="514350" indent="-514350">
              <a:buFont typeface="Calibri" pitchFamily="34" charset="0"/>
              <a:buAutoNum type="arabicPeriod"/>
            </a:pPr>
            <a:r>
              <a:rPr lang="en-US" sz="3200" dirty="0" smtClean="0">
                <a:solidFill>
                  <a:srgbClr val="7030A0"/>
                </a:solidFill>
                <a:latin typeface="Bernard MT Condensed" pitchFamily="18" charset="0"/>
              </a:rPr>
              <a:t>Warm-Up Class Activity</a:t>
            </a:r>
            <a:endParaRPr lang="en-US" sz="3200" dirty="0">
              <a:solidFill>
                <a:srgbClr val="7030A0"/>
              </a:solidFill>
              <a:latin typeface="Bernard MT Condensed" pitchFamily="18" charset="0"/>
            </a:endParaRPr>
          </a:p>
          <a:p>
            <a:pPr marL="514350" indent="-514350">
              <a:buFont typeface="Calibri" pitchFamily="34" charset="0"/>
              <a:buAutoNum type="arabicPeriod"/>
            </a:pPr>
            <a:r>
              <a:rPr lang="en-US" sz="3200" dirty="0" smtClean="0">
                <a:solidFill>
                  <a:srgbClr val="7030A0"/>
                </a:solidFill>
                <a:latin typeface="Bernard MT Condensed" pitchFamily="18" charset="0"/>
              </a:rPr>
              <a:t>Quizzes</a:t>
            </a:r>
          </a:p>
          <a:p>
            <a:pPr marL="514350" indent="-514350">
              <a:buFont typeface="Calibri" pitchFamily="34" charset="0"/>
              <a:buAutoNum type="arabicPeriod"/>
            </a:pPr>
            <a:r>
              <a:rPr lang="en-US" sz="3200" dirty="0" smtClean="0">
                <a:solidFill>
                  <a:srgbClr val="7030A0"/>
                </a:solidFill>
                <a:latin typeface="Bernard MT Condensed" pitchFamily="18" charset="0"/>
              </a:rPr>
              <a:t>RNA </a:t>
            </a:r>
          </a:p>
          <a:p>
            <a:pPr marL="514350" indent="-514350">
              <a:buFont typeface="Calibri" pitchFamily="34" charset="0"/>
              <a:buAutoNum type="arabicPeriod"/>
            </a:pPr>
            <a:r>
              <a:rPr lang="en-US" sz="3200" dirty="0" smtClean="0">
                <a:solidFill>
                  <a:srgbClr val="7030A0"/>
                </a:solidFill>
                <a:latin typeface="Bernard MT Condensed" pitchFamily="18" charset="0"/>
              </a:rPr>
              <a:t>DNA Transcription</a:t>
            </a:r>
          </a:p>
          <a:p>
            <a:pPr marL="514350" indent="-514350">
              <a:buFont typeface="Calibri" pitchFamily="34" charset="0"/>
              <a:buAutoNum type="arabicPeriod"/>
            </a:pPr>
            <a:r>
              <a:rPr lang="en-US" sz="3200" dirty="0" smtClean="0">
                <a:solidFill>
                  <a:srgbClr val="7030A0"/>
                </a:solidFill>
                <a:latin typeface="Bernard MT Condensed" pitchFamily="18" charset="0"/>
              </a:rPr>
              <a:t>Weekend HW</a:t>
            </a:r>
          </a:p>
          <a:p>
            <a:pPr marL="514350" indent="-514350">
              <a:buFont typeface="Calibri" pitchFamily="34" charset="0"/>
              <a:buAutoNum type="arabicPeriod"/>
            </a:pPr>
            <a:endParaRPr lang="en-US" sz="3200" dirty="0">
              <a:solidFill>
                <a:srgbClr val="FF0066"/>
              </a:solidFill>
              <a:latin typeface="Bernard MT Condensed" pitchFamily="18" charset="0"/>
            </a:endParaRPr>
          </a:p>
          <a:p>
            <a:pPr marL="514350" indent="-514350">
              <a:buFont typeface="Calibri" pitchFamily="34" charset="0"/>
              <a:buAutoNum type="arabicPeriod"/>
            </a:pPr>
            <a:endParaRPr lang="en-US" sz="3200" b="1" dirty="0">
              <a:solidFill>
                <a:srgbClr val="7030A0"/>
              </a:solidFill>
              <a:latin typeface="Calibri" pitchFamily="34" charset="0"/>
            </a:endParaRPr>
          </a:p>
        </p:txBody>
      </p:sp>
      <p:pic>
        <p:nvPicPr>
          <p:cNvPr id="69634" name="Picture 2" descr="http://twistedsifter.files.wordpress.com/2013/09/moose-can-feel-fly-on-antlers-science-facts-animated-gifs.gif"/>
          <p:cNvPicPr>
            <a:picLocks noChangeAspect="1" noChangeArrowheads="1" noCrop="1"/>
          </p:cNvPicPr>
          <p:nvPr/>
        </p:nvPicPr>
        <p:blipFill>
          <a:blip r:embed="rId2" cstate="print"/>
          <a:srcRect/>
          <a:stretch>
            <a:fillRect/>
          </a:stretch>
        </p:blipFill>
        <p:spPr bwMode="auto">
          <a:xfrm>
            <a:off x="4381500" y="1447800"/>
            <a:ext cx="4762500" cy="4762500"/>
          </a:xfrm>
          <a:prstGeom prst="rect">
            <a:avLst/>
          </a:prstGeom>
          <a:noFill/>
        </p:spPr>
      </p:pic>
      <p:sp>
        <p:nvSpPr>
          <p:cNvPr id="7"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sp>
        <p:nvSpPr>
          <p:cNvPr id="9" name="Subtitle 2"/>
          <p:cNvSpPr txBox="1">
            <a:spLocks/>
          </p:cNvSpPr>
          <p:nvPr/>
        </p:nvSpPr>
        <p:spPr bwMode="auto">
          <a:xfrm>
            <a:off x="4267200" y="762000"/>
            <a:ext cx="4876800" cy="152400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sng" strike="noStrike" kern="1200" cap="none" spc="0" normalizeH="0" baseline="0" noProof="0" dirty="0" smtClean="0">
                <a:ln>
                  <a:noFill/>
                </a:ln>
                <a:solidFill>
                  <a:srgbClr val="00B0F0"/>
                </a:solidFill>
                <a:effectLst/>
                <a:uLnTx/>
                <a:uFillTx/>
                <a:latin typeface="Bernard MT Condensed" pitchFamily="18" charset="0"/>
                <a:ea typeface="+mn-ea"/>
                <a:cs typeface="+mn-cs"/>
              </a:rPr>
              <a:t>Fun Fact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B0F0"/>
                </a:solidFill>
                <a:effectLst/>
                <a:uLnTx/>
                <a:uFillTx/>
                <a:latin typeface="Bernard MT Condensed" pitchFamily="18" charset="0"/>
                <a:ea typeface="+mn-ea"/>
                <a:cs typeface="+mn-cs"/>
              </a:rPr>
              <a:t>A moose can feel a fly landing on its antlers.</a:t>
            </a:r>
            <a:endParaRPr kumimoji="0" lang="en-US" sz="2400" b="0" i="0" u="none" strike="noStrike" kern="1200" cap="none" spc="0" normalizeH="0" baseline="0" noProof="0" dirty="0" smtClean="0">
              <a:ln>
                <a:noFill/>
              </a:ln>
              <a:solidFill>
                <a:srgbClr val="00B0F0"/>
              </a:solidFill>
              <a:effectLst/>
              <a:uLnTx/>
              <a:uFillTx/>
              <a:latin typeface="Bernard MT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00B0F0"/>
              </a:solidFill>
              <a:effectLst/>
              <a:uLnTx/>
              <a:uFillTx/>
              <a:latin typeface="Bernard MT Condensed" pitchFamily="18" charset="0"/>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March 31 – April 3</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Monday, March 31, 2014</a:t>
            </a:r>
          </a:p>
        </p:txBody>
      </p:sp>
      <p:sp>
        <p:nvSpPr>
          <p:cNvPr id="3" name="Subtitle 2"/>
          <p:cNvSpPr>
            <a:spLocks noGrp="1"/>
          </p:cNvSpPr>
          <p:nvPr>
            <p:ph type="subTitle" idx="1"/>
          </p:nvPr>
        </p:nvSpPr>
        <p:spPr>
          <a:xfrm>
            <a:off x="4114800" y="1120140"/>
            <a:ext cx="4876800" cy="685800"/>
          </a:xfrm>
        </p:spPr>
        <p:txBody>
          <a:bodyPr rtlCol="0">
            <a:noAutofit/>
          </a:bodyPr>
          <a:lstStyle/>
          <a:p>
            <a:pPr fontAlgn="auto">
              <a:spcAft>
                <a:spcPts val="0"/>
              </a:spcAft>
              <a:buFont typeface="Arial" pitchFamily="34" charset="0"/>
              <a:buNone/>
              <a:defRPr/>
            </a:pPr>
            <a:r>
              <a:rPr lang="en-US" dirty="0" smtClean="0">
                <a:solidFill>
                  <a:srgbClr val="00B0F0"/>
                </a:solidFill>
                <a:latin typeface="Bernard MT Condensed" pitchFamily="18" charset="0"/>
              </a:rPr>
              <a:t>Fun Fact</a:t>
            </a:r>
          </a:p>
          <a:p>
            <a:pPr fontAlgn="auto">
              <a:spcAft>
                <a:spcPts val="0"/>
              </a:spcAft>
              <a:defRPr/>
            </a:pPr>
            <a:r>
              <a:rPr lang="en-US" sz="2800" dirty="0" smtClean="0">
                <a:solidFill>
                  <a:srgbClr val="00B0F0"/>
                </a:solidFill>
              </a:rPr>
              <a:t>During your lifetime, you will produce enough saliva to fill two swimming pools.</a:t>
            </a:r>
            <a:endParaRPr lang="en-US" sz="2800" dirty="0" smtClean="0">
              <a:solidFill>
                <a:srgbClr val="00B0F0"/>
              </a:solidFill>
              <a:latin typeface="Bernard MT Condensed" pitchFamily="18" charset="0"/>
            </a:endParaRPr>
          </a:p>
          <a:p>
            <a:pPr fontAlgn="auto">
              <a:spcAft>
                <a:spcPts val="0"/>
              </a:spcAft>
              <a:buFont typeface="Arial" pitchFamily="34" charset="0"/>
              <a:buNone/>
              <a:defRPr/>
            </a:pPr>
            <a:endParaRPr lang="en-US" sz="2400" dirty="0">
              <a:solidFill>
                <a:srgbClr val="00B0F0"/>
              </a:solidFill>
              <a:latin typeface="Bernard MT Condensed" pitchFamily="18" charset="0"/>
            </a:endParaRPr>
          </a:p>
        </p:txBody>
      </p:sp>
      <p:sp>
        <p:nvSpPr>
          <p:cNvPr id="40963" name="TextBox 3"/>
          <p:cNvSpPr txBox="1">
            <a:spLocks noChangeArrowheads="1"/>
          </p:cNvSpPr>
          <p:nvPr/>
        </p:nvSpPr>
        <p:spPr bwMode="auto">
          <a:xfrm>
            <a:off x="304800" y="838200"/>
            <a:ext cx="4267200" cy="4524315"/>
          </a:xfrm>
          <a:prstGeom prst="rect">
            <a:avLst/>
          </a:prstGeom>
          <a:noFill/>
          <a:ln w="9525">
            <a:noFill/>
            <a:miter lim="800000"/>
            <a:headEnd/>
            <a:tailEnd/>
          </a:ln>
        </p:spPr>
        <p:txBody>
          <a:bodyPr wrap="square">
            <a:spAutoFit/>
          </a:bodyPr>
          <a:lstStyle/>
          <a:p>
            <a:pPr marL="514350" indent="-514350"/>
            <a:r>
              <a:rPr lang="en-US" sz="3200" u="sng" dirty="0">
                <a:solidFill>
                  <a:srgbClr val="C00000"/>
                </a:solidFill>
                <a:latin typeface="Bernard MT Condensed" pitchFamily="18" charset="0"/>
              </a:rPr>
              <a:t>Today’s Agenda</a:t>
            </a:r>
          </a:p>
          <a:p>
            <a:pPr marL="514350" indent="-514350">
              <a:buFont typeface="Calibri" pitchFamily="34" charset="0"/>
              <a:buAutoNum type="arabicPeriod"/>
            </a:pPr>
            <a:r>
              <a:rPr lang="en-US" sz="3200" b="1" dirty="0" smtClean="0">
                <a:solidFill>
                  <a:srgbClr val="7030A0"/>
                </a:solidFill>
                <a:latin typeface="Century Gothic" pitchFamily="34" charset="0"/>
              </a:rPr>
              <a:t>Warm-Up QUIZ </a:t>
            </a:r>
          </a:p>
          <a:p>
            <a:pPr marL="514350" indent="-514350">
              <a:buFont typeface="Calibri" pitchFamily="34" charset="0"/>
              <a:buAutoNum type="arabicPeriod"/>
            </a:pPr>
            <a:r>
              <a:rPr lang="en-US" sz="3200" b="1" dirty="0" smtClean="0">
                <a:solidFill>
                  <a:srgbClr val="FF33CC"/>
                </a:solidFill>
                <a:latin typeface="Century Gothic" pitchFamily="34" charset="0"/>
              </a:rPr>
              <a:t>Review Transcription</a:t>
            </a:r>
          </a:p>
          <a:p>
            <a:pPr marL="514350" indent="-514350">
              <a:buFont typeface="Calibri" pitchFamily="34" charset="0"/>
              <a:buAutoNum type="arabicPeriod"/>
            </a:pPr>
            <a:r>
              <a:rPr lang="en-US" sz="3200" b="1" dirty="0" smtClean="0">
                <a:solidFill>
                  <a:srgbClr val="7030A0"/>
                </a:solidFill>
                <a:latin typeface="Century Gothic" pitchFamily="34" charset="0"/>
              </a:rPr>
              <a:t>Review Types of RNA</a:t>
            </a:r>
          </a:p>
          <a:p>
            <a:pPr marL="514350" indent="-514350">
              <a:buFont typeface="Calibri" pitchFamily="34" charset="0"/>
              <a:buAutoNum type="arabicPeriod"/>
            </a:pPr>
            <a:r>
              <a:rPr lang="en-US" sz="3200" b="1" dirty="0" smtClean="0">
                <a:solidFill>
                  <a:srgbClr val="FF33CC"/>
                </a:solidFill>
                <a:latin typeface="Century Gothic" pitchFamily="34" charset="0"/>
              </a:rPr>
              <a:t>DNA Translation (Making Proteins)</a:t>
            </a:r>
          </a:p>
          <a:p>
            <a:pPr marL="514350" indent="-514350">
              <a:buFont typeface="Calibri" pitchFamily="34" charset="0"/>
              <a:buAutoNum type="arabicPeriod"/>
            </a:pPr>
            <a:r>
              <a:rPr lang="en-US" sz="3200" b="1" dirty="0" smtClean="0">
                <a:solidFill>
                  <a:srgbClr val="7030A0"/>
                </a:solidFill>
                <a:latin typeface="Century Gothic" pitchFamily="34" charset="0"/>
              </a:rPr>
              <a:t>Homework</a:t>
            </a:r>
            <a:endParaRPr lang="en-US" sz="3200" b="1" dirty="0">
              <a:solidFill>
                <a:srgbClr val="7030A0"/>
              </a:solidFill>
              <a:latin typeface="Century Gothic" pitchFamily="34"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67586" name="Picture 2" descr="http://imagesus.homeaway.com/mda01/d2277f34-6802-4227-91e8-20e87c4f4745.1.13"/>
          <p:cNvPicPr>
            <a:picLocks noChangeAspect="1" noChangeArrowheads="1"/>
          </p:cNvPicPr>
          <p:nvPr/>
        </p:nvPicPr>
        <p:blipFill>
          <a:blip r:embed="rId2" cstate="print"/>
          <a:srcRect/>
          <a:stretch>
            <a:fillRect/>
          </a:stretch>
        </p:blipFill>
        <p:spPr bwMode="auto">
          <a:xfrm>
            <a:off x="4953000" y="3101340"/>
            <a:ext cx="3429000" cy="257175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477962"/>
          </a:xfrm>
        </p:spPr>
        <p:txBody>
          <a:bodyPr/>
          <a:lstStyle/>
          <a:p>
            <a:r>
              <a:rPr lang="en-US" sz="2800" dirty="0" smtClean="0"/>
              <a:t>Compare &amp; Contrast DNA &amp; RNA using a Venn Diagram. </a:t>
            </a:r>
            <a:r>
              <a:rPr lang="en-US" sz="3600" dirty="0"/>
              <a:t/>
            </a:r>
            <a:br>
              <a:rPr lang="en-US" sz="3600" dirty="0"/>
            </a:br>
            <a:r>
              <a:rPr lang="en-US" sz="3600" b="1" dirty="0" smtClean="0"/>
              <a:t>What are the similarities &amp; differences?</a:t>
            </a:r>
            <a:endParaRPr lang="en-US" sz="3600" b="1" dirty="0"/>
          </a:p>
        </p:txBody>
      </p:sp>
      <p:grpSp>
        <p:nvGrpSpPr>
          <p:cNvPr id="5" name="Group 4"/>
          <p:cNvGrpSpPr/>
          <p:nvPr/>
        </p:nvGrpSpPr>
        <p:grpSpPr>
          <a:xfrm>
            <a:off x="685800" y="2458691"/>
            <a:ext cx="7442255" cy="4314978"/>
            <a:chOff x="0" y="1295400"/>
            <a:chExt cx="9144000" cy="5638800"/>
          </a:xfrm>
        </p:grpSpPr>
        <p:sp>
          <p:nvSpPr>
            <p:cNvPr id="6" name="Rectangle 5"/>
            <p:cNvSpPr/>
            <p:nvPr/>
          </p:nvSpPr>
          <p:spPr>
            <a:xfrm>
              <a:off x="0" y="4038600"/>
              <a:ext cx="9144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200" kern="1200">
                  <a:solidFill>
                    <a:schemeClr val="lt1"/>
                  </a:solidFill>
                  <a:latin typeface="+mn-lt"/>
                  <a:ea typeface="+mn-ea"/>
                  <a:cs typeface="+mn-cs"/>
                </a:defRPr>
              </a:lvl1pPr>
              <a:lvl2pPr marL="411754" algn="l" rtl="0" fontAlgn="base">
                <a:spcBef>
                  <a:spcPct val="0"/>
                </a:spcBef>
                <a:spcAft>
                  <a:spcPct val="0"/>
                </a:spcAft>
                <a:defRPr sz="2200" kern="1200">
                  <a:solidFill>
                    <a:schemeClr val="lt1"/>
                  </a:solidFill>
                  <a:latin typeface="+mn-lt"/>
                  <a:ea typeface="+mn-ea"/>
                  <a:cs typeface="+mn-cs"/>
                </a:defRPr>
              </a:lvl2pPr>
              <a:lvl3pPr marL="823509" algn="l" rtl="0" fontAlgn="base">
                <a:spcBef>
                  <a:spcPct val="0"/>
                </a:spcBef>
                <a:spcAft>
                  <a:spcPct val="0"/>
                </a:spcAft>
                <a:defRPr sz="2200" kern="1200">
                  <a:solidFill>
                    <a:schemeClr val="lt1"/>
                  </a:solidFill>
                  <a:latin typeface="+mn-lt"/>
                  <a:ea typeface="+mn-ea"/>
                  <a:cs typeface="+mn-cs"/>
                </a:defRPr>
              </a:lvl3pPr>
              <a:lvl4pPr marL="1235263" algn="l" rtl="0" fontAlgn="base">
                <a:spcBef>
                  <a:spcPct val="0"/>
                </a:spcBef>
                <a:spcAft>
                  <a:spcPct val="0"/>
                </a:spcAft>
                <a:defRPr sz="2200" kern="1200">
                  <a:solidFill>
                    <a:schemeClr val="lt1"/>
                  </a:solidFill>
                  <a:latin typeface="+mn-lt"/>
                  <a:ea typeface="+mn-ea"/>
                  <a:cs typeface="+mn-cs"/>
                </a:defRPr>
              </a:lvl4pPr>
              <a:lvl5pPr marL="1647017" algn="l" rtl="0" fontAlgn="base">
                <a:spcBef>
                  <a:spcPct val="0"/>
                </a:spcBef>
                <a:spcAft>
                  <a:spcPct val="0"/>
                </a:spcAft>
                <a:defRPr sz="2200" kern="1200">
                  <a:solidFill>
                    <a:schemeClr val="lt1"/>
                  </a:solidFill>
                  <a:latin typeface="+mn-lt"/>
                  <a:ea typeface="+mn-ea"/>
                  <a:cs typeface="+mn-cs"/>
                </a:defRPr>
              </a:lvl5pPr>
              <a:lvl6pPr marL="2058772" algn="l" defTabSz="823509" rtl="0" eaLnBrk="1" latinLnBrk="0" hangingPunct="1">
                <a:defRPr sz="2200" kern="1200">
                  <a:solidFill>
                    <a:schemeClr val="lt1"/>
                  </a:solidFill>
                  <a:latin typeface="+mn-lt"/>
                  <a:ea typeface="+mn-ea"/>
                  <a:cs typeface="+mn-cs"/>
                </a:defRPr>
              </a:lvl6pPr>
              <a:lvl7pPr marL="2470526" algn="l" defTabSz="823509" rtl="0" eaLnBrk="1" latinLnBrk="0" hangingPunct="1">
                <a:defRPr sz="2200" kern="1200">
                  <a:solidFill>
                    <a:schemeClr val="lt1"/>
                  </a:solidFill>
                  <a:latin typeface="+mn-lt"/>
                  <a:ea typeface="+mn-ea"/>
                  <a:cs typeface="+mn-cs"/>
                </a:defRPr>
              </a:lvl7pPr>
              <a:lvl8pPr marL="2882280" algn="l" defTabSz="823509" rtl="0" eaLnBrk="1" latinLnBrk="0" hangingPunct="1">
                <a:defRPr sz="2200" kern="1200">
                  <a:solidFill>
                    <a:schemeClr val="lt1"/>
                  </a:solidFill>
                  <a:latin typeface="+mn-lt"/>
                  <a:ea typeface="+mn-ea"/>
                  <a:cs typeface="+mn-cs"/>
                </a:defRPr>
              </a:lvl8pPr>
              <a:lvl9pPr marL="3294035" algn="l" defTabSz="823509" rtl="0" eaLnBrk="1" latinLnBrk="0" hangingPunct="1">
                <a:defRPr sz="2200" kern="1200">
                  <a:solidFill>
                    <a:schemeClr val="lt1"/>
                  </a:solidFill>
                  <a:latin typeface="+mn-lt"/>
                  <a:ea typeface="+mn-ea"/>
                  <a:cs typeface="+mn-cs"/>
                </a:defRPr>
              </a:lvl9pPr>
            </a:lstStyle>
            <a:p>
              <a:pPr algn="ctr"/>
              <a:endParaRPr lang="en-US"/>
            </a:p>
          </p:txBody>
        </p:sp>
        <p:sp>
          <p:nvSpPr>
            <p:cNvPr id="7" name="Oval 6"/>
            <p:cNvSpPr/>
            <p:nvPr/>
          </p:nvSpPr>
          <p:spPr>
            <a:xfrm>
              <a:off x="304800" y="1295400"/>
              <a:ext cx="5638800" cy="556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200" kern="1200">
                  <a:solidFill>
                    <a:schemeClr val="lt1"/>
                  </a:solidFill>
                  <a:latin typeface="+mn-lt"/>
                  <a:ea typeface="+mn-ea"/>
                  <a:cs typeface="+mn-cs"/>
                </a:defRPr>
              </a:lvl1pPr>
              <a:lvl2pPr marL="411754" algn="l" rtl="0" fontAlgn="base">
                <a:spcBef>
                  <a:spcPct val="0"/>
                </a:spcBef>
                <a:spcAft>
                  <a:spcPct val="0"/>
                </a:spcAft>
                <a:defRPr sz="2200" kern="1200">
                  <a:solidFill>
                    <a:schemeClr val="lt1"/>
                  </a:solidFill>
                  <a:latin typeface="+mn-lt"/>
                  <a:ea typeface="+mn-ea"/>
                  <a:cs typeface="+mn-cs"/>
                </a:defRPr>
              </a:lvl2pPr>
              <a:lvl3pPr marL="823509" algn="l" rtl="0" fontAlgn="base">
                <a:spcBef>
                  <a:spcPct val="0"/>
                </a:spcBef>
                <a:spcAft>
                  <a:spcPct val="0"/>
                </a:spcAft>
                <a:defRPr sz="2200" kern="1200">
                  <a:solidFill>
                    <a:schemeClr val="lt1"/>
                  </a:solidFill>
                  <a:latin typeface="+mn-lt"/>
                  <a:ea typeface="+mn-ea"/>
                  <a:cs typeface="+mn-cs"/>
                </a:defRPr>
              </a:lvl3pPr>
              <a:lvl4pPr marL="1235263" algn="l" rtl="0" fontAlgn="base">
                <a:spcBef>
                  <a:spcPct val="0"/>
                </a:spcBef>
                <a:spcAft>
                  <a:spcPct val="0"/>
                </a:spcAft>
                <a:defRPr sz="2200" kern="1200">
                  <a:solidFill>
                    <a:schemeClr val="lt1"/>
                  </a:solidFill>
                  <a:latin typeface="+mn-lt"/>
                  <a:ea typeface="+mn-ea"/>
                  <a:cs typeface="+mn-cs"/>
                </a:defRPr>
              </a:lvl4pPr>
              <a:lvl5pPr marL="1647017" algn="l" rtl="0" fontAlgn="base">
                <a:spcBef>
                  <a:spcPct val="0"/>
                </a:spcBef>
                <a:spcAft>
                  <a:spcPct val="0"/>
                </a:spcAft>
                <a:defRPr sz="2200" kern="1200">
                  <a:solidFill>
                    <a:schemeClr val="lt1"/>
                  </a:solidFill>
                  <a:latin typeface="+mn-lt"/>
                  <a:ea typeface="+mn-ea"/>
                  <a:cs typeface="+mn-cs"/>
                </a:defRPr>
              </a:lvl5pPr>
              <a:lvl6pPr marL="2058772" algn="l" defTabSz="823509" rtl="0" eaLnBrk="1" latinLnBrk="0" hangingPunct="1">
                <a:defRPr sz="2200" kern="1200">
                  <a:solidFill>
                    <a:schemeClr val="lt1"/>
                  </a:solidFill>
                  <a:latin typeface="+mn-lt"/>
                  <a:ea typeface="+mn-ea"/>
                  <a:cs typeface="+mn-cs"/>
                </a:defRPr>
              </a:lvl6pPr>
              <a:lvl7pPr marL="2470526" algn="l" defTabSz="823509" rtl="0" eaLnBrk="1" latinLnBrk="0" hangingPunct="1">
                <a:defRPr sz="2200" kern="1200">
                  <a:solidFill>
                    <a:schemeClr val="lt1"/>
                  </a:solidFill>
                  <a:latin typeface="+mn-lt"/>
                  <a:ea typeface="+mn-ea"/>
                  <a:cs typeface="+mn-cs"/>
                </a:defRPr>
              </a:lvl7pPr>
              <a:lvl8pPr marL="2882280" algn="l" defTabSz="823509" rtl="0" eaLnBrk="1" latinLnBrk="0" hangingPunct="1">
                <a:defRPr sz="2200" kern="1200">
                  <a:solidFill>
                    <a:schemeClr val="lt1"/>
                  </a:solidFill>
                  <a:latin typeface="+mn-lt"/>
                  <a:ea typeface="+mn-ea"/>
                  <a:cs typeface="+mn-cs"/>
                </a:defRPr>
              </a:lvl8pPr>
              <a:lvl9pPr marL="3294035" algn="l" defTabSz="823509" rtl="0" eaLnBrk="1" latinLnBrk="0" hangingPunct="1">
                <a:defRPr sz="2200" kern="1200">
                  <a:solidFill>
                    <a:schemeClr val="lt1"/>
                  </a:solidFill>
                  <a:latin typeface="+mn-lt"/>
                  <a:ea typeface="+mn-ea"/>
                  <a:cs typeface="+mn-cs"/>
                </a:defRPr>
              </a:lvl9pPr>
            </a:lstStyle>
            <a:p>
              <a:pPr algn="ctr"/>
              <a:endParaRPr lang="en-US"/>
            </a:p>
          </p:txBody>
        </p:sp>
        <p:sp>
          <p:nvSpPr>
            <p:cNvPr id="8" name="Oval 7"/>
            <p:cNvSpPr/>
            <p:nvPr/>
          </p:nvSpPr>
          <p:spPr>
            <a:xfrm>
              <a:off x="3200400" y="1295400"/>
              <a:ext cx="5638800" cy="556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200" kern="1200">
                  <a:solidFill>
                    <a:schemeClr val="lt1"/>
                  </a:solidFill>
                  <a:latin typeface="+mn-lt"/>
                  <a:ea typeface="+mn-ea"/>
                  <a:cs typeface="+mn-cs"/>
                </a:defRPr>
              </a:lvl1pPr>
              <a:lvl2pPr marL="411754" algn="l" rtl="0" fontAlgn="base">
                <a:spcBef>
                  <a:spcPct val="0"/>
                </a:spcBef>
                <a:spcAft>
                  <a:spcPct val="0"/>
                </a:spcAft>
                <a:defRPr sz="2200" kern="1200">
                  <a:solidFill>
                    <a:schemeClr val="lt1"/>
                  </a:solidFill>
                  <a:latin typeface="+mn-lt"/>
                  <a:ea typeface="+mn-ea"/>
                  <a:cs typeface="+mn-cs"/>
                </a:defRPr>
              </a:lvl2pPr>
              <a:lvl3pPr marL="823509" algn="l" rtl="0" fontAlgn="base">
                <a:spcBef>
                  <a:spcPct val="0"/>
                </a:spcBef>
                <a:spcAft>
                  <a:spcPct val="0"/>
                </a:spcAft>
                <a:defRPr sz="2200" kern="1200">
                  <a:solidFill>
                    <a:schemeClr val="lt1"/>
                  </a:solidFill>
                  <a:latin typeface="+mn-lt"/>
                  <a:ea typeface="+mn-ea"/>
                  <a:cs typeface="+mn-cs"/>
                </a:defRPr>
              </a:lvl3pPr>
              <a:lvl4pPr marL="1235263" algn="l" rtl="0" fontAlgn="base">
                <a:spcBef>
                  <a:spcPct val="0"/>
                </a:spcBef>
                <a:spcAft>
                  <a:spcPct val="0"/>
                </a:spcAft>
                <a:defRPr sz="2200" kern="1200">
                  <a:solidFill>
                    <a:schemeClr val="lt1"/>
                  </a:solidFill>
                  <a:latin typeface="+mn-lt"/>
                  <a:ea typeface="+mn-ea"/>
                  <a:cs typeface="+mn-cs"/>
                </a:defRPr>
              </a:lvl4pPr>
              <a:lvl5pPr marL="1647017" algn="l" rtl="0" fontAlgn="base">
                <a:spcBef>
                  <a:spcPct val="0"/>
                </a:spcBef>
                <a:spcAft>
                  <a:spcPct val="0"/>
                </a:spcAft>
                <a:defRPr sz="2200" kern="1200">
                  <a:solidFill>
                    <a:schemeClr val="lt1"/>
                  </a:solidFill>
                  <a:latin typeface="+mn-lt"/>
                  <a:ea typeface="+mn-ea"/>
                  <a:cs typeface="+mn-cs"/>
                </a:defRPr>
              </a:lvl5pPr>
              <a:lvl6pPr marL="2058772" algn="l" defTabSz="823509" rtl="0" eaLnBrk="1" latinLnBrk="0" hangingPunct="1">
                <a:defRPr sz="2200" kern="1200">
                  <a:solidFill>
                    <a:schemeClr val="lt1"/>
                  </a:solidFill>
                  <a:latin typeface="+mn-lt"/>
                  <a:ea typeface="+mn-ea"/>
                  <a:cs typeface="+mn-cs"/>
                </a:defRPr>
              </a:lvl6pPr>
              <a:lvl7pPr marL="2470526" algn="l" defTabSz="823509" rtl="0" eaLnBrk="1" latinLnBrk="0" hangingPunct="1">
                <a:defRPr sz="2200" kern="1200">
                  <a:solidFill>
                    <a:schemeClr val="lt1"/>
                  </a:solidFill>
                  <a:latin typeface="+mn-lt"/>
                  <a:ea typeface="+mn-ea"/>
                  <a:cs typeface="+mn-cs"/>
                </a:defRPr>
              </a:lvl7pPr>
              <a:lvl8pPr marL="2882280" algn="l" defTabSz="823509" rtl="0" eaLnBrk="1" latinLnBrk="0" hangingPunct="1">
                <a:defRPr sz="2200" kern="1200">
                  <a:solidFill>
                    <a:schemeClr val="lt1"/>
                  </a:solidFill>
                  <a:latin typeface="+mn-lt"/>
                  <a:ea typeface="+mn-ea"/>
                  <a:cs typeface="+mn-cs"/>
                </a:defRPr>
              </a:lvl8pPr>
              <a:lvl9pPr marL="3294035" algn="l" defTabSz="823509" rtl="0" eaLnBrk="1" latinLnBrk="0" hangingPunct="1">
                <a:defRPr sz="22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xmlns="" val="156259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rtlCol="0">
            <a:normAutofit fontScale="90000"/>
          </a:bodyPr>
          <a:lstStyle/>
          <a:p>
            <a:pPr fontAlgn="auto">
              <a:spcAft>
                <a:spcPts val="0"/>
              </a:spcAft>
              <a:defRPr/>
            </a:pPr>
            <a:r>
              <a:rPr lang="en-US" dirty="0" smtClean="0">
                <a:solidFill>
                  <a:schemeClr val="bg1"/>
                </a:solidFill>
              </a:rPr>
              <a:t>NEW WEEK SLIDES </a:t>
            </a:r>
            <a:br>
              <a:rPr lang="en-US" dirty="0" smtClean="0">
                <a:solidFill>
                  <a:schemeClr val="bg1"/>
                </a:solidFill>
              </a:rPr>
            </a:br>
            <a:r>
              <a:rPr lang="en-US" dirty="0" smtClean="0">
                <a:solidFill>
                  <a:schemeClr val="bg1"/>
                </a:solidFill>
              </a:rPr>
              <a:t>January 27-January 31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4742009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342" name="Freeform 341"/>
          <p:cNvSpPr/>
          <p:nvPr/>
        </p:nvSpPr>
        <p:spPr>
          <a:xfrm>
            <a:off x="419695" y="1580554"/>
            <a:ext cx="89298" cy="330400"/>
          </a:xfrm>
          <a:custGeom>
            <a:avLst/>
            <a:gdLst/>
            <a:ahLst/>
            <a:cxnLst/>
            <a:rect l="0" t="0" r="0" b="0"/>
            <a:pathLst>
              <a:path w="89298" h="330400">
                <a:moveTo>
                  <a:pt x="0" y="0"/>
                </a:moveTo>
                <a:lnTo>
                  <a:pt x="0" y="0"/>
                </a:lnTo>
                <a:lnTo>
                  <a:pt x="0" y="0"/>
                </a:lnTo>
                <a:lnTo>
                  <a:pt x="8930" y="0"/>
                </a:lnTo>
                <a:lnTo>
                  <a:pt x="8930" y="8930"/>
                </a:lnTo>
                <a:lnTo>
                  <a:pt x="8930" y="17860"/>
                </a:lnTo>
                <a:lnTo>
                  <a:pt x="8930" y="26790"/>
                </a:lnTo>
                <a:lnTo>
                  <a:pt x="17860" y="44649"/>
                </a:lnTo>
                <a:lnTo>
                  <a:pt x="17860" y="62508"/>
                </a:lnTo>
                <a:lnTo>
                  <a:pt x="17860" y="80368"/>
                </a:lnTo>
                <a:lnTo>
                  <a:pt x="17860" y="107157"/>
                </a:lnTo>
                <a:lnTo>
                  <a:pt x="17860" y="133946"/>
                </a:lnTo>
                <a:lnTo>
                  <a:pt x="26789" y="160735"/>
                </a:lnTo>
                <a:lnTo>
                  <a:pt x="26789" y="178594"/>
                </a:lnTo>
                <a:lnTo>
                  <a:pt x="35719" y="205383"/>
                </a:lnTo>
                <a:lnTo>
                  <a:pt x="44649" y="232172"/>
                </a:lnTo>
                <a:lnTo>
                  <a:pt x="53579" y="250032"/>
                </a:lnTo>
                <a:lnTo>
                  <a:pt x="53579" y="267891"/>
                </a:lnTo>
                <a:lnTo>
                  <a:pt x="62508" y="294680"/>
                </a:lnTo>
                <a:lnTo>
                  <a:pt x="71438" y="303610"/>
                </a:lnTo>
                <a:lnTo>
                  <a:pt x="71438" y="321469"/>
                </a:lnTo>
                <a:lnTo>
                  <a:pt x="80368" y="330399"/>
                </a:lnTo>
                <a:lnTo>
                  <a:pt x="80368" y="330399"/>
                </a:lnTo>
                <a:lnTo>
                  <a:pt x="89297" y="330399"/>
                </a:lnTo>
                <a:lnTo>
                  <a:pt x="89297" y="33039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Freeform 342"/>
          <p:cNvSpPr/>
          <p:nvPr/>
        </p:nvSpPr>
        <p:spPr>
          <a:xfrm>
            <a:off x="250031" y="1428750"/>
            <a:ext cx="285751" cy="330399"/>
          </a:xfrm>
          <a:custGeom>
            <a:avLst/>
            <a:gdLst/>
            <a:ahLst/>
            <a:cxnLst/>
            <a:rect l="0" t="0" r="0" b="0"/>
            <a:pathLst>
              <a:path w="285751" h="330399">
                <a:moveTo>
                  <a:pt x="285750" y="17859"/>
                </a:moveTo>
                <a:lnTo>
                  <a:pt x="285750" y="17859"/>
                </a:lnTo>
                <a:lnTo>
                  <a:pt x="285750" y="8929"/>
                </a:lnTo>
                <a:lnTo>
                  <a:pt x="276821" y="0"/>
                </a:lnTo>
                <a:lnTo>
                  <a:pt x="276821" y="0"/>
                </a:lnTo>
                <a:lnTo>
                  <a:pt x="267891" y="0"/>
                </a:lnTo>
                <a:lnTo>
                  <a:pt x="267891" y="0"/>
                </a:lnTo>
                <a:lnTo>
                  <a:pt x="258961" y="8929"/>
                </a:lnTo>
                <a:lnTo>
                  <a:pt x="241102" y="17859"/>
                </a:lnTo>
                <a:lnTo>
                  <a:pt x="232172" y="26789"/>
                </a:lnTo>
                <a:lnTo>
                  <a:pt x="214313" y="44648"/>
                </a:lnTo>
                <a:lnTo>
                  <a:pt x="187524" y="62508"/>
                </a:lnTo>
                <a:lnTo>
                  <a:pt x="169664" y="89297"/>
                </a:lnTo>
                <a:lnTo>
                  <a:pt x="151805" y="116086"/>
                </a:lnTo>
                <a:lnTo>
                  <a:pt x="125016" y="142875"/>
                </a:lnTo>
                <a:lnTo>
                  <a:pt x="107157" y="169664"/>
                </a:lnTo>
                <a:lnTo>
                  <a:pt x="89297" y="196453"/>
                </a:lnTo>
                <a:lnTo>
                  <a:pt x="71438" y="223242"/>
                </a:lnTo>
                <a:lnTo>
                  <a:pt x="53578" y="250031"/>
                </a:lnTo>
                <a:lnTo>
                  <a:pt x="35719" y="267890"/>
                </a:lnTo>
                <a:lnTo>
                  <a:pt x="17860" y="294679"/>
                </a:lnTo>
                <a:lnTo>
                  <a:pt x="8930" y="312539"/>
                </a:lnTo>
                <a:lnTo>
                  <a:pt x="8930" y="312539"/>
                </a:lnTo>
                <a:lnTo>
                  <a:pt x="0" y="330398"/>
                </a:lnTo>
                <a:lnTo>
                  <a:pt x="0" y="33039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Freeform 343"/>
          <p:cNvSpPr/>
          <p:nvPr/>
        </p:nvSpPr>
        <p:spPr>
          <a:xfrm>
            <a:off x="535781" y="1562695"/>
            <a:ext cx="89298" cy="258962"/>
          </a:xfrm>
          <a:custGeom>
            <a:avLst/>
            <a:gdLst/>
            <a:ahLst/>
            <a:cxnLst/>
            <a:rect l="0" t="0" r="0" b="0"/>
            <a:pathLst>
              <a:path w="89298" h="258962">
                <a:moveTo>
                  <a:pt x="0" y="53578"/>
                </a:moveTo>
                <a:lnTo>
                  <a:pt x="0" y="62508"/>
                </a:lnTo>
                <a:lnTo>
                  <a:pt x="0" y="62508"/>
                </a:lnTo>
                <a:lnTo>
                  <a:pt x="0" y="71438"/>
                </a:lnTo>
                <a:lnTo>
                  <a:pt x="8930" y="89297"/>
                </a:lnTo>
                <a:lnTo>
                  <a:pt x="8930" y="107156"/>
                </a:lnTo>
                <a:lnTo>
                  <a:pt x="17860" y="125016"/>
                </a:lnTo>
                <a:lnTo>
                  <a:pt x="26789" y="142875"/>
                </a:lnTo>
                <a:lnTo>
                  <a:pt x="35719" y="160734"/>
                </a:lnTo>
                <a:lnTo>
                  <a:pt x="44649" y="178594"/>
                </a:lnTo>
                <a:lnTo>
                  <a:pt x="44649" y="196453"/>
                </a:lnTo>
                <a:lnTo>
                  <a:pt x="53578" y="214313"/>
                </a:lnTo>
                <a:lnTo>
                  <a:pt x="62508" y="232172"/>
                </a:lnTo>
                <a:lnTo>
                  <a:pt x="62508" y="241102"/>
                </a:lnTo>
                <a:lnTo>
                  <a:pt x="62508" y="250031"/>
                </a:lnTo>
                <a:lnTo>
                  <a:pt x="62508" y="258961"/>
                </a:lnTo>
                <a:lnTo>
                  <a:pt x="62508" y="258961"/>
                </a:lnTo>
                <a:lnTo>
                  <a:pt x="62508" y="258961"/>
                </a:lnTo>
                <a:lnTo>
                  <a:pt x="62508" y="258961"/>
                </a:lnTo>
                <a:lnTo>
                  <a:pt x="62508" y="250031"/>
                </a:lnTo>
                <a:lnTo>
                  <a:pt x="62508" y="241102"/>
                </a:lnTo>
                <a:lnTo>
                  <a:pt x="53578" y="232172"/>
                </a:lnTo>
                <a:lnTo>
                  <a:pt x="53578" y="205383"/>
                </a:lnTo>
                <a:lnTo>
                  <a:pt x="44649" y="178594"/>
                </a:lnTo>
                <a:lnTo>
                  <a:pt x="35719" y="151805"/>
                </a:lnTo>
                <a:lnTo>
                  <a:pt x="35719" y="125016"/>
                </a:lnTo>
                <a:lnTo>
                  <a:pt x="35719" y="107156"/>
                </a:lnTo>
                <a:lnTo>
                  <a:pt x="35719" y="80367"/>
                </a:lnTo>
                <a:lnTo>
                  <a:pt x="35719" y="62508"/>
                </a:lnTo>
                <a:lnTo>
                  <a:pt x="44649" y="44649"/>
                </a:lnTo>
                <a:lnTo>
                  <a:pt x="53578" y="26789"/>
                </a:lnTo>
                <a:lnTo>
                  <a:pt x="71438" y="17859"/>
                </a:lnTo>
                <a:lnTo>
                  <a:pt x="80368" y="0"/>
                </a:lnTo>
                <a:lnTo>
                  <a:pt x="80368" y="0"/>
                </a:lnTo>
                <a:lnTo>
                  <a:pt x="89297" y="0"/>
                </a:lnTo>
                <a:lnTo>
                  <a:pt x="8929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Freeform 344"/>
          <p:cNvSpPr/>
          <p:nvPr/>
        </p:nvSpPr>
        <p:spPr>
          <a:xfrm>
            <a:off x="687586" y="1419820"/>
            <a:ext cx="187524" cy="276821"/>
          </a:xfrm>
          <a:custGeom>
            <a:avLst/>
            <a:gdLst/>
            <a:ahLst/>
            <a:cxnLst/>
            <a:rect l="0" t="0" r="0" b="0"/>
            <a:pathLst>
              <a:path w="187524" h="276821">
                <a:moveTo>
                  <a:pt x="53578" y="0"/>
                </a:moveTo>
                <a:lnTo>
                  <a:pt x="53578" y="0"/>
                </a:lnTo>
                <a:lnTo>
                  <a:pt x="44648" y="8930"/>
                </a:lnTo>
                <a:lnTo>
                  <a:pt x="44648" y="17859"/>
                </a:lnTo>
                <a:lnTo>
                  <a:pt x="35719" y="26789"/>
                </a:lnTo>
                <a:lnTo>
                  <a:pt x="26789" y="53578"/>
                </a:lnTo>
                <a:lnTo>
                  <a:pt x="17859" y="80367"/>
                </a:lnTo>
                <a:lnTo>
                  <a:pt x="8930" y="116086"/>
                </a:lnTo>
                <a:lnTo>
                  <a:pt x="8930" y="151805"/>
                </a:lnTo>
                <a:lnTo>
                  <a:pt x="0" y="178594"/>
                </a:lnTo>
                <a:lnTo>
                  <a:pt x="8930" y="205383"/>
                </a:lnTo>
                <a:lnTo>
                  <a:pt x="8930" y="232172"/>
                </a:lnTo>
                <a:lnTo>
                  <a:pt x="8930" y="241102"/>
                </a:lnTo>
                <a:lnTo>
                  <a:pt x="17859" y="258961"/>
                </a:lnTo>
                <a:lnTo>
                  <a:pt x="35719" y="267891"/>
                </a:lnTo>
                <a:lnTo>
                  <a:pt x="44648" y="276820"/>
                </a:lnTo>
                <a:lnTo>
                  <a:pt x="53578" y="276820"/>
                </a:lnTo>
                <a:lnTo>
                  <a:pt x="53578" y="276820"/>
                </a:lnTo>
                <a:lnTo>
                  <a:pt x="62508" y="267891"/>
                </a:lnTo>
                <a:lnTo>
                  <a:pt x="71438" y="258961"/>
                </a:lnTo>
                <a:lnTo>
                  <a:pt x="80367" y="250031"/>
                </a:lnTo>
                <a:lnTo>
                  <a:pt x="80367" y="232172"/>
                </a:lnTo>
                <a:lnTo>
                  <a:pt x="80367" y="205383"/>
                </a:lnTo>
                <a:lnTo>
                  <a:pt x="80367" y="178594"/>
                </a:lnTo>
                <a:lnTo>
                  <a:pt x="80367" y="151805"/>
                </a:lnTo>
                <a:lnTo>
                  <a:pt x="71438" y="116086"/>
                </a:lnTo>
                <a:lnTo>
                  <a:pt x="71438" y="89297"/>
                </a:lnTo>
                <a:lnTo>
                  <a:pt x="71438" y="71438"/>
                </a:lnTo>
                <a:lnTo>
                  <a:pt x="62508" y="53578"/>
                </a:lnTo>
                <a:lnTo>
                  <a:pt x="62508" y="53578"/>
                </a:lnTo>
                <a:lnTo>
                  <a:pt x="62508" y="53578"/>
                </a:lnTo>
                <a:lnTo>
                  <a:pt x="62508" y="62508"/>
                </a:lnTo>
                <a:lnTo>
                  <a:pt x="71438" y="71438"/>
                </a:lnTo>
                <a:lnTo>
                  <a:pt x="71438" y="80367"/>
                </a:lnTo>
                <a:lnTo>
                  <a:pt x="80367" y="98227"/>
                </a:lnTo>
                <a:lnTo>
                  <a:pt x="89297" y="125016"/>
                </a:lnTo>
                <a:lnTo>
                  <a:pt x="98227" y="133945"/>
                </a:lnTo>
                <a:lnTo>
                  <a:pt x="107156" y="160734"/>
                </a:lnTo>
                <a:lnTo>
                  <a:pt x="116086" y="169664"/>
                </a:lnTo>
                <a:lnTo>
                  <a:pt x="125016" y="187524"/>
                </a:lnTo>
                <a:lnTo>
                  <a:pt x="133945" y="205383"/>
                </a:lnTo>
                <a:lnTo>
                  <a:pt x="142875" y="214313"/>
                </a:lnTo>
                <a:lnTo>
                  <a:pt x="151805" y="223242"/>
                </a:lnTo>
                <a:lnTo>
                  <a:pt x="160734" y="223242"/>
                </a:lnTo>
                <a:lnTo>
                  <a:pt x="160734" y="232172"/>
                </a:lnTo>
                <a:lnTo>
                  <a:pt x="169664" y="232172"/>
                </a:lnTo>
                <a:lnTo>
                  <a:pt x="178594" y="232172"/>
                </a:lnTo>
                <a:lnTo>
                  <a:pt x="178594" y="223242"/>
                </a:lnTo>
                <a:lnTo>
                  <a:pt x="178594" y="223242"/>
                </a:lnTo>
                <a:lnTo>
                  <a:pt x="187523" y="214313"/>
                </a:lnTo>
                <a:lnTo>
                  <a:pt x="187523"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Freeform 345"/>
          <p:cNvSpPr/>
          <p:nvPr/>
        </p:nvSpPr>
        <p:spPr>
          <a:xfrm>
            <a:off x="848320" y="1348383"/>
            <a:ext cx="133947" cy="205383"/>
          </a:xfrm>
          <a:custGeom>
            <a:avLst/>
            <a:gdLst/>
            <a:ahLst/>
            <a:cxnLst/>
            <a:rect l="0" t="0" r="0" b="0"/>
            <a:pathLst>
              <a:path w="133947" h="205383">
                <a:moveTo>
                  <a:pt x="0" y="71437"/>
                </a:moveTo>
                <a:lnTo>
                  <a:pt x="0" y="71437"/>
                </a:lnTo>
                <a:lnTo>
                  <a:pt x="0" y="71437"/>
                </a:lnTo>
                <a:lnTo>
                  <a:pt x="0" y="71437"/>
                </a:lnTo>
                <a:lnTo>
                  <a:pt x="0" y="80367"/>
                </a:lnTo>
                <a:lnTo>
                  <a:pt x="0" y="89296"/>
                </a:lnTo>
                <a:lnTo>
                  <a:pt x="8930" y="107156"/>
                </a:lnTo>
                <a:lnTo>
                  <a:pt x="17860" y="125015"/>
                </a:lnTo>
                <a:lnTo>
                  <a:pt x="26789" y="142875"/>
                </a:lnTo>
                <a:lnTo>
                  <a:pt x="35719" y="160734"/>
                </a:lnTo>
                <a:lnTo>
                  <a:pt x="44649" y="169664"/>
                </a:lnTo>
                <a:lnTo>
                  <a:pt x="44649" y="187523"/>
                </a:lnTo>
                <a:lnTo>
                  <a:pt x="53579" y="196453"/>
                </a:lnTo>
                <a:lnTo>
                  <a:pt x="53579" y="196453"/>
                </a:lnTo>
                <a:lnTo>
                  <a:pt x="62508" y="205382"/>
                </a:lnTo>
                <a:lnTo>
                  <a:pt x="62508" y="205382"/>
                </a:lnTo>
                <a:lnTo>
                  <a:pt x="62508" y="205382"/>
                </a:lnTo>
                <a:lnTo>
                  <a:pt x="62508" y="205382"/>
                </a:lnTo>
                <a:lnTo>
                  <a:pt x="62508" y="205382"/>
                </a:lnTo>
                <a:lnTo>
                  <a:pt x="53579" y="196453"/>
                </a:lnTo>
                <a:lnTo>
                  <a:pt x="53579" y="187523"/>
                </a:lnTo>
                <a:lnTo>
                  <a:pt x="44649" y="169664"/>
                </a:lnTo>
                <a:lnTo>
                  <a:pt x="35719" y="142875"/>
                </a:lnTo>
                <a:lnTo>
                  <a:pt x="26789" y="116086"/>
                </a:lnTo>
                <a:lnTo>
                  <a:pt x="26789" y="89296"/>
                </a:lnTo>
                <a:lnTo>
                  <a:pt x="17860" y="71437"/>
                </a:lnTo>
                <a:lnTo>
                  <a:pt x="17860" y="44648"/>
                </a:lnTo>
                <a:lnTo>
                  <a:pt x="17860" y="35719"/>
                </a:lnTo>
                <a:lnTo>
                  <a:pt x="26789" y="26789"/>
                </a:lnTo>
                <a:lnTo>
                  <a:pt x="26789" y="17859"/>
                </a:lnTo>
                <a:lnTo>
                  <a:pt x="35719" y="8930"/>
                </a:lnTo>
                <a:lnTo>
                  <a:pt x="44649" y="8930"/>
                </a:lnTo>
                <a:lnTo>
                  <a:pt x="62508" y="0"/>
                </a:lnTo>
                <a:lnTo>
                  <a:pt x="71438" y="8930"/>
                </a:lnTo>
                <a:lnTo>
                  <a:pt x="89297" y="17859"/>
                </a:lnTo>
                <a:lnTo>
                  <a:pt x="98227" y="26789"/>
                </a:lnTo>
                <a:lnTo>
                  <a:pt x="116086" y="44648"/>
                </a:lnTo>
                <a:lnTo>
                  <a:pt x="125016" y="62507"/>
                </a:lnTo>
                <a:lnTo>
                  <a:pt x="125016" y="80367"/>
                </a:lnTo>
                <a:lnTo>
                  <a:pt x="133946" y="98226"/>
                </a:lnTo>
                <a:lnTo>
                  <a:pt x="133946" y="107156"/>
                </a:lnTo>
                <a:lnTo>
                  <a:pt x="133946" y="125015"/>
                </a:lnTo>
                <a:lnTo>
                  <a:pt x="133946" y="125015"/>
                </a:lnTo>
                <a:lnTo>
                  <a:pt x="133946" y="133945"/>
                </a:lnTo>
                <a:lnTo>
                  <a:pt x="133946" y="133945"/>
                </a:lnTo>
                <a:lnTo>
                  <a:pt x="133946" y="133945"/>
                </a:lnTo>
                <a:lnTo>
                  <a:pt x="133946" y="133945"/>
                </a:lnTo>
                <a:lnTo>
                  <a:pt x="133946" y="133945"/>
                </a:lnTo>
                <a:lnTo>
                  <a:pt x="133946"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Freeform 346"/>
          <p:cNvSpPr/>
          <p:nvPr/>
        </p:nvSpPr>
        <p:spPr>
          <a:xfrm>
            <a:off x="991195" y="1205508"/>
            <a:ext cx="125017" cy="241102"/>
          </a:xfrm>
          <a:custGeom>
            <a:avLst/>
            <a:gdLst/>
            <a:ahLst/>
            <a:cxnLst/>
            <a:rect l="0" t="0" r="0" b="0"/>
            <a:pathLst>
              <a:path w="125017" h="241102">
                <a:moveTo>
                  <a:pt x="62508" y="35719"/>
                </a:moveTo>
                <a:lnTo>
                  <a:pt x="62508" y="26789"/>
                </a:lnTo>
                <a:lnTo>
                  <a:pt x="53579" y="17859"/>
                </a:lnTo>
                <a:lnTo>
                  <a:pt x="53579" y="8929"/>
                </a:lnTo>
                <a:lnTo>
                  <a:pt x="53579" y="8929"/>
                </a:lnTo>
                <a:lnTo>
                  <a:pt x="44649" y="0"/>
                </a:lnTo>
                <a:lnTo>
                  <a:pt x="44649" y="8929"/>
                </a:lnTo>
                <a:lnTo>
                  <a:pt x="35719" y="8929"/>
                </a:lnTo>
                <a:lnTo>
                  <a:pt x="26789" y="26789"/>
                </a:lnTo>
                <a:lnTo>
                  <a:pt x="17860" y="35719"/>
                </a:lnTo>
                <a:lnTo>
                  <a:pt x="8930" y="53578"/>
                </a:lnTo>
                <a:lnTo>
                  <a:pt x="0" y="71437"/>
                </a:lnTo>
                <a:lnTo>
                  <a:pt x="0" y="80367"/>
                </a:lnTo>
                <a:lnTo>
                  <a:pt x="0" y="89297"/>
                </a:lnTo>
                <a:lnTo>
                  <a:pt x="0" y="98226"/>
                </a:lnTo>
                <a:lnTo>
                  <a:pt x="8930" y="98226"/>
                </a:lnTo>
                <a:lnTo>
                  <a:pt x="17860" y="98226"/>
                </a:lnTo>
                <a:lnTo>
                  <a:pt x="26789" y="98226"/>
                </a:lnTo>
                <a:lnTo>
                  <a:pt x="35719" y="98226"/>
                </a:lnTo>
                <a:lnTo>
                  <a:pt x="53579" y="98226"/>
                </a:lnTo>
                <a:lnTo>
                  <a:pt x="62508" y="107156"/>
                </a:lnTo>
                <a:lnTo>
                  <a:pt x="80368" y="107156"/>
                </a:lnTo>
                <a:lnTo>
                  <a:pt x="89297" y="116086"/>
                </a:lnTo>
                <a:lnTo>
                  <a:pt x="107157" y="125015"/>
                </a:lnTo>
                <a:lnTo>
                  <a:pt x="116086" y="133945"/>
                </a:lnTo>
                <a:lnTo>
                  <a:pt x="125016" y="142875"/>
                </a:lnTo>
                <a:lnTo>
                  <a:pt x="125016" y="160734"/>
                </a:lnTo>
                <a:lnTo>
                  <a:pt x="125016" y="169664"/>
                </a:lnTo>
                <a:lnTo>
                  <a:pt x="125016" y="178594"/>
                </a:lnTo>
                <a:lnTo>
                  <a:pt x="125016" y="187523"/>
                </a:lnTo>
                <a:lnTo>
                  <a:pt x="116086" y="196453"/>
                </a:lnTo>
                <a:lnTo>
                  <a:pt x="116086" y="205382"/>
                </a:lnTo>
                <a:lnTo>
                  <a:pt x="107157" y="214312"/>
                </a:lnTo>
                <a:lnTo>
                  <a:pt x="98227" y="223242"/>
                </a:lnTo>
                <a:lnTo>
                  <a:pt x="89297" y="232171"/>
                </a:lnTo>
                <a:lnTo>
                  <a:pt x="80368" y="241101"/>
                </a:lnTo>
                <a:lnTo>
                  <a:pt x="71438" y="241101"/>
                </a:lnTo>
                <a:lnTo>
                  <a:pt x="62508" y="241101"/>
                </a:lnTo>
                <a:lnTo>
                  <a:pt x="53579" y="241101"/>
                </a:lnTo>
                <a:lnTo>
                  <a:pt x="53579" y="241101"/>
                </a:lnTo>
                <a:lnTo>
                  <a:pt x="44649" y="241101"/>
                </a:lnTo>
                <a:lnTo>
                  <a:pt x="44649" y="24110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Freeform 347"/>
          <p:cNvSpPr/>
          <p:nvPr/>
        </p:nvSpPr>
        <p:spPr>
          <a:xfrm>
            <a:off x="1107281" y="1151930"/>
            <a:ext cx="133947" cy="169665"/>
          </a:xfrm>
          <a:custGeom>
            <a:avLst/>
            <a:gdLst/>
            <a:ahLst/>
            <a:cxnLst/>
            <a:rect l="0" t="0" r="0" b="0"/>
            <a:pathLst>
              <a:path w="133947" h="169665">
                <a:moveTo>
                  <a:pt x="44649" y="0"/>
                </a:moveTo>
                <a:lnTo>
                  <a:pt x="44649" y="0"/>
                </a:lnTo>
                <a:lnTo>
                  <a:pt x="44649" y="0"/>
                </a:lnTo>
                <a:lnTo>
                  <a:pt x="35719" y="0"/>
                </a:lnTo>
                <a:lnTo>
                  <a:pt x="35719" y="0"/>
                </a:lnTo>
                <a:lnTo>
                  <a:pt x="35719" y="0"/>
                </a:lnTo>
                <a:lnTo>
                  <a:pt x="26789" y="8929"/>
                </a:lnTo>
                <a:lnTo>
                  <a:pt x="26789" y="17859"/>
                </a:lnTo>
                <a:lnTo>
                  <a:pt x="17860" y="26789"/>
                </a:lnTo>
                <a:lnTo>
                  <a:pt x="17860" y="35718"/>
                </a:lnTo>
                <a:lnTo>
                  <a:pt x="8930" y="53578"/>
                </a:lnTo>
                <a:lnTo>
                  <a:pt x="0" y="71437"/>
                </a:lnTo>
                <a:lnTo>
                  <a:pt x="0" y="89297"/>
                </a:lnTo>
                <a:lnTo>
                  <a:pt x="0" y="107156"/>
                </a:lnTo>
                <a:lnTo>
                  <a:pt x="0" y="125015"/>
                </a:lnTo>
                <a:lnTo>
                  <a:pt x="8930" y="133945"/>
                </a:lnTo>
                <a:lnTo>
                  <a:pt x="8930" y="151804"/>
                </a:lnTo>
                <a:lnTo>
                  <a:pt x="17860" y="160734"/>
                </a:lnTo>
                <a:lnTo>
                  <a:pt x="26789" y="160734"/>
                </a:lnTo>
                <a:lnTo>
                  <a:pt x="35719" y="169664"/>
                </a:lnTo>
                <a:lnTo>
                  <a:pt x="44649" y="169664"/>
                </a:lnTo>
                <a:lnTo>
                  <a:pt x="53578" y="169664"/>
                </a:lnTo>
                <a:lnTo>
                  <a:pt x="71438" y="169664"/>
                </a:lnTo>
                <a:lnTo>
                  <a:pt x="80368" y="169664"/>
                </a:lnTo>
                <a:lnTo>
                  <a:pt x="89297" y="160734"/>
                </a:lnTo>
                <a:lnTo>
                  <a:pt x="98227" y="151804"/>
                </a:lnTo>
                <a:lnTo>
                  <a:pt x="107157" y="142875"/>
                </a:lnTo>
                <a:lnTo>
                  <a:pt x="116086" y="125015"/>
                </a:lnTo>
                <a:lnTo>
                  <a:pt x="125016" y="116086"/>
                </a:lnTo>
                <a:lnTo>
                  <a:pt x="125016" y="98226"/>
                </a:lnTo>
                <a:lnTo>
                  <a:pt x="133946" y="89297"/>
                </a:lnTo>
                <a:lnTo>
                  <a:pt x="133946" y="71437"/>
                </a:lnTo>
                <a:lnTo>
                  <a:pt x="133946" y="71437"/>
                </a:lnTo>
                <a:lnTo>
                  <a:pt x="133946" y="62507"/>
                </a:lnTo>
                <a:lnTo>
                  <a:pt x="133946" y="625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Freeform 348"/>
          <p:cNvSpPr/>
          <p:nvPr/>
        </p:nvSpPr>
        <p:spPr>
          <a:xfrm>
            <a:off x="1250156" y="1080492"/>
            <a:ext cx="53579" cy="169665"/>
          </a:xfrm>
          <a:custGeom>
            <a:avLst/>
            <a:gdLst/>
            <a:ahLst/>
            <a:cxnLst/>
            <a:rect l="0" t="0" r="0" b="0"/>
            <a:pathLst>
              <a:path w="53579" h="169665">
                <a:moveTo>
                  <a:pt x="0" y="71438"/>
                </a:moveTo>
                <a:lnTo>
                  <a:pt x="0" y="80367"/>
                </a:lnTo>
                <a:lnTo>
                  <a:pt x="0" y="80367"/>
                </a:lnTo>
                <a:lnTo>
                  <a:pt x="0" y="89297"/>
                </a:lnTo>
                <a:lnTo>
                  <a:pt x="8930" y="98227"/>
                </a:lnTo>
                <a:lnTo>
                  <a:pt x="8930" y="107156"/>
                </a:lnTo>
                <a:lnTo>
                  <a:pt x="17860" y="116086"/>
                </a:lnTo>
                <a:lnTo>
                  <a:pt x="26789" y="125016"/>
                </a:lnTo>
                <a:lnTo>
                  <a:pt x="26789" y="142875"/>
                </a:lnTo>
                <a:lnTo>
                  <a:pt x="35719" y="151805"/>
                </a:lnTo>
                <a:lnTo>
                  <a:pt x="35719" y="151805"/>
                </a:lnTo>
                <a:lnTo>
                  <a:pt x="44649" y="160735"/>
                </a:lnTo>
                <a:lnTo>
                  <a:pt x="44649" y="169664"/>
                </a:lnTo>
                <a:lnTo>
                  <a:pt x="44649" y="169664"/>
                </a:lnTo>
                <a:lnTo>
                  <a:pt x="44649" y="169664"/>
                </a:lnTo>
                <a:lnTo>
                  <a:pt x="44649" y="169664"/>
                </a:lnTo>
                <a:lnTo>
                  <a:pt x="35719" y="169664"/>
                </a:lnTo>
                <a:lnTo>
                  <a:pt x="35719" y="160735"/>
                </a:lnTo>
                <a:lnTo>
                  <a:pt x="35719" y="151805"/>
                </a:lnTo>
                <a:lnTo>
                  <a:pt x="35719" y="142875"/>
                </a:lnTo>
                <a:lnTo>
                  <a:pt x="26789" y="125016"/>
                </a:lnTo>
                <a:lnTo>
                  <a:pt x="26789" y="116086"/>
                </a:lnTo>
                <a:lnTo>
                  <a:pt x="17860" y="98227"/>
                </a:lnTo>
                <a:lnTo>
                  <a:pt x="17860" y="89297"/>
                </a:lnTo>
                <a:lnTo>
                  <a:pt x="17860" y="80367"/>
                </a:lnTo>
                <a:lnTo>
                  <a:pt x="17860" y="71438"/>
                </a:lnTo>
                <a:lnTo>
                  <a:pt x="17860" y="71438"/>
                </a:lnTo>
                <a:lnTo>
                  <a:pt x="17860" y="62508"/>
                </a:lnTo>
                <a:lnTo>
                  <a:pt x="26789" y="53578"/>
                </a:lnTo>
                <a:lnTo>
                  <a:pt x="26789" y="44649"/>
                </a:lnTo>
                <a:lnTo>
                  <a:pt x="26789" y="35719"/>
                </a:lnTo>
                <a:lnTo>
                  <a:pt x="35719" y="26789"/>
                </a:lnTo>
                <a:lnTo>
                  <a:pt x="35719" y="17859"/>
                </a:lnTo>
                <a:lnTo>
                  <a:pt x="44649" y="17859"/>
                </a:lnTo>
                <a:lnTo>
                  <a:pt x="44649" y="8930"/>
                </a:lnTo>
                <a:lnTo>
                  <a:pt x="44649" y="8930"/>
                </a:lnTo>
                <a:lnTo>
                  <a:pt x="44649" y="8930"/>
                </a:lnTo>
                <a:lnTo>
                  <a:pt x="53578" y="0"/>
                </a:lnTo>
                <a:lnTo>
                  <a:pt x="5357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1339453" y="1044773"/>
            <a:ext cx="62509" cy="116087"/>
          </a:xfrm>
          <a:custGeom>
            <a:avLst/>
            <a:gdLst/>
            <a:ahLst/>
            <a:cxnLst/>
            <a:rect l="0" t="0" r="0" b="0"/>
            <a:pathLst>
              <a:path w="62509" h="116087">
                <a:moveTo>
                  <a:pt x="0" y="0"/>
                </a:moveTo>
                <a:lnTo>
                  <a:pt x="0" y="8930"/>
                </a:lnTo>
                <a:lnTo>
                  <a:pt x="8930" y="8930"/>
                </a:lnTo>
                <a:lnTo>
                  <a:pt x="8930" y="8930"/>
                </a:lnTo>
                <a:lnTo>
                  <a:pt x="17860" y="17860"/>
                </a:lnTo>
                <a:lnTo>
                  <a:pt x="17860" y="26789"/>
                </a:lnTo>
                <a:lnTo>
                  <a:pt x="26789" y="44649"/>
                </a:lnTo>
                <a:lnTo>
                  <a:pt x="35719" y="53578"/>
                </a:lnTo>
                <a:lnTo>
                  <a:pt x="35719" y="71438"/>
                </a:lnTo>
                <a:lnTo>
                  <a:pt x="44649" y="80368"/>
                </a:lnTo>
                <a:lnTo>
                  <a:pt x="44649" y="98227"/>
                </a:lnTo>
                <a:lnTo>
                  <a:pt x="53578" y="98227"/>
                </a:lnTo>
                <a:lnTo>
                  <a:pt x="53578" y="107157"/>
                </a:lnTo>
                <a:lnTo>
                  <a:pt x="62508" y="116086"/>
                </a:lnTo>
                <a:lnTo>
                  <a:pt x="62508" y="116086"/>
                </a:lnTo>
                <a:lnTo>
                  <a:pt x="62508" y="116086"/>
                </a:lnTo>
                <a:lnTo>
                  <a:pt x="62508" y="116086"/>
                </a:lnTo>
                <a:lnTo>
                  <a:pt x="62508" y="116086"/>
                </a:lnTo>
                <a:lnTo>
                  <a:pt x="62508" y="116086"/>
                </a:lnTo>
                <a:lnTo>
                  <a:pt x="62508"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Freeform 350"/>
          <p:cNvSpPr/>
          <p:nvPr/>
        </p:nvSpPr>
        <p:spPr>
          <a:xfrm>
            <a:off x="1303734" y="991195"/>
            <a:ext cx="17861" cy="17861"/>
          </a:xfrm>
          <a:custGeom>
            <a:avLst/>
            <a:gdLst/>
            <a:ahLst/>
            <a:cxnLst/>
            <a:rect l="0" t="0" r="0" b="0"/>
            <a:pathLst>
              <a:path w="17861" h="17861">
                <a:moveTo>
                  <a:pt x="17860" y="17860"/>
                </a:moveTo>
                <a:lnTo>
                  <a:pt x="17860" y="17860"/>
                </a:lnTo>
                <a:lnTo>
                  <a:pt x="17860" y="17860"/>
                </a:lnTo>
                <a:lnTo>
                  <a:pt x="8930" y="8930"/>
                </a:lnTo>
                <a:lnTo>
                  <a:pt x="8930" y="893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Freeform 351"/>
          <p:cNvSpPr/>
          <p:nvPr/>
        </p:nvSpPr>
        <p:spPr>
          <a:xfrm>
            <a:off x="1393031" y="955476"/>
            <a:ext cx="89298" cy="232173"/>
          </a:xfrm>
          <a:custGeom>
            <a:avLst/>
            <a:gdLst/>
            <a:ahLst/>
            <a:cxnLst/>
            <a:rect l="0" t="0" r="0" b="0"/>
            <a:pathLst>
              <a:path w="89298" h="232173">
                <a:moveTo>
                  <a:pt x="35719" y="71438"/>
                </a:moveTo>
                <a:lnTo>
                  <a:pt x="35719" y="71438"/>
                </a:lnTo>
                <a:lnTo>
                  <a:pt x="35719" y="80368"/>
                </a:lnTo>
                <a:lnTo>
                  <a:pt x="44649" y="89297"/>
                </a:lnTo>
                <a:lnTo>
                  <a:pt x="53578" y="107157"/>
                </a:lnTo>
                <a:lnTo>
                  <a:pt x="62508" y="125016"/>
                </a:lnTo>
                <a:lnTo>
                  <a:pt x="71438" y="142875"/>
                </a:lnTo>
                <a:lnTo>
                  <a:pt x="71438" y="160735"/>
                </a:lnTo>
                <a:lnTo>
                  <a:pt x="80367" y="178594"/>
                </a:lnTo>
                <a:lnTo>
                  <a:pt x="80367" y="196454"/>
                </a:lnTo>
                <a:lnTo>
                  <a:pt x="80367" y="205383"/>
                </a:lnTo>
                <a:lnTo>
                  <a:pt x="89297" y="214313"/>
                </a:lnTo>
                <a:lnTo>
                  <a:pt x="89297" y="223243"/>
                </a:lnTo>
                <a:lnTo>
                  <a:pt x="89297" y="223243"/>
                </a:lnTo>
                <a:lnTo>
                  <a:pt x="89297" y="232172"/>
                </a:lnTo>
                <a:lnTo>
                  <a:pt x="89297" y="232172"/>
                </a:lnTo>
                <a:lnTo>
                  <a:pt x="80367" y="232172"/>
                </a:lnTo>
                <a:lnTo>
                  <a:pt x="80367" y="223243"/>
                </a:lnTo>
                <a:lnTo>
                  <a:pt x="71438" y="223243"/>
                </a:lnTo>
                <a:lnTo>
                  <a:pt x="62508" y="205383"/>
                </a:lnTo>
                <a:lnTo>
                  <a:pt x="53578" y="196454"/>
                </a:lnTo>
                <a:lnTo>
                  <a:pt x="44649" y="178594"/>
                </a:lnTo>
                <a:lnTo>
                  <a:pt x="35719" y="160735"/>
                </a:lnTo>
                <a:lnTo>
                  <a:pt x="26789" y="133946"/>
                </a:lnTo>
                <a:lnTo>
                  <a:pt x="17860" y="107157"/>
                </a:lnTo>
                <a:lnTo>
                  <a:pt x="8930" y="89297"/>
                </a:lnTo>
                <a:lnTo>
                  <a:pt x="8930" y="71438"/>
                </a:lnTo>
                <a:lnTo>
                  <a:pt x="0" y="53579"/>
                </a:lnTo>
                <a:lnTo>
                  <a:pt x="0" y="35719"/>
                </a:lnTo>
                <a:lnTo>
                  <a:pt x="0" y="26790"/>
                </a:lnTo>
                <a:lnTo>
                  <a:pt x="8930" y="17860"/>
                </a:lnTo>
                <a:lnTo>
                  <a:pt x="8930" y="8930"/>
                </a:lnTo>
                <a:lnTo>
                  <a:pt x="17860" y="8930"/>
                </a:lnTo>
                <a:lnTo>
                  <a:pt x="17860" y="0"/>
                </a:lnTo>
                <a:lnTo>
                  <a:pt x="26789" y="0"/>
                </a:lnTo>
                <a:lnTo>
                  <a:pt x="35719" y="0"/>
                </a:lnTo>
                <a:lnTo>
                  <a:pt x="44649" y="0"/>
                </a:lnTo>
                <a:lnTo>
                  <a:pt x="53578" y="0"/>
                </a:lnTo>
                <a:lnTo>
                  <a:pt x="53578" y="8930"/>
                </a:lnTo>
                <a:lnTo>
                  <a:pt x="62508" y="26790"/>
                </a:lnTo>
                <a:lnTo>
                  <a:pt x="62508" y="44649"/>
                </a:lnTo>
                <a:lnTo>
                  <a:pt x="62508" y="62508"/>
                </a:lnTo>
                <a:lnTo>
                  <a:pt x="62508" y="80368"/>
                </a:lnTo>
                <a:lnTo>
                  <a:pt x="62508" y="89297"/>
                </a:lnTo>
                <a:lnTo>
                  <a:pt x="53578" y="98227"/>
                </a:lnTo>
                <a:lnTo>
                  <a:pt x="53578" y="107157"/>
                </a:lnTo>
                <a:lnTo>
                  <a:pt x="53578" y="107157"/>
                </a:lnTo>
                <a:lnTo>
                  <a:pt x="44649" y="107157"/>
                </a:lnTo>
                <a:lnTo>
                  <a:pt x="44649" y="107157"/>
                </a:lnTo>
                <a:lnTo>
                  <a:pt x="44649" y="116086"/>
                </a:lnTo>
                <a:lnTo>
                  <a:pt x="35719" y="107157"/>
                </a:lnTo>
                <a:lnTo>
                  <a:pt x="35719" y="107157"/>
                </a:lnTo>
                <a:lnTo>
                  <a:pt x="35719" y="107157"/>
                </a:lnTo>
                <a:lnTo>
                  <a:pt x="35719"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1473398" y="723305"/>
            <a:ext cx="125017" cy="285751"/>
          </a:xfrm>
          <a:custGeom>
            <a:avLst/>
            <a:gdLst/>
            <a:ahLst/>
            <a:cxnLst/>
            <a:rect l="0" t="0" r="0" b="0"/>
            <a:pathLst>
              <a:path w="125017" h="285751">
                <a:moveTo>
                  <a:pt x="0" y="0"/>
                </a:moveTo>
                <a:lnTo>
                  <a:pt x="0" y="0"/>
                </a:lnTo>
                <a:lnTo>
                  <a:pt x="0" y="0"/>
                </a:lnTo>
                <a:lnTo>
                  <a:pt x="0" y="0"/>
                </a:lnTo>
                <a:lnTo>
                  <a:pt x="8930" y="0"/>
                </a:lnTo>
                <a:lnTo>
                  <a:pt x="8930" y="8929"/>
                </a:lnTo>
                <a:lnTo>
                  <a:pt x="8930" y="8929"/>
                </a:lnTo>
                <a:lnTo>
                  <a:pt x="8930" y="17859"/>
                </a:lnTo>
                <a:lnTo>
                  <a:pt x="17860" y="26789"/>
                </a:lnTo>
                <a:lnTo>
                  <a:pt x="17860" y="44648"/>
                </a:lnTo>
                <a:lnTo>
                  <a:pt x="26790" y="53578"/>
                </a:lnTo>
                <a:lnTo>
                  <a:pt x="35719" y="80367"/>
                </a:lnTo>
                <a:lnTo>
                  <a:pt x="44649" y="98226"/>
                </a:lnTo>
                <a:lnTo>
                  <a:pt x="53579" y="116086"/>
                </a:lnTo>
                <a:lnTo>
                  <a:pt x="62508" y="142875"/>
                </a:lnTo>
                <a:lnTo>
                  <a:pt x="71438" y="169664"/>
                </a:lnTo>
                <a:lnTo>
                  <a:pt x="80368" y="196453"/>
                </a:lnTo>
                <a:lnTo>
                  <a:pt x="89297" y="214312"/>
                </a:lnTo>
                <a:lnTo>
                  <a:pt x="98227" y="232171"/>
                </a:lnTo>
                <a:lnTo>
                  <a:pt x="107157" y="250031"/>
                </a:lnTo>
                <a:lnTo>
                  <a:pt x="116086" y="258961"/>
                </a:lnTo>
                <a:lnTo>
                  <a:pt x="116086" y="267890"/>
                </a:lnTo>
                <a:lnTo>
                  <a:pt x="125016" y="276820"/>
                </a:lnTo>
                <a:lnTo>
                  <a:pt x="125016" y="276820"/>
                </a:lnTo>
                <a:lnTo>
                  <a:pt x="125016" y="285750"/>
                </a:lnTo>
                <a:lnTo>
                  <a:pt x="125016" y="285750"/>
                </a:lnTo>
                <a:lnTo>
                  <a:pt x="125016" y="285750"/>
                </a:lnTo>
                <a:lnTo>
                  <a:pt x="125016" y="285750"/>
                </a:lnTo>
                <a:lnTo>
                  <a:pt x="125016" y="285750"/>
                </a:lnTo>
                <a:lnTo>
                  <a:pt x="125016"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Freeform 353"/>
          <p:cNvSpPr/>
          <p:nvPr/>
        </p:nvSpPr>
        <p:spPr>
          <a:xfrm>
            <a:off x="1437680" y="794742"/>
            <a:ext cx="250032" cy="151806"/>
          </a:xfrm>
          <a:custGeom>
            <a:avLst/>
            <a:gdLst/>
            <a:ahLst/>
            <a:cxnLst/>
            <a:rect l="0" t="0" r="0" b="0"/>
            <a:pathLst>
              <a:path w="250032" h="151806">
                <a:moveTo>
                  <a:pt x="8929" y="142875"/>
                </a:moveTo>
                <a:lnTo>
                  <a:pt x="8929" y="133945"/>
                </a:lnTo>
                <a:lnTo>
                  <a:pt x="0" y="133945"/>
                </a:lnTo>
                <a:lnTo>
                  <a:pt x="0" y="133945"/>
                </a:lnTo>
                <a:lnTo>
                  <a:pt x="0" y="125016"/>
                </a:lnTo>
                <a:lnTo>
                  <a:pt x="8929" y="125016"/>
                </a:lnTo>
                <a:lnTo>
                  <a:pt x="8929" y="116086"/>
                </a:lnTo>
                <a:lnTo>
                  <a:pt x="17859" y="107156"/>
                </a:lnTo>
                <a:lnTo>
                  <a:pt x="26789" y="98227"/>
                </a:lnTo>
                <a:lnTo>
                  <a:pt x="44648" y="89297"/>
                </a:lnTo>
                <a:lnTo>
                  <a:pt x="53578" y="80367"/>
                </a:lnTo>
                <a:lnTo>
                  <a:pt x="71437" y="62508"/>
                </a:lnTo>
                <a:lnTo>
                  <a:pt x="89297" y="62508"/>
                </a:lnTo>
                <a:lnTo>
                  <a:pt x="98226" y="53578"/>
                </a:lnTo>
                <a:lnTo>
                  <a:pt x="107156" y="35719"/>
                </a:lnTo>
                <a:lnTo>
                  <a:pt x="116086" y="26789"/>
                </a:lnTo>
                <a:lnTo>
                  <a:pt x="125015" y="17859"/>
                </a:lnTo>
                <a:lnTo>
                  <a:pt x="125015" y="17859"/>
                </a:lnTo>
                <a:lnTo>
                  <a:pt x="133945" y="8930"/>
                </a:lnTo>
                <a:lnTo>
                  <a:pt x="133945" y="0"/>
                </a:lnTo>
                <a:lnTo>
                  <a:pt x="142875" y="0"/>
                </a:lnTo>
                <a:lnTo>
                  <a:pt x="142875" y="0"/>
                </a:lnTo>
                <a:lnTo>
                  <a:pt x="151804" y="0"/>
                </a:lnTo>
                <a:lnTo>
                  <a:pt x="151804" y="0"/>
                </a:lnTo>
                <a:lnTo>
                  <a:pt x="160734" y="0"/>
                </a:lnTo>
                <a:lnTo>
                  <a:pt x="160734" y="0"/>
                </a:lnTo>
                <a:lnTo>
                  <a:pt x="169664" y="8930"/>
                </a:lnTo>
                <a:lnTo>
                  <a:pt x="169664" y="8930"/>
                </a:lnTo>
                <a:lnTo>
                  <a:pt x="178593" y="8930"/>
                </a:lnTo>
                <a:lnTo>
                  <a:pt x="187523" y="17859"/>
                </a:lnTo>
                <a:lnTo>
                  <a:pt x="187523" y="35719"/>
                </a:lnTo>
                <a:lnTo>
                  <a:pt x="196453" y="44649"/>
                </a:lnTo>
                <a:lnTo>
                  <a:pt x="205383" y="62508"/>
                </a:lnTo>
                <a:lnTo>
                  <a:pt x="205383" y="89297"/>
                </a:lnTo>
                <a:lnTo>
                  <a:pt x="214312" y="107156"/>
                </a:lnTo>
                <a:lnTo>
                  <a:pt x="223242" y="116086"/>
                </a:lnTo>
                <a:lnTo>
                  <a:pt x="232172" y="133945"/>
                </a:lnTo>
                <a:lnTo>
                  <a:pt x="241101" y="142875"/>
                </a:lnTo>
                <a:lnTo>
                  <a:pt x="241101" y="142875"/>
                </a:lnTo>
                <a:lnTo>
                  <a:pt x="250031" y="151805"/>
                </a:lnTo>
                <a:lnTo>
                  <a:pt x="250031" y="151805"/>
                </a:lnTo>
                <a:lnTo>
                  <a:pt x="250031" y="151805"/>
                </a:lnTo>
                <a:lnTo>
                  <a:pt x="250031" y="142875"/>
                </a:lnTo>
                <a:lnTo>
                  <a:pt x="250031"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Freeform 354"/>
          <p:cNvSpPr/>
          <p:nvPr/>
        </p:nvSpPr>
        <p:spPr>
          <a:xfrm>
            <a:off x="1544836" y="759023"/>
            <a:ext cx="17860" cy="17861"/>
          </a:xfrm>
          <a:custGeom>
            <a:avLst/>
            <a:gdLst/>
            <a:ahLst/>
            <a:cxnLst/>
            <a:rect l="0" t="0" r="0" b="0"/>
            <a:pathLst>
              <a:path w="17860" h="17861">
                <a:moveTo>
                  <a:pt x="17859" y="17860"/>
                </a:moveTo>
                <a:lnTo>
                  <a:pt x="17859" y="17860"/>
                </a:lnTo>
                <a:lnTo>
                  <a:pt x="17859" y="17860"/>
                </a:lnTo>
                <a:lnTo>
                  <a:pt x="8930" y="8930"/>
                </a:lnTo>
                <a:lnTo>
                  <a:pt x="8930" y="8930"/>
                </a:lnTo>
                <a:lnTo>
                  <a:pt x="0" y="893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Freeform 355"/>
          <p:cNvSpPr/>
          <p:nvPr/>
        </p:nvSpPr>
        <p:spPr>
          <a:xfrm>
            <a:off x="1643063" y="750094"/>
            <a:ext cx="116086" cy="142876"/>
          </a:xfrm>
          <a:custGeom>
            <a:avLst/>
            <a:gdLst/>
            <a:ahLst/>
            <a:cxnLst/>
            <a:rect l="0" t="0" r="0" b="0"/>
            <a:pathLst>
              <a:path w="116086" h="142876">
                <a:moveTo>
                  <a:pt x="0" y="0"/>
                </a:moveTo>
                <a:lnTo>
                  <a:pt x="0" y="0"/>
                </a:lnTo>
                <a:lnTo>
                  <a:pt x="8929" y="0"/>
                </a:lnTo>
                <a:lnTo>
                  <a:pt x="8929" y="0"/>
                </a:lnTo>
                <a:lnTo>
                  <a:pt x="8929" y="8929"/>
                </a:lnTo>
                <a:lnTo>
                  <a:pt x="17859" y="17859"/>
                </a:lnTo>
                <a:lnTo>
                  <a:pt x="17859" y="17859"/>
                </a:lnTo>
                <a:lnTo>
                  <a:pt x="17859" y="26789"/>
                </a:lnTo>
                <a:lnTo>
                  <a:pt x="17859" y="44648"/>
                </a:lnTo>
                <a:lnTo>
                  <a:pt x="17859" y="53578"/>
                </a:lnTo>
                <a:lnTo>
                  <a:pt x="17859" y="71437"/>
                </a:lnTo>
                <a:lnTo>
                  <a:pt x="17859" y="89297"/>
                </a:lnTo>
                <a:lnTo>
                  <a:pt x="26789" y="98226"/>
                </a:lnTo>
                <a:lnTo>
                  <a:pt x="26789" y="116086"/>
                </a:lnTo>
                <a:lnTo>
                  <a:pt x="35718" y="125015"/>
                </a:lnTo>
                <a:lnTo>
                  <a:pt x="44648" y="133945"/>
                </a:lnTo>
                <a:lnTo>
                  <a:pt x="44648" y="133945"/>
                </a:lnTo>
                <a:lnTo>
                  <a:pt x="53578" y="142875"/>
                </a:lnTo>
                <a:lnTo>
                  <a:pt x="62507" y="142875"/>
                </a:lnTo>
                <a:lnTo>
                  <a:pt x="71437" y="142875"/>
                </a:lnTo>
                <a:lnTo>
                  <a:pt x="80367" y="133945"/>
                </a:lnTo>
                <a:lnTo>
                  <a:pt x="89296" y="133945"/>
                </a:lnTo>
                <a:lnTo>
                  <a:pt x="98226" y="125015"/>
                </a:lnTo>
                <a:lnTo>
                  <a:pt x="98226" y="116086"/>
                </a:lnTo>
                <a:lnTo>
                  <a:pt x="107156" y="107156"/>
                </a:lnTo>
                <a:lnTo>
                  <a:pt x="107156" y="89297"/>
                </a:lnTo>
                <a:lnTo>
                  <a:pt x="116085" y="71437"/>
                </a:lnTo>
                <a:lnTo>
                  <a:pt x="116085" y="53578"/>
                </a:lnTo>
                <a:lnTo>
                  <a:pt x="116085" y="44648"/>
                </a:lnTo>
                <a:lnTo>
                  <a:pt x="107156" y="26789"/>
                </a:lnTo>
                <a:lnTo>
                  <a:pt x="107156" y="26789"/>
                </a:lnTo>
                <a:lnTo>
                  <a:pt x="98226" y="17859"/>
                </a:lnTo>
                <a:lnTo>
                  <a:pt x="89296" y="17859"/>
                </a:lnTo>
                <a:lnTo>
                  <a:pt x="71437" y="17859"/>
                </a:lnTo>
                <a:lnTo>
                  <a:pt x="62507" y="17859"/>
                </a:lnTo>
                <a:lnTo>
                  <a:pt x="53578" y="17859"/>
                </a:lnTo>
                <a:lnTo>
                  <a:pt x="44648" y="17859"/>
                </a:lnTo>
                <a:lnTo>
                  <a:pt x="44648" y="17859"/>
                </a:lnTo>
                <a:lnTo>
                  <a:pt x="35718" y="17859"/>
                </a:lnTo>
                <a:lnTo>
                  <a:pt x="35718"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Freeform 356"/>
          <p:cNvSpPr/>
          <p:nvPr/>
        </p:nvSpPr>
        <p:spPr>
          <a:xfrm>
            <a:off x="1777008" y="660797"/>
            <a:ext cx="160735" cy="142876"/>
          </a:xfrm>
          <a:custGeom>
            <a:avLst/>
            <a:gdLst/>
            <a:ahLst/>
            <a:cxnLst/>
            <a:rect l="0" t="0" r="0" b="0"/>
            <a:pathLst>
              <a:path w="160735" h="142876">
                <a:moveTo>
                  <a:pt x="0" y="80367"/>
                </a:moveTo>
                <a:lnTo>
                  <a:pt x="0" y="80367"/>
                </a:lnTo>
                <a:lnTo>
                  <a:pt x="8930" y="89297"/>
                </a:lnTo>
                <a:lnTo>
                  <a:pt x="8930" y="89297"/>
                </a:lnTo>
                <a:lnTo>
                  <a:pt x="8930" y="98226"/>
                </a:lnTo>
                <a:lnTo>
                  <a:pt x="17859" y="98226"/>
                </a:lnTo>
                <a:lnTo>
                  <a:pt x="17859" y="116086"/>
                </a:lnTo>
                <a:lnTo>
                  <a:pt x="26789" y="116086"/>
                </a:lnTo>
                <a:lnTo>
                  <a:pt x="26789" y="125015"/>
                </a:lnTo>
                <a:lnTo>
                  <a:pt x="26789" y="133945"/>
                </a:lnTo>
                <a:lnTo>
                  <a:pt x="35719" y="133945"/>
                </a:lnTo>
                <a:lnTo>
                  <a:pt x="35719" y="133945"/>
                </a:lnTo>
                <a:lnTo>
                  <a:pt x="35719" y="142875"/>
                </a:lnTo>
                <a:lnTo>
                  <a:pt x="35719" y="133945"/>
                </a:lnTo>
                <a:lnTo>
                  <a:pt x="35719" y="133945"/>
                </a:lnTo>
                <a:lnTo>
                  <a:pt x="26789" y="133945"/>
                </a:lnTo>
                <a:lnTo>
                  <a:pt x="26789" y="125015"/>
                </a:lnTo>
                <a:lnTo>
                  <a:pt x="17859" y="116086"/>
                </a:lnTo>
                <a:lnTo>
                  <a:pt x="8930" y="107156"/>
                </a:lnTo>
                <a:lnTo>
                  <a:pt x="8930" y="98226"/>
                </a:lnTo>
                <a:lnTo>
                  <a:pt x="0" y="89297"/>
                </a:lnTo>
                <a:lnTo>
                  <a:pt x="0" y="71437"/>
                </a:lnTo>
                <a:lnTo>
                  <a:pt x="0" y="62508"/>
                </a:lnTo>
                <a:lnTo>
                  <a:pt x="0" y="44648"/>
                </a:lnTo>
                <a:lnTo>
                  <a:pt x="0" y="35719"/>
                </a:lnTo>
                <a:lnTo>
                  <a:pt x="0" y="26789"/>
                </a:lnTo>
                <a:lnTo>
                  <a:pt x="0" y="17859"/>
                </a:lnTo>
                <a:lnTo>
                  <a:pt x="8930" y="8930"/>
                </a:lnTo>
                <a:lnTo>
                  <a:pt x="17859" y="8930"/>
                </a:lnTo>
                <a:lnTo>
                  <a:pt x="26789" y="8930"/>
                </a:lnTo>
                <a:lnTo>
                  <a:pt x="35719" y="8930"/>
                </a:lnTo>
                <a:lnTo>
                  <a:pt x="44648" y="0"/>
                </a:lnTo>
                <a:lnTo>
                  <a:pt x="62508" y="8930"/>
                </a:lnTo>
                <a:lnTo>
                  <a:pt x="71437" y="8930"/>
                </a:lnTo>
                <a:lnTo>
                  <a:pt x="80367" y="8930"/>
                </a:lnTo>
                <a:lnTo>
                  <a:pt x="98226" y="17859"/>
                </a:lnTo>
                <a:lnTo>
                  <a:pt x="107156" y="26789"/>
                </a:lnTo>
                <a:lnTo>
                  <a:pt x="116086" y="35719"/>
                </a:lnTo>
                <a:lnTo>
                  <a:pt x="125015" y="53578"/>
                </a:lnTo>
                <a:lnTo>
                  <a:pt x="133945" y="62508"/>
                </a:lnTo>
                <a:lnTo>
                  <a:pt x="142875" y="80367"/>
                </a:lnTo>
                <a:lnTo>
                  <a:pt x="151805" y="98226"/>
                </a:lnTo>
                <a:lnTo>
                  <a:pt x="160734" y="107156"/>
                </a:lnTo>
                <a:lnTo>
                  <a:pt x="160734" y="116086"/>
                </a:lnTo>
                <a:lnTo>
                  <a:pt x="160734" y="125015"/>
                </a:lnTo>
                <a:lnTo>
                  <a:pt x="160734" y="125015"/>
                </a:lnTo>
                <a:lnTo>
                  <a:pt x="160734" y="125015"/>
                </a:lnTo>
                <a:lnTo>
                  <a:pt x="160734" y="12501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Freeform 357"/>
          <p:cNvSpPr/>
          <p:nvPr/>
        </p:nvSpPr>
        <p:spPr>
          <a:xfrm>
            <a:off x="500063" y="821531"/>
            <a:ext cx="1535907" cy="1294806"/>
          </a:xfrm>
          <a:custGeom>
            <a:avLst/>
            <a:gdLst/>
            <a:ahLst/>
            <a:cxnLst/>
            <a:rect l="0" t="0" r="0" b="0"/>
            <a:pathLst>
              <a:path w="1535907" h="1294806">
                <a:moveTo>
                  <a:pt x="1535906" y="0"/>
                </a:moveTo>
                <a:lnTo>
                  <a:pt x="1535906" y="0"/>
                </a:lnTo>
                <a:lnTo>
                  <a:pt x="1535906" y="0"/>
                </a:lnTo>
                <a:lnTo>
                  <a:pt x="1535906" y="8930"/>
                </a:lnTo>
                <a:lnTo>
                  <a:pt x="1535906" y="8930"/>
                </a:lnTo>
                <a:lnTo>
                  <a:pt x="1526976" y="17860"/>
                </a:lnTo>
                <a:lnTo>
                  <a:pt x="1518046" y="26789"/>
                </a:lnTo>
                <a:lnTo>
                  <a:pt x="1509117" y="35719"/>
                </a:lnTo>
                <a:lnTo>
                  <a:pt x="1500187" y="53578"/>
                </a:lnTo>
                <a:lnTo>
                  <a:pt x="1482328" y="62508"/>
                </a:lnTo>
                <a:lnTo>
                  <a:pt x="1464468" y="71438"/>
                </a:lnTo>
                <a:lnTo>
                  <a:pt x="1455539" y="80367"/>
                </a:lnTo>
                <a:lnTo>
                  <a:pt x="1428750" y="89297"/>
                </a:lnTo>
                <a:lnTo>
                  <a:pt x="1410890" y="98227"/>
                </a:lnTo>
                <a:lnTo>
                  <a:pt x="1384101" y="116086"/>
                </a:lnTo>
                <a:lnTo>
                  <a:pt x="1366242" y="133945"/>
                </a:lnTo>
                <a:lnTo>
                  <a:pt x="1339453" y="151805"/>
                </a:lnTo>
                <a:lnTo>
                  <a:pt x="1312664" y="169664"/>
                </a:lnTo>
                <a:lnTo>
                  <a:pt x="1285875" y="187524"/>
                </a:lnTo>
                <a:lnTo>
                  <a:pt x="1250156" y="205383"/>
                </a:lnTo>
                <a:lnTo>
                  <a:pt x="1223367" y="232172"/>
                </a:lnTo>
                <a:lnTo>
                  <a:pt x="1196578" y="250031"/>
                </a:lnTo>
                <a:lnTo>
                  <a:pt x="1160859" y="276820"/>
                </a:lnTo>
                <a:lnTo>
                  <a:pt x="1125140" y="303610"/>
                </a:lnTo>
                <a:lnTo>
                  <a:pt x="1098351" y="330399"/>
                </a:lnTo>
                <a:lnTo>
                  <a:pt x="1062632" y="357188"/>
                </a:lnTo>
                <a:lnTo>
                  <a:pt x="1026914" y="383977"/>
                </a:lnTo>
                <a:lnTo>
                  <a:pt x="991195" y="419696"/>
                </a:lnTo>
                <a:lnTo>
                  <a:pt x="964406" y="446485"/>
                </a:lnTo>
                <a:lnTo>
                  <a:pt x="928687" y="482203"/>
                </a:lnTo>
                <a:lnTo>
                  <a:pt x="892968" y="508992"/>
                </a:lnTo>
                <a:lnTo>
                  <a:pt x="857250" y="544711"/>
                </a:lnTo>
                <a:lnTo>
                  <a:pt x="821531" y="580430"/>
                </a:lnTo>
                <a:lnTo>
                  <a:pt x="785812" y="607219"/>
                </a:lnTo>
                <a:lnTo>
                  <a:pt x="750093" y="642938"/>
                </a:lnTo>
                <a:lnTo>
                  <a:pt x="714375" y="678656"/>
                </a:lnTo>
                <a:lnTo>
                  <a:pt x="678656" y="705445"/>
                </a:lnTo>
                <a:lnTo>
                  <a:pt x="642937" y="732234"/>
                </a:lnTo>
                <a:lnTo>
                  <a:pt x="607218" y="767953"/>
                </a:lnTo>
                <a:lnTo>
                  <a:pt x="580429" y="794742"/>
                </a:lnTo>
                <a:lnTo>
                  <a:pt x="544711" y="830461"/>
                </a:lnTo>
                <a:lnTo>
                  <a:pt x="508992" y="857250"/>
                </a:lnTo>
                <a:lnTo>
                  <a:pt x="473273" y="892969"/>
                </a:lnTo>
                <a:lnTo>
                  <a:pt x="437554" y="919758"/>
                </a:lnTo>
                <a:lnTo>
                  <a:pt x="401836" y="955477"/>
                </a:lnTo>
                <a:lnTo>
                  <a:pt x="366117" y="982266"/>
                </a:lnTo>
                <a:lnTo>
                  <a:pt x="330398" y="1009055"/>
                </a:lnTo>
                <a:lnTo>
                  <a:pt x="294679" y="1044773"/>
                </a:lnTo>
                <a:lnTo>
                  <a:pt x="267890" y="1071563"/>
                </a:lnTo>
                <a:lnTo>
                  <a:pt x="232171" y="1098352"/>
                </a:lnTo>
                <a:lnTo>
                  <a:pt x="196453" y="1125141"/>
                </a:lnTo>
                <a:lnTo>
                  <a:pt x="169664" y="1151930"/>
                </a:lnTo>
                <a:lnTo>
                  <a:pt x="142875" y="1169789"/>
                </a:lnTo>
                <a:lnTo>
                  <a:pt x="107156" y="1196578"/>
                </a:lnTo>
                <a:lnTo>
                  <a:pt x="80367" y="1223367"/>
                </a:lnTo>
                <a:lnTo>
                  <a:pt x="53578" y="1241227"/>
                </a:lnTo>
                <a:lnTo>
                  <a:pt x="35718" y="1259086"/>
                </a:lnTo>
                <a:lnTo>
                  <a:pt x="8929" y="1285875"/>
                </a:lnTo>
                <a:lnTo>
                  <a:pt x="8929" y="1285875"/>
                </a:lnTo>
                <a:lnTo>
                  <a:pt x="0" y="1294805"/>
                </a:lnTo>
                <a:lnTo>
                  <a:pt x="0" y="1294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Freeform 358"/>
          <p:cNvSpPr/>
          <p:nvPr/>
        </p:nvSpPr>
        <p:spPr>
          <a:xfrm>
            <a:off x="491133" y="2464594"/>
            <a:ext cx="178595" cy="267891"/>
          </a:xfrm>
          <a:custGeom>
            <a:avLst/>
            <a:gdLst/>
            <a:ahLst/>
            <a:cxnLst/>
            <a:rect l="0" t="0" r="0" b="0"/>
            <a:pathLst>
              <a:path w="178595" h="267891">
                <a:moveTo>
                  <a:pt x="17859" y="0"/>
                </a:moveTo>
                <a:lnTo>
                  <a:pt x="17859" y="0"/>
                </a:lnTo>
                <a:lnTo>
                  <a:pt x="8930" y="0"/>
                </a:lnTo>
                <a:lnTo>
                  <a:pt x="8930" y="0"/>
                </a:lnTo>
                <a:lnTo>
                  <a:pt x="0" y="0"/>
                </a:lnTo>
                <a:lnTo>
                  <a:pt x="0" y="0"/>
                </a:lnTo>
                <a:lnTo>
                  <a:pt x="0" y="0"/>
                </a:lnTo>
                <a:lnTo>
                  <a:pt x="0" y="0"/>
                </a:lnTo>
                <a:lnTo>
                  <a:pt x="8930" y="0"/>
                </a:lnTo>
                <a:lnTo>
                  <a:pt x="8930" y="0"/>
                </a:lnTo>
                <a:lnTo>
                  <a:pt x="17859" y="8929"/>
                </a:lnTo>
                <a:lnTo>
                  <a:pt x="26789" y="17859"/>
                </a:lnTo>
                <a:lnTo>
                  <a:pt x="35719" y="35719"/>
                </a:lnTo>
                <a:lnTo>
                  <a:pt x="44648" y="53578"/>
                </a:lnTo>
                <a:lnTo>
                  <a:pt x="62508" y="71437"/>
                </a:lnTo>
                <a:lnTo>
                  <a:pt x="71437" y="89297"/>
                </a:lnTo>
                <a:lnTo>
                  <a:pt x="80367" y="107156"/>
                </a:lnTo>
                <a:lnTo>
                  <a:pt x="98226" y="133945"/>
                </a:lnTo>
                <a:lnTo>
                  <a:pt x="107156" y="151804"/>
                </a:lnTo>
                <a:lnTo>
                  <a:pt x="116086" y="169664"/>
                </a:lnTo>
                <a:lnTo>
                  <a:pt x="125016" y="187523"/>
                </a:lnTo>
                <a:lnTo>
                  <a:pt x="133945" y="205383"/>
                </a:lnTo>
                <a:lnTo>
                  <a:pt x="142875" y="223242"/>
                </a:lnTo>
                <a:lnTo>
                  <a:pt x="151805" y="241101"/>
                </a:lnTo>
                <a:lnTo>
                  <a:pt x="160734" y="250031"/>
                </a:lnTo>
                <a:lnTo>
                  <a:pt x="169664" y="258961"/>
                </a:lnTo>
                <a:lnTo>
                  <a:pt x="169664" y="267890"/>
                </a:lnTo>
                <a:lnTo>
                  <a:pt x="178594" y="267890"/>
                </a:lnTo>
                <a:lnTo>
                  <a:pt x="178594" y="267890"/>
                </a:lnTo>
                <a:lnTo>
                  <a:pt x="178594" y="267890"/>
                </a:lnTo>
                <a:lnTo>
                  <a:pt x="178594" y="267890"/>
                </a:lnTo>
                <a:lnTo>
                  <a:pt x="178594" y="267890"/>
                </a:lnTo>
                <a:lnTo>
                  <a:pt x="178594" y="26789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Freeform 359"/>
          <p:cNvSpPr/>
          <p:nvPr/>
        </p:nvSpPr>
        <p:spPr>
          <a:xfrm>
            <a:off x="464344" y="2411015"/>
            <a:ext cx="285751" cy="357189"/>
          </a:xfrm>
          <a:custGeom>
            <a:avLst/>
            <a:gdLst/>
            <a:ahLst/>
            <a:cxnLst/>
            <a:rect l="0" t="0" r="0" b="0"/>
            <a:pathLst>
              <a:path w="285751" h="357189">
                <a:moveTo>
                  <a:pt x="26789" y="89298"/>
                </a:moveTo>
                <a:lnTo>
                  <a:pt x="17859" y="89298"/>
                </a:lnTo>
                <a:lnTo>
                  <a:pt x="17859" y="80368"/>
                </a:lnTo>
                <a:lnTo>
                  <a:pt x="8930" y="71438"/>
                </a:lnTo>
                <a:lnTo>
                  <a:pt x="0" y="62508"/>
                </a:lnTo>
                <a:lnTo>
                  <a:pt x="0" y="53579"/>
                </a:lnTo>
                <a:lnTo>
                  <a:pt x="0" y="44649"/>
                </a:lnTo>
                <a:lnTo>
                  <a:pt x="0" y="35719"/>
                </a:lnTo>
                <a:lnTo>
                  <a:pt x="8930" y="26789"/>
                </a:lnTo>
                <a:lnTo>
                  <a:pt x="17859" y="17860"/>
                </a:lnTo>
                <a:lnTo>
                  <a:pt x="35719" y="8930"/>
                </a:lnTo>
                <a:lnTo>
                  <a:pt x="53578" y="0"/>
                </a:lnTo>
                <a:lnTo>
                  <a:pt x="71437" y="0"/>
                </a:lnTo>
                <a:lnTo>
                  <a:pt x="89297" y="8930"/>
                </a:lnTo>
                <a:lnTo>
                  <a:pt x="107156" y="8930"/>
                </a:lnTo>
                <a:lnTo>
                  <a:pt x="133945" y="17860"/>
                </a:lnTo>
                <a:lnTo>
                  <a:pt x="151805" y="26789"/>
                </a:lnTo>
                <a:lnTo>
                  <a:pt x="169664" y="35719"/>
                </a:lnTo>
                <a:lnTo>
                  <a:pt x="196453" y="53579"/>
                </a:lnTo>
                <a:lnTo>
                  <a:pt x="214312" y="62508"/>
                </a:lnTo>
                <a:lnTo>
                  <a:pt x="232172" y="80368"/>
                </a:lnTo>
                <a:lnTo>
                  <a:pt x="250031" y="89298"/>
                </a:lnTo>
                <a:lnTo>
                  <a:pt x="258961" y="107157"/>
                </a:lnTo>
                <a:lnTo>
                  <a:pt x="267890" y="125016"/>
                </a:lnTo>
                <a:lnTo>
                  <a:pt x="276820" y="142876"/>
                </a:lnTo>
                <a:lnTo>
                  <a:pt x="285750" y="160735"/>
                </a:lnTo>
                <a:lnTo>
                  <a:pt x="285750" y="187524"/>
                </a:lnTo>
                <a:lnTo>
                  <a:pt x="285750" y="205383"/>
                </a:lnTo>
                <a:lnTo>
                  <a:pt x="285750" y="223243"/>
                </a:lnTo>
                <a:lnTo>
                  <a:pt x="276820" y="250032"/>
                </a:lnTo>
                <a:lnTo>
                  <a:pt x="267890" y="267891"/>
                </a:lnTo>
                <a:lnTo>
                  <a:pt x="267890" y="285751"/>
                </a:lnTo>
                <a:lnTo>
                  <a:pt x="258961" y="303610"/>
                </a:lnTo>
                <a:lnTo>
                  <a:pt x="250031" y="321469"/>
                </a:lnTo>
                <a:lnTo>
                  <a:pt x="241101" y="330399"/>
                </a:lnTo>
                <a:lnTo>
                  <a:pt x="232172" y="339329"/>
                </a:lnTo>
                <a:lnTo>
                  <a:pt x="223242" y="348258"/>
                </a:lnTo>
                <a:lnTo>
                  <a:pt x="214312" y="357188"/>
                </a:lnTo>
                <a:lnTo>
                  <a:pt x="214312" y="357188"/>
                </a:lnTo>
                <a:lnTo>
                  <a:pt x="205383" y="357188"/>
                </a:lnTo>
                <a:lnTo>
                  <a:pt x="205383" y="3571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Freeform 360"/>
          <p:cNvSpPr/>
          <p:nvPr/>
        </p:nvSpPr>
        <p:spPr>
          <a:xfrm>
            <a:off x="696516" y="2152054"/>
            <a:ext cx="232173" cy="473275"/>
          </a:xfrm>
          <a:custGeom>
            <a:avLst/>
            <a:gdLst/>
            <a:ahLst/>
            <a:cxnLst/>
            <a:rect l="0" t="0" r="0" b="0"/>
            <a:pathLst>
              <a:path w="232173" h="473275">
                <a:moveTo>
                  <a:pt x="125015" y="473274"/>
                </a:moveTo>
                <a:lnTo>
                  <a:pt x="125015" y="473274"/>
                </a:lnTo>
                <a:lnTo>
                  <a:pt x="125015" y="473274"/>
                </a:lnTo>
                <a:lnTo>
                  <a:pt x="125015" y="473274"/>
                </a:lnTo>
                <a:lnTo>
                  <a:pt x="125015" y="473274"/>
                </a:lnTo>
                <a:lnTo>
                  <a:pt x="125015" y="473274"/>
                </a:lnTo>
                <a:lnTo>
                  <a:pt x="125015" y="473274"/>
                </a:lnTo>
                <a:lnTo>
                  <a:pt x="125015" y="473274"/>
                </a:lnTo>
                <a:lnTo>
                  <a:pt x="125015" y="464344"/>
                </a:lnTo>
                <a:lnTo>
                  <a:pt x="116086" y="455415"/>
                </a:lnTo>
                <a:lnTo>
                  <a:pt x="107156" y="437555"/>
                </a:lnTo>
                <a:lnTo>
                  <a:pt x="98226" y="419696"/>
                </a:lnTo>
                <a:lnTo>
                  <a:pt x="89297" y="401837"/>
                </a:lnTo>
                <a:lnTo>
                  <a:pt x="80367" y="383977"/>
                </a:lnTo>
                <a:lnTo>
                  <a:pt x="62508" y="357188"/>
                </a:lnTo>
                <a:lnTo>
                  <a:pt x="53578" y="339329"/>
                </a:lnTo>
                <a:lnTo>
                  <a:pt x="44648" y="312540"/>
                </a:lnTo>
                <a:lnTo>
                  <a:pt x="35718" y="285750"/>
                </a:lnTo>
                <a:lnTo>
                  <a:pt x="26789" y="267891"/>
                </a:lnTo>
                <a:lnTo>
                  <a:pt x="17859" y="250032"/>
                </a:lnTo>
                <a:lnTo>
                  <a:pt x="8929" y="241102"/>
                </a:lnTo>
                <a:lnTo>
                  <a:pt x="8929" y="223243"/>
                </a:lnTo>
                <a:lnTo>
                  <a:pt x="8929" y="214313"/>
                </a:lnTo>
                <a:lnTo>
                  <a:pt x="0" y="205383"/>
                </a:lnTo>
                <a:lnTo>
                  <a:pt x="0" y="205383"/>
                </a:lnTo>
                <a:lnTo>
                  <a:pt x="0" y="196454"/>
                </a:lnTo>
                <a:lnTo>
                  <a:pt x="8929" y="196454"/>
                </a:lnTo>
                <a:lnTo>
                  <a:pt x="8929" y="205383"/>
                </a:lnTo>
                <a:lnTo>
                  <a:pt x="17859" y="205383"/>
                </a:lnTo>
                <a:lnTo>
                  <a:pt x="26789" y="214313"/>
                </a:lnTo>
                <a:lnTo>
                  <a:pt x="44648" y="232172"/>
                </a:lnTo>
                <a:lnTo>
                  <a:pt x="62508" y="250032"/>
                </a:lnTo>
                <a:lnTo>
                  <a:pt x="80367" y="267891"/>
                </a:lnTo>
                <a:lnTo>
                  <a:pt x="98226" y="285750"/>
                </a:lnTo>
                <a:lnTo>
                  <a:pt x="116086" y="303610"/>
                </a:lnTo>
                <a:lnTo>
                  <a:pt x="133945" y="321469"/>
                </a:lnTo>
                <a:lnTo>
                  <a:pt x="151804" y="330399"/>
                </a:lnTo>
                <a:lnTo>
                  <a:pt x="169664" y="348259"/>
                </a:lnTo>
                <a:lnTo>
                  <a:pt x="187523" y="357188"/>
                </a:lnTo>
                <a:lnTo>
                  <a:pt x="196453" y="366118"/>
                </a:lnTo>
                <a:lnTo>
                  <a:pt x="205383" y="375048"/>
                </a:lnTo>
                <a:lnTo>
                  <a:pt x="214312" y="375048"/>
                </a:lnTo>
                <a:lnTo>
                  <a:pt x="223242" y="383977"/>
                </a:lnTo>
                <a:lnTo>
                  <a:pt x="232172" y="375048"/>
                </a:lnTo>
                <a:lnTo>
                  <a:pt x="232172" y="375048"/>
                </a:lnTo>
                <a:lnTo>
                  <a:pt x="232172" y="375048"/>
                </a:lnTo>
                <a:lnTo>
                  <a:pt x="232172" y="366118"/>
                </a:lnTo>
                <a:lnTo>
                  <a:pt x="232172" y="357188"/>
                </a:lnTo>
                <a:lnTo>
                  <a:pt x="232172" y="339329"/>
                </a:lnTo>
                <a:lnTo>
                  <a:pt x="223242" y="321469"/>
                </a:lnTo>
                <a:lnTo>
                  <a:pt x="214312" y="294680"/>
                </a:lnTo>
                <a:lnTo>
                  <a:pt x="205383" y="267891"/>
                </a:lnTo>
                <a:lnTo>
                  <a:pt x="196453" y="241102"/>
                </a:lnTo>
                <a:lnTo>
                  <a:pt x="187523" y="214313"/>
                </a:lnTo>
                <a:lnTo>
                  <a:pt x="178593" y="187524"/>
                </a:lnTo>
                <a:lnTo>
                  <a:pt x="160734" y="160735"/>
                </a:lnTo>
                <a:lnTo>
                  <a:pt x="151804" y="125016"/>
                </a:lnTo>
                <a:lnTo>
                  <a:pt x="133945" y="107157"/>
                </a:lnTo>
                <a:lnTo>
                  <a:pt x="125015" y="80368"/>
                </a:lnTo>
                <a:lnTo>
                  <a:pt x="116086" y="62508"/>
                </a:lnTo>
                <a:lnTo>
                  <a:pt x="107156" y="44649"/>
                </a:lnTo>
                <a:lnTo>
                  <a:pt x="107156" y="26790"/>
                </a:lnTo>
                <a:lnTo>
                  <a:pt x="98226" y="8930"/>
                </a:lnTo>
                <a:lnTo>
                  <a:pt x="98226" y="8930"/>
                </a:lnTo>
                <a:lnTo>
                  <a:pt x="98226" y="0"/>
                </a:lnTo>
                <a:lnTo>
                  <a:pt x="98226" y="0"/>
                </a:lnTo>
                <a:lnTo>
                  <a:pt x="98226" y="8930"/>
                </a:lnTo>
                <a:lnTo>
                  <a:pt x="98226" y="17860"/>
                </a:lnTo>
                <a:lnTo>
                  <a:pt x="98226" y="17860"/>
                </a:lnTo>
                <a:lnTo>
                  <a:pt x="107156" y="26790"/>
                </a:lnTo>
                <a:lnTo>
                  <a:pt x="107156" y="2679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Freeform 361"/>
          <p:cNvSpPr/>
          <p:nvPr/>
        </p:nvSpPr>
        <p:spPr>
          <a:xfrm>
            <a:off x="875109" y="2080617"/>
            <a:ext cx="276822" cy="357188"/>
          </a:xfrm>
          <a:custGeom>
            <a:avLst/>
            <a:gdLst/>
            <a:ahLst/>
            <a:cxnLst/>
            <a:rect l="0" t="0" r="0" b="0"/>
            <a:pathLst>
              <a:path w="276822" h="357188">
                <a:moveTo>
                  <a:pt x="35719" y="205383"/>
                </a:moveTo>
                <a:lnTo>
                  <a:pt x="35719" y="205383"/>
                </a:lnTo>
                <a:lnTo>
                  <a:pt x="44649" y="214312"/>
                </a:lnTo>
                <a:lnTo>
                  <a:pt x="53579" y="223242"/>
                </a:lnTo>
                <a:lnTo>
                  <a:pt x="62508" y="232172"/>
                </a:lnTo>
                <a:lnTo>
                  <a:pt x="71438" y="250031"/>
                </a:lnTo>
                <a:lnTo>
                  <a:pt x="89297" y="258961"/>
                </a:lnTo>
                <a:lnTo>
                  <a:pt x="107157" y="276820"/>
                </a:lnTo>
                <a:lnTo>
                  <a:pt x="116086" y="294680"/>
                </a:lnTo>
                <a:lnTo>
                  <a:pt x="125016" y="312539"/>
                </a:lnTo>
                <a:lnTo>
                  <a:pt x="142875" y="321469"/>
                </a:lnTo>
                <a:lnTo>
                  <a:pt x="151805" y="330398"/>
                </a:lnTo>
                <a:lnTo>
                  <a:pt x="151805" y="348258"/>
                </a:lnTo>
                <a:lnTo>
                  <a:pt x="160735" y="348258"/>
                </a:lnTo>
                <a:lnTo>
                  <a:pt x="160735" y="357187"/>
                </a:lnTo>
                <a:lnTo>
                  <a:pt x="160735" y="357187"/>
                </a:lnTo>
                <a:lnTo>
                  <a:pt x="160735" y="357187"/>
                </a:lnTo>
                <a:lnTo>
                  <a:pt x="160735" y="357187"/>
                </a:lnTo>
                <a:lnTo>
                  <a:pt x="160735" y="357187"/>
                </a:lnTo>
                <a:lnTo>
                  <a:pt x="160735" y="357187"/>
                </a:lnTo>
                <a:lnTo>
                  <a:pt x="160735" y="357187"/>
                </a:lnTo>
                <a:lnTo>
                  <a:pt x="160735" y="357187"/>
                </a:lnTo>
                <a:lnTo>
                  <a:pt x="160735" y="357187"/>
                </a:lnTo>
                <a:lnTo>
                  <a:pt x="160735" y="348258"/>
                </a:lnTo>
                <a:lnTo>
                  <a:pt x="151805" y="339328"/>
                </a:lnTo>
                <a:lnTo>
                  <a:pt x="151805" y="330398"/>
                </a:lnTo>
                <a:lnTo>
                  <a:pt x="142875" y="321469"/>
                </a:lnTo>
                <a:lnTo>
                  <a:pt x="133946" y="303609"/>
                </a:lnTo>
                <a:lnTo>
                  <a:pt x="125016" y="285750"/>
                </a:lnTo>
                <a:lnTo>
                  <a:pt x="107157" y="267891"/>
                </a:lnTo>
                <a:lnTo>
                  <a:pt x="98227" y="241102"/>
                </a:lnTo>
                <a:lnTo>
                  <a:pt x="80368" y="214312"/>
                </a:lnTo>
                <a:lnTo>
                  <a:pt x="62508" y="178594"/>
                </a:lnTo>
                <a:lnTo>
                  <a:pt x="53579" y="142875"/>
                </a:lnTo>
                <a:lnTo>
                  <a:pt x="35719" y="116086"/>
                </a:lnTo>
                <a:lnTo>
                  <a:pt x="26790" y="89297"/>
                </a:lnTo>
                <a:lnTo>
                  <a:pt x="17860" y="71437"/>
                </a:lnTo>
                <a:lnTo>
                  <a:pt x="8930" y="53578"/>
                </a:lnTo>
                <a:lnTo>
                  <a:pt x="8930" y="35719"/>
                </a:lnTo>
                <a:lnTo>
                  <a:pt x="0" y="17859"/>
                </a:lnTo>
                <a:lnTo>
                  <a:pt x="0" y="8930"/>
                </a:lnTo>
                <a:lnTo>
                  <a:pt x="0" y="8930"/>
                </a:lnTo>
                <a:lnTo>
                  <a:pt x="0" y="8930"/>
                </a:lnTo>
                <a:lnTo>
                  <a:pt x="8930" y="0"/>
                </a:lnTo>
                <a:lnTo>
                  <a:pt x="17860" y="0"/>
                </a:lnTo>
                <a:lnTo>
                  <a:pt x="26790" y="8930"/>
                </a:lnTo>
                <a:lnTo>
                  <a:pt x="35719" y="8930"/>
                </a:lnTo>
                <a:lnTo>
                  <a:pt x="44649" y="17859"/>
                </a:lnTo>
                <a:lnTo>
                  <a:pt x="62508" y="26789"/>
                </a:lnTo>
                <a:lnTo>
                  <a:pt x="80368" y="35719"/>
                </a:lnTo>
                <a:lnTo>
                  <a:pt x="89297" y="53578"/>
                </a:lnTo>
                <a:lnTo>
                  <a:pt x="107157" y="62508"/>
                </a:lnTo>
                <a:lnTo>
                  <a:pt x="125016" y="80367"/>
                </a:lnTo>
                <a:lnTo>
                  <a:pt x="151805" y="98227"/>
                </a:lnTo>
                <a:lnTo>
                  <a:pt x="169665" y="116086"/>
                </a:lnTo>
                <a:lnTo>
                  <a:pt x="187524" y="125016"/>
                </a:lnTo>
                <a:lnTo>
                  <a:pt x="196454" y="133945"/>
                </a:lnTo>
                <a:lnTo>
                  <a:pt x="214313" y="151805"/>
                </a:lnTo>
                <a:lnTo>
                  <a:pt x="223243" y="160734"/>
                </a:lnTo>
                <a:lnTo>
                  <a:pt x="241102" y="169664"/>
                </a:lnTo>
                <a:lnTo>
                  <a:pt x="250032" y="178594"/>
                </a:lnTo>
                <a:lnTo>
                  <a:pt x="258961" y="187523"/>
                </a:lnTo>
                <a:lnTo>
                  <a:pt x="267891" y="187523"/>
                </a:lnTo>
                <a:lnTo>
                  <a:pt x="276821" y="196453"/>
                </a:lnTo>
                <a:lnTo>
                  <a:pt x="276821" y="196453"/>
                </a:lnTo>
                <a:lnTo>
                  <a:pt x="276821" y="196453"/>
                </a:lnTo>
                <a:lnTo>
                  <a:pt x="276821" y="196453"/>
                </a:lnTo>
                <a:lnTo>
                  <a:pt x="276821" y="205383"/>
                </a:lnTo>
                <a:lnTo>
                  <a:pt x="276821"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964406" y="2196703"/>
            <a:ext cx="98228" cy="125017"/>
          </a:xfrm>
          <a:custGeom>
            <a:avLst/>
            <a:gdLst/>
            <a:ahLst/>
            <a:cxnLst/>
            <a:rect l="0" t="0" r="0" b="0"/>
            <a:pathLst>
              <a:path w="98228" h="125017">
                <a:moveTo>
                  <a:pt x="8930" y="125016"/>
                </a:moveTo>
                <a:lnTo>
                  <a:pt x="8930" y="125016"/>
                </a:lnTo>
                <a:lnTo>
                  <a:pt x="0" y="125016"/>
                </a:lnTo>
                <a:lnTo>
                  <a:pt x="0" y="125016"/>
                </a:lnTo>
                <a:lnTo>
                  <a:pt x="0" y="125016"/>
                </a:lnTo>
                <a:lnTo>
                  <a:pt x="0" y="116086"/>
                </a:lnTo>
                <a:lnTo>
                  <a:pt x="8930" y="107156"/>
                </a:lnTo>
                <a:lnTo>
                  <a:pt x="17860" y="98226"/>
                </a:lnTo>
                <a:lnTo>
                  <a:pt x="26789" y="89297"/>
                </a:lnTo>
                <a:lnTo>
                  <a:pt x="35719" y="71437"/>
                </a:lnTo>
                <a:lnTo>
                  <a:pt x="44649" y="62508"/>
                </a:lnTo>
                <a:lnTo>
                  <a:pt x="62508" y="44648"/>
                </a:lnTo>
                <a:lnTo>
                  <a:pt x="71438" y="35719"/>
                </a:lnTo>
                <a:lnTo>
                  <a:pt x="80368" y="26789"/>
                </a:lnTo>
                <a:lnTo>
                  <a:pt x="89297" y="17859"/>
                </a:lnTo>
                <a:lnTo>
                  <a:pt x="89297" y="8930"/>
                </a:lnTo>
                <a:lnTo>
                  <a:pt x="89297" y="8930"/>
                </a:lnTo>
                <a:lnTo>
                  <a:pt x="98227" y="0"/>
                </a:lnTo>
                <a:lnTo>
                  <a:pt x="9822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Freeform 363"/>
          <p:cNvSpPr/>
          <p:nvPr/>
        </p:nvSpPr>
        <p:spPr>
          <a:xfrm>
            <a:off x="1178719" y="1660922"/>
            <a:ext cx="410766" cy="401837"/>
          </a:xfrm>
          <a:custGeom>
            <a:avLst/>
            <a:gdLst/>
            <a:ahLst/>
            <a:cxnLst/>
            <a:rect l="0" t="0" r="0" b="0"/>
            <a:pathLst>
              <a:path w="410766" h="401837">
                <a:moveTo>
                  <a:pt x="0" y="401836"/>
                </a:moveTo>
                <a:lnTo>
                  <a:pt x="0" y="401836"/>
                </a:lnTo>
                <a:lnTo>
                  <a:pt x="0" y="401836"/>
                </a:lnTo>
                <a:lnTo>
                  <a:pt x="8930" y="392906"/>
                </a:lnTo>
                <a:lnTo>
                  <a:pt x="8930" y="392906"/>
                </a:lnTo>
                <a:lnTo>
                  <a:pt x="17859" y="383976"/>
                </a:lnTo>
                <a:lnTo>
                  <a:pt x="26789" y="375047"/>
                </a:lnTo>
                <a:lnTo>
                  <a:pt x="44648" y="357187"/>
                </a:lnTo>
                <a:lnTo>
                  <a:pt x="62508" y="348257"/>
                </a:lnTo>
                <a:lnTo>
                  <a:pt x="71437" y="330398"/>
                </a:lnTo>
                <a:lnTo>
                  <a:pt x="89297" y="312539"/>
                </a:lnTo>
                <a:lnTo>
                  <a:pt x="116086" y="294679"/>
                </a:lnTo>
                <a:lnTo>
                  <a:pt x="133945" y="267890"/>
                </a:lnTo>
                <a:lnTo>
                  <a:pt x="160734" y="250031"/>
                </a:lnTo>
                <a:lnTo>
                  <a:pt x="178594" y="232172"/>
                </a:lnTo>
                <a:lnTo>
                  <a:pt x="205383" y="205382"/>
                </a:lnTo>
                <a:lnTo>
                  <a:pt x="232172" y="187523"/>
                </a:lnTo>
                <a:lnTo>
                  <a:pt x="258961" y="160734"/>
                </a:lnTo>
                <a:lnTo>
                  <a:pt x="276820" y="133945"/>
                </a:lnTo>
                <a:lnTo>
                  <a:pt x="303609" y="116086"/>
                </a:lnTo>
                <a:lnTo>
                  <a:pt x="321469" y="98226"/>
                </a:lnTo>
                <a:lnTo>
                  <a:pt x="348258" y="80367"/>
                </a:lnTo>
                <a:lnTo>
                  <a:pt x="366117" y="62507"/>
                </a:lnTo>
                <a:lnTo>
                  <a:pt x="375047" y="44648"/>
                </a:lnTo>
                <a:lnTo>
                  <a:pt x="392906" y="26789"/>
                </a:lnTo>
                <a:lnTo>
                  <a:pt x="401836" y="17859"/>
                </a:lnTo>
                <a:lnTo>
                  <a:pt x="401836" y="8929"/>
                </a:lnTo>
                <a:lnTo>
                  <a:pt x="401836" y="8929"/>
                </a:lnTo>
                <a:lnTo>
                  <a:pt x="410765" y="0"/>
                </a:lnTo>
                <a:lnTo>
                  <a:pt x="41076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1393031" y="1598414"/>
            <a:ext cx="258962" cy="276821"/>
          </a:xfrm>
          <a:custGeom>
            <a:avLst/>
            <a:gdLst/>
            <a:ahLst/>
            <a:cxnLst/>
            <a:rect l="0" t="0" r="0" b="0"/>
            <a:pathLst>
              <a:path w="258962" h="276821">
                <a:moveTo>
                  <a:pt x="8930" y="98226"/>
                </a:moveTo>
                <a:lnTo>
                  <a:pt x="8930" y="98226"/>
                </a:lnTo>
                <a:lnTo>
                  <a:pt x="0" y="98226"/>
                </a:lnTo>
                <a:lnTo>
                  <a:pt x="0" y="89297"/>
                </a:lnTo>
                <a:lnTo>
                  <a:pt x="8930" y="89297"/>
                </a:lnTo>
                <a:lnTo>
                  <a:pt x="17860" y="80367"/>
                </a:lnTo>
                <a:lnTo>
                  <a:pt x="26789" y="71437"/>
                </a:lnTo>
                <a:lnTo>
                  <a:pt x="44649" y="62508"/>
                </a:lnTo>
                <a:lnTo>
                  <a:pt x="62508" y="53578"/>
                </a:lnTo>
                <a:lnTo>
                  <a:pt x="89297" y="44648"/>
                </a:lnTo>
                <a:lnTo>
                  <a:pt x="107157" y="35719"/>
                </a:lnTo>
                <a:lnTo>
                  <a:pt x="133946" y="26789"/>
                </a:lnTo>
                <a:lnTo>
                  <a:pt x="151805" y="17859"/>
                </a:lnTo>
                <a:lnTo>
                  <a:pt x="169664" y="8930"/>
                </a:lnTo>
                <a:lnTo>
                  <a:pt x="196453" y="8930"/>
                </a:lnTo>
                <a:lnTo>
                  <a:pt x="214313" y="0"/>
                </a:lnTo>
                <a:lnTo>
                  <a:pt x="223242" y="0"/>
                </a:lnTo>
                <a:lnTo>
                  <a:pt x="241102" y="0"/>
                </a:lnTo>
                <a:lnTo>
                  <a:pt x="250032" y="0"/>
                </a:lnTo>
                <a:lnTo>
                  <a:pt x="250032" y="0"/>
                </a:lnTo>
                <a:lnTo>
                  <a:pt x="258961" y="8930"/>
                </a:lnTo>
                <a:lnTo>
                  <a:pt x="258961" y="17859"/>
                </a:lnTo>
                <a:lnTo>
                  <a:pt x="258961" y="35719"/>
                </a:lnTo>
                <a:lnTo>
                  <a:pt x="250032" y="53578"/>
                </a:lnTo>
                <a:lnTo>
                  <a:pt x="250032" y="80367"/>
                </a:lnTo>
                <a:lnTo>
                  <a:pt x="241102" y="98226"/>
                </a:lnTo>
                <a:lnTo>
                  <a:pt x="232172" y="125015"/>
                </a:lnTo>
                <a:lnTo>
                  <a:pt x="223242" y="151805"/>
                </a:lnTo>
                <a:lnTo>
                  <a:pt x="214313" y="178594"/>
                </a:lnTo>
                <a:lnTo>
                  <a:pt x="205383" y="196453"/>
                </a:lnTo>
                <a:lnTo>
                  <a:pt x="196453" y="223242"/>
                </a:lnTo>
                <a:lnTo>
                  <a:pt x="196453" y="241101"/>
                </a:lnTo>
                <a:lnTo>
                  <a:pt x="187524" y="250031"/>
                </a:lnTo>
                <a:lnTo>
                  <a:pt x="187524" y="267890"/>
                </a:lnTo>
                <a:lnTo>
                  <a:pt x="187524" y="267890"/>
                </a:lnTo>
                <a:lnTo>
                  <a:pt x="187524" y="276820"/>
                </a:lnTo>
                <a:lnTo>
                  <a:pt x="187524" y="276820"/>
                </a:lnTo>
                <a:lnTo>
                  <a:pt x="187524" y="276820"/>
                </a:lnTo>
                <a:lnTo>
                  <a:pt x="187524" y="267890"/>
                </a:lnTo>
                <a:lnTo>
                  <a:pt x="187524" y="267890"/>
                </a:lnTo>
                <a:lnTo>
                  <a:pt x="196453" y="267890"/>
                </a:lnTo>
                <a:lnTo>
                  <a:pt x="196453" y="26789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1714500" y="1473398"/>
            <a:ext cx="125017" cy="250032"/>
          </a:xfrm>
          <a:custGeom>
            <a:avLst/>
            <a:gdLst/>
            <a:ahLst/>
            <a:cxnLst/>
            <a:rect l="0" t="0" r="0" b="0"/>
            <a:pathLst>
              <a:path w="125017" h="250032">
                <a:moveTo>
                  <a:pt x="0" y="0"/>
                </a:moveTo>
                <a:lnTo>
                  <a:pt x="0" y="0"/>
                </a:lnTo>
                <a:lnTo>
                  <a:pt x="0" y="8930"/>
                </a:lnTo>
                <a:lnTo>
                  <a:pt x="8930" y="17860"/>
                </a:lnTo>
                <a:lnTo>
                  <a:pt x="17859" y="35719"/>
                </a:lnTo>
                <a:lnTo>
                  <a:pt x="26789" y="53578"/>
                </a:lnTo>
                <a:lnTo>
                  <a:pt x="44648" y="80367"/>
                </a:lnTo>
                <a:lnTo>
                  <a:pt x="53578" y="107156"/>
                </a:lnTo>
                <a:lnTo>
                  <a:pt x="71438" y="133946"/>
                </a:lnTo>
                <a:lnTo>
                  <a:pt x="80367" y="160735"/>
                </a:lnTo>
                <a:lnTo>
                  <a:pt x="98227" y="178594"/>
                </a:lnTo>
                <a:lnTo>
                  <a:pt x="107156" y="196453"/>
                </a:lnTo>
                <a:lnTo>
                  <a:pt x="107156" y="214313"/>
                </a:lnTo>
                <a:lnTo>
                  <a:pt x="116086" y="223242"/>
                </a:lnTo>
                <a:lnTo>
                  <a:pt x="116086" y="232172"/>
                </a:lnTo>
                <a:lnTo>
                  <a:pt x="125016" y="241102"/>
                </a:lnTo>
                <a:lnTo>
                  <a:pt x="125016" y="241102"/>
                </a:lnTo>
                <a:lnTo>
                  <a:pt x="125016" y="250031"/>
                </a:lnTo>
                <a:lnTo>
                  <a:pt x="125016"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a:off x="1651992" y="1339453"/>
            <a:ext cx="250032" cy="205384"/>
          </a:xfrm>
          <a:custGeom>
            <a:avLst/>
            <a:gdLst/>
            <a:ahLst/>
            <a:cxnLst/>
            <a:rect l="0" t="0" r="0" b="0"/>
            <a:pathLst>
              <a:path w="250032" h="205384">
                <a:moveTo>
                  <a:pt x="8930" y="205383"/>
                </a:moveTo>
                <a:lnTo>
                  <a:pt x="8930" y="196453"/>
                </a:lnTo>
                <a:lnTo>
                  <a:pt x="8930" y="187523"/>
                </a:lnTo>
                <a:lnTo>
                  <a:pt x="0" y="178594"/>
                </a:lnTo>
                <a:lnTo>
                  <a:pt x="0" y="160734"/>
                </a:lnTo>
                <a:lnTo>
                  <a:pt x="0" y="142875"/>
                </a:lnTo>
                <a:lnTo>
                  <a:pt x="0" y="125016"/>
                </a:lnTo>
                <a:lnTo>
                  <a:pt x="0" y="98226"/>
                </a:lnTo>
                <a:lnTo>
                  <a:pt x="8930" y="80367"/>
                </a:lnTo>
                <a:lnTo>
                  <a:pt x="17860" y="62508"/>
                </a:lnTo>
                <a:lnTo>
                  <a:pt x="26789" y="44649"/>
                </a:lnTo>
                <a:lnTo>
                  <a:pt x="44649" y="26789"/>
                </a:lnTo>
                <a:lnTo>
                  <a:pt x="62508" y="8930"/>
                </a:lnTo>
                <a:lnTo>
                  <a:pt x="71438" y="0"/>
                </a:lnTo>
                <a:lnTo>
                  <a:pt x="89297" y="0"/>
                </a:lnTo>
                <a:lnTo>
                  <a:pt x="98227" y="0"/>
                </a:lnTo>
                <a:lnTo>
                  <a:pt x="116086" y="0"/>
                </a:lnTo>
                <a:lnTo>
                  <a:pt x="125016" y="8930"/>
                </a:lnTo>
                <a:lnTo>
                  <a:pt x="133946" y="17860"/>
                </a:lnTo>
                <a:lnTo>
                  <a:pt x="133946" y="35719"/>
                </a:lnTo>
                <a:lnTo>
                  <a:pt x="142875" y="44649"/>
                </a:lnTo>
                <a:lnTo>
                  <a:pt x="142875" y="62508"/>
                </a:lnTo>
                <a:lnTo>
                  <a:pt x="133946" y="80367"/>
                </a:lnTo>
                <a:lnTo>
                  <a:pt x="125016" y="98226"/>
                </a:lnTo>
                <a:lnTo>
                  <a:pt x="116086" y="125016"/>
                </a:lnTo>
                <a:lnTo>
                  <a:pt x="107156" y="142875"/>
                </a:lnTo>
                <a:lnTo>
                  <a:pt x="98227" y="160734"/>
                </a:lnTo>
                <a:lnTo>
                  <a:pt x="89297" y="178594"/>
                </a:lnTo>
                <a:lnTo>
                  <a:pt x="80367" y="187523"/>
                </a:lnTo>
                <a:lnTo>
                  <a:pt x="80367" y="196453"/>
                </a:lnTo>
                <a:lnTo>
                  <a:pt x="80367" y="196453"/>
                </a:lnTo>
                <a:lnTo>
                  <a:pt x="80367" y="196453"/>
                </a:lnTo>
                <a:lnTo>
                  <a:pt x="80367" y="196453"/>
                </a:lnTo>
                <a:lnTo>
                  <a:pt x="89297" y="196453"/>
                </a:lnTo>
                <a:lnTo>
                  <a:pt x="98227" y="196453"/>
                </a:lnTo>
                <a:lnTo>
                  <a:pt x="116086" y="196453"/>
                </a:lnTo>
                <a:lnTo>
                  <a:pt x="133946" y="196453"/>
                </a:lnTo>
                <a:lnTo>
                  <a:pt x="151805" y="187523"/>
                </a:lnTo>
                <a:lnTo>
                  <a:pt x="169664" y="187523"/>
                </a:lnTo>
                <a:lnTo>
                  <a:pt x="187524" y="187523"/>
                </a:lnTo>
                <a:lnTo>
                  <a:pt x="205383" y="187523"/>
                </a:lnTo>
                <a:lnTo>
                  <a:pt x="214313" y="196453"/>
                </a:lnTo>
                <a:lnTo>
                  <a:pt x="232172" y="196453"/>
                </a:lnTo>
                <a:lnTo>
                  <a:pt x="241102" y="196453"/>
                </a:lnTo>
                <a:lnTo>
                  <a:pt x="241102" y="205383"/>
                </a:lnTo>
                <a:lnTo>
                  <a:pt x="241102" y="205383"/>
                </a:lnTo>
                <a:lnTo>
                  <a:pt x="250031" y="205383"/>
                </a:lnTo>
                <a:lnTo>
                  <a:pt x="250031"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Freeform 367"/>
          <p:cNvSpPr/>
          <p:nvPr/>
        </p:nvSpPr>
        <p:spPr>
          <a:xfrm>
            <a:off x="1830586" y="1169789"/>
            <a:ext cx="241103" cy="437556"/>
          </a:xfrm>
          <a:custGeom>
            <a:avLst/>
            <a:gdLst/>
            <a:ahLst/>
            <a:cxnLst/>
            <a:rect l="0" t="0" r="0" b="0"/>
            <a:pathLst>
              <a:path w="241103" h="437556">
                <a:moveTo>
                  <a:pt x="125016" y="437555"/>
                </a:moveTo>
                <a:lnTo>
                  <a:pt x="125016" y="437555"/>
                </a:lnTo>
                <a:lnTo>
                  <a:pt x="125016" y="437555"/>
                </a:lnTo>
                <a:lnTo>
                  <a:pt x="133945" y="437555"/>
                </a:lnTo>
                <a:lnTo>
                  <a:pt x="142875" y="437555"/>
                </a:lnTo>
                <a:lnTo>
                  <a:pt x="142875" y="437555"/>
                </a:lnTo>
                <a:lnTo>
                  <a:pt x="142875" y="437555"/>
                </a:lnTo>
                <a:lnTo>
                  <a:pt x="142875" y="437555"/>
                </a:lnTo>
                <a:lnTo>
                  <a:pt x="142875" y="437555"/>
                </a:lnTo>
                <a:lnTo>
                  <a:pt x="142875" y="437555"/>
                </a:lnTo>
                <a:lnTo>
                  <a:pt x="142875" y="437555"/>
                </a:lnTo>
                <a:lnTo>
                  <a:pt x="142875" y="428625"/>
                </a:lnTo>
                <a:lnTo>
                  <a:pt x="133945" y="419695"/>
                </a:lnTo>
                <a:lnTo>
                  <a:pt x="125016" y="401836"/>
                </a:lnTo>
                <a:lnTo>
                  <a:pt x="116086" y="383976"/>
                </a:lnTo>
                <a:lnTo>
                  <a:pt x="98227" y="366117"/>
                </a:lnTo>
                <a:lnTo>
                  <a:pt x="89297" y="339328"/>
                </a:lnTo>
                <a:lnTo>
                  <a:pt x="71437" y="321469"/>
                </a:lnTo>
                <a:lnTo>
                  <a:pt x="62508" y="294680"/>
                </a:lnTo>
                <a:lnTo>
                  <a:pt x="44648" y="267890"/>
                </a:lnTo>
                <a:lnTo>
                  <a:pt x="35719" y="250031"/>
                </a:lnTo>
                <a:lnTo>
                  <a:pt x="26789" y="232172"/>
                </a:lnTo>
                <a:lnTo>
                  <a:pt x="17859" y="214313"/>
                </a:lnTo>
                <a:lnTo>
                  <a:pt x="8930" y="196453"/>
                </a:lnTo>
                <a:lnTo>
                  <a:pt x="0" y="187524"/>
                </a:lnTo>
                <a:lnTo>
                  <a:pt x="0" y="178594"/>
                </a:lnTo>
                <a:lnTo>
                  <a:pt x="0" y="169664"/>
                </a:lnTo>
                <a:lnTo>
                  <a:pt x="0" y="160734"/>
                </a:lnTo>
                <a:lnTo>
                  <a:pt x="0" y="160734"/>
                </a:lnTo>
                <a:lnTo>
                  <a:pt x="8930" y="160734"/>
                </a:lnTo>
                <a:lnTo>
                  <a:pt x="17859" y="160734"/>
                </a:lnTo>
                <a:lnTo>
                  <a:pt x="26789" y="160734"/>
                </a:lnTo>
                <a:lnTo>
                  <a:pt x="35719" y="160734"/>
                </a:lnTo>
                <a:lnTo>
                  <a:pt x="53578" y="169664"/>
                </a:lnTo>
                <a:lnTo>
                  <a:pt x="62508" y="178594"/>
                </a:lnTo>
                <a:lnTo>
                  <a:pt x="80367" y="196453"/>
                </a:lnTo>
                <a:lnTo>
                  <a:pt x="98227" y="214313"/>
                </a:lnTo>
                <a:lnTo>
                  <a:pt x="116086" y="232172"/>
                </a:lnTo>
                <a:lnTo>
                  <a:pt x="133945" y="258961"/>
                </a:lnTo>
                <a:lnTo>
                  <a:pt x="151805" y="276820"/>
                </a:lnTo>
                <a:lnTo>
                  <a:pt x="169664" y="303609"/>
                </a:lnTo>
                <a:lnTo>
                  <a:pt x="178594" y="321469"/>
                </a:lnTo>
                <a:lnTo>
                  <a:pt x="196453" y="330398"/>
                </a:lnTo>
                <a:lnTo>
                  <a:pt x="205383" y="339328"/>
                </a:lnTo>
                <a:lnTo>
                  <a:pt x="205383" y="348258"/>
                </a:lnTo>
                <a:lnTo>
                  <a:pt x="214312" y="348258"/>
                </a:lnTo>
                <a:lnTo>
                  <a:pt x="223242" y="348258"/>
                </a:lnTo>
                <a:lnTo>
                  <a:pt x="223242" y="348258"/>
                </a:lnTo>
                <a:lnTo>
                  <a:pt x="232172" y="348258"/>
                </a:lnTo>
                <a:lnTo>
                  <a:pt x="232172" y="348258"/>
                </a:lnTo>
                <a:lnTo>
                  <a:pt x="232172" y="339328"/>
                </a:lnTo>
                <a:lnTo>
                  <a:pt x="241102" y="330398"/>
                </a:lnTo>
                <a:lnTo>
                  <a:pt x="241102" y="312539"/>
                </a:lnTo>
                <a:lnTo>
                  <a:pt x="241102" y="285750"/>
                </a:lnTo>
                <a:lnTo>
                  <a:pt x="241102" y="267890"/>
                </a:lnTo>
                <a:lnTo>
                  <a:pt x="232172" y="232172"/>
                </a:lnTo>
                <a:lnTo>
                  <a:pt x="232172" y="205383"/>
                </a:lnTo>
                <a:lnTo>
                  <a:pt x="223242" y="169664"/>
                </a:lnTo>
                <a:lnTo>
                  <a:pt x="214312" y="142875"/>
                </a:lnTo>
                <a:lnTo>
                  <a:pt x="205383" y="125016"/>
                </a:lnTo>
                <a:lnTo>
                  <a:pt x="196453" y="107156"/>
                </a:lnTo>
                <a:lnTo>
                  <a:pt x="187523" y="89297"/>
                </a:lnTo>
                <a:lnTo>
                  <a:pt x="178594" y="71438"/>
                </a:lnTo>
                <a:lnTo>
                  <a:pt x="178594" y="53578"/>
                </a:lnTo>
                <a:lnTo>
                  <a:pt x="169664" y="35719"/>
                </a:lnTo>
                <a:lnTo>
                  <a:pt x="160734" y="26789"/>
                </a:lnTo>
                <a:lnTo>
                  <a:pt x="151805" y="17859"/>
                </a:lnTo>
                <a:lnTo>
                  <a:pt x="151805" y="8930"/>
                </a:lnTo>
                <a:lnTo>
                  <a:pt x="142875" y="0"/>
                </a:lnTo>
                <a:lnTo>
                  <a:pt x="142875" y="0"/>
                </a:lnTo>
                <a:lnTo>
                  <a:pt x="142875" y="0"/>
                </a:lnTo>
                <a:lnTo>
                  <a:pt x="1428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a:off x="2062758" y="1098351"/>
            <a:ext cx="187524" cy="330400"/>
          </a:xfrm>
          <a:custGeom>
            <a:avLst/>
            <a:gdLst/>
            <a:ahLst/>
            <a:cxnLst/>
            <a:rect l="0" t="0" r="0" b="0"/>
            <a:pathLst>
              <a:path w="187524" h="330400">
                <a:moveTo>
                  <a:pt x="71437" y="312539"/>
                </a:moveTo>
                <a:lnTo>
                  <a:pt x="71437" y="312539"/>
                </a:lnTo>
                <a:lnTo>
                  <a:pt x="71437" y="321469"/>
                </a:lnTo>
                <a:lnTo>
                  <a:pt x="80367" y="321469"/>
                </a:lnTo>
                <a:lnTo>
                  <a:pt x="80367" y="321469"/>
                </a:lnTo>
                <a:lnTo>
                  <a:pt x="89297" y="330399"/>
                </a:lnTo>
                <a:lnTo>
                  <a:pt x="89297" y="330399"/>
                </a:lnTo>
                <a:lnTo>
                  <a:pt x="89297" y="330399"/>
                </a:lnTo>
                <a:lnTo>
                  <a:pt x="89297" y="330399"/>
                </a:lnTo>
                <a:lnTo>
                  <a:pt x="89297" y="330399"/>
                </a:lnTo>
                <a:lnTo>
                  <a:pt x="89297" y="321469"/>
                </a:lnTo>
                <a:lnTo>
                  <a:pt x="80367" y="312539"/>
                </a:lnTo>
                <a:lnTo>
                  <a:pt x="80367" y="294680"/>
                </a:lnTo>
                <a:lnTo>
                  <a:pt x="71437" y="276821"/>
                </a:lnTo>
                <a:lnTo>
                  <a:pt x="53578" y="250032"/>
                </a:lnTo>
                <a:lnTo>
                  <a:pt x="44648" y="223243"/>
                </a:lnTo>
                <a:lnTo>
                  <a:pt x="35719" y="187524"/>
                </a:lnTo>
                <a:lnTo>
                  <a:pt x="26789" y="151805"/>
                </a:lnTo>
                <a:lnTo>
                  <a:pt x="17859" y="125016"/>
                </a:lnTo>
                <a:lnTo>
                  <a:pt x="17859" y="98227"/>
                </a:lnTo>
                <a:lnTo>
                  <a:pt x="8930" y="71438"/>
                </a:lnTo>
                <a:lnTo>
                  <a:pt x="8930" y="53579"/>
                </a:lnTo>
                <a:lnTo>
                  <a:pt x="0" y="35719"/>
                </a:lnTo>
                <a:lnTo>
                  <a:pt x="0" y="26790"/>
                </a:lnTo>
                <a:lnTo>
                  <a:pt x="0" y="17860"/>
                </a:lnTo>
                <a:lnTo>
                  <a:pt x="8930" y="8930"/>
                </a:lnTo>
                <a:lnTo>
                  <a:pt x="17859" y="8930"/>
                </a:lnTo>
                <a:lnTo>
                  <a:pt x="26789" y="0"/>
                </a:lnTo>
                <a:lnTo>
                  <a:pt x="35719" y="0"/>
                </a:lnTo>
                <a:lnTo>
                  <a:pt x="44648" y="0"/>
                </a:lnTo>
                <a:lnTo>
                  <a:pt x="53578" y="8930"/>
                </a:lnTo>
                <a:lnTo>
                  <a:pt x="62508" y="17860"/>
                </a:lnTo>
                <a:lnTo>
                  <a:pt x="80367" y="26790"/>
                </a:lnTo>
                <a:lnTo>
                  <a:pt x="98226" y="44649"/>
                </a:lnTo>
                <a:lnTo>
                  <a:pt x="116086" y="62508"/>
                </a:lnTo>
                <a:lnTo>
                  <a:pt x="133945" y="80368"/>
                </a:lnTo>
                <a:lnTo>
                  <a:pt x="142875" y="107157"/>
                </a:lnTo>
                <a:lnTo>
                  <a:pt x="160734" y="125016"/>
                </a:lnTo>
                <a:lnTo>
                  <a:pt x="169664" y="142876"/>
                </a:lnTo>
                <a:lnTo>
                  <a:pt x="178594" y="151805"/>
                </a:lnTo>
                <a:lnTo>
                  <a:pt x="178594" y="160735"/>
                </a:lnTo>
                <a:lnTo>
                  <a:pt x="187523" y="169665"/>
                </a:lnTo>
                <a:lnTo>
                  <a:pt x="187523" y="169665"/>
                </a:lnTo>
                <a:lnTo>
                  <a:pt x="187523" y="169665"/>
                </a:lnTo>
                <a:lnTo>
                  <a:pt x="187523" y="169665"/>
                </a:lnTo>
                <a:lnTo>
                  <a:pt x="187523" y="169665"/>
                </a:lnTo>
                <a:lnTo>
                  <a:pt x="187523" y="169665"/>
                </a:lnTo>
                <a:lnTo>
                  <a:pt x="187523" y="169665"/>
                </a:lnTo>
                <a:lnTo>
                  <a:pt x="187523" y="16966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2089547" y="1178719"/>
            <a:ext cx="107157" cy="89298"/>
          </a:xfrm>
          <a:custGeom>
            <a:avLst/>
            <a:gdLst/>
            <a:ahLst/>
            <a:cxnLst/>
            <a:rect l="0" t="0" r="0" b="0"/>
            <a:pathLst>
              <a:path w="107157" h="89298">
                <a:moveTo>
                  <a:pt x="107156" y="0"/>
                </a:moveTo>
                <a:lnTo>
                  <a:pt x="98226" y="0"/>
                </a:lnTo>
                <a:lnTo>
                  <a:pt x="98226" y="0"/>
                </a:lnTo>
                <a:lnTo>
                  <a:pt x="89297" y="0"/>
                </a:lnTo>
                <a:lnTo>
                  <a:pt x="80367" y="0"/>
                </a:lnTo>
                <a:lnTo>
                  <a:pt x="71437" y="8929"/>
                </a:lnTo>
                <a:lnTo>
                  <a:pt x="62508" y="17859"/>
                </a:lnTo>
                <a:lnTo>
                  <a:pt x="44648" y="26789"/>
                </a:lnTo>
                <a:lnTo>
                  <a:pt x="35719" y="35718"/>
                </a:lnTo>
                <a:lnTo>
                  <a:pt x="26789" y="53578"/>
                </a:lnTo>
                <a:lnTo>
                  <a:pt x="17859" y="62508"/>
                </a:lnTo>
                <a:lnTo>
                  <a:pt x="8930" y="80367"/>
                </a:lnTo>
                <a:lnTo>
                  <a:pt x="8930" y="80367"/>
                </a:lnTo>
                <a:lnTo>
                  <a:pt x="0" y="89297"/>
                </a:lnTo>
                <a:lnTo>
                  <a:pt x="0" y="8929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Freeform 370"/>
          <p:cNvSpPr/>
          <p:nvPr/>
        </p:nvSpPr>
        <p:spPr>
          <a:xfrm>
            <a:off x="1714500" y="1777008"/>
            <a:ext cx="71439" cy="250032"/>
          </a:xfrm>
          <a:custGeom>
            <a:avLst/>
            <a:gdLst/>
            <a:ahLst/>
            <a:cxnLst/>
            <a:rect l="0" t="0" r="0" b="0"/>
            <a:pathLst>
              <a:path w="71439" h="250032">
                <a:moveTo>
                  <a:pt x="17859" y="0"/>
                </a:moveTo>
                <a:lnTo>
                  <a:pt x="17859" y="0"/>
                </a:lnTo>
                <a:lnTo>
                  <a:pt x="8930" y="0"/>
                </a:lnTo>
                <a:lnTo>
                  <a:pt x="8930" y="0"/>
                </a:lnTo>
                <a:lnTo>
                  <a:pt x="0" y="0"/>
                </a:lnTo>
                <a:lnTo>
                  <a:pt x="0" y="0"/>
                </a:lnTo>
                <a:lnTo>
                  <a:pt x="0" y="8929"/>
                </a:lnTo>
                <a:lnTo>
                  <a:pt x="0" y="17859"/>
                </a:lnTo>
                <a:lnTo>
                  <a:pt x="0" y="35718"/>
                </a:lnTo>
                <a:lnTo>
                  <a:pt x="0" y="53578"/>
                </a:lnTo>
                <a:lnTo>
                  <a:pt x="8930" y="80367"/>
                </a:lnTo>
                <a:lnTo>
                  <a:pt x="8930" y="107156"/>
                </a:lnTo>
                <a:lnTo>
                  <a:pt x="17859" y="133945"/>
                </a:lnTo>
                <a:lnTo>
                  <a:pt x="26789" y="151804"/>
                </a:lnTo>
                <a:lnTo>
                  <a:pt x="35719" y="178593"/>
                </a:lnTo>
                <a:lnTo>
                  <a:pt x="44648" y="196453"/>
                </a:lnTo>
                <a:lnTo>
                  <a:pt x="53578" y="214312"/>
                </a:lnTo>
                <a:lnTo>
                  <a:pt x="53578" y="223242"/>
                </a:lnTo>
                <a:lnTo>
                  <a:pt x="62508" y="232171"/>
                </a:lnTo>
                <a:lnTo>
                  <a:pt x="71438" y="241101"/>
                </a:lnTo>
                <a:lnTo>
                  <a:pt x="71438" y="241101"/>
                </a:lnTo>
                <a:lnTo>
                  <a:pt x="71438" y="250031"/>
                </a:lnTo>
                <a:lnTo>
                  <a:pt x="71438"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Freeform 371"/>
          <p:cNvSpPr/>
          <p:nvPr/>
        </p:nvSpPr>
        <p:spPr>
          <a:xfrm>
            <a:off x="1812727" y="1777008"/>
            <a:ext cx="125016" cy="151805"/>
          </a:xfrm>
          <a:custGeom>
            <a:avLst/>
            <a:gdLst/>
            <a:ahLst/>
            <a:cxnLst/>
            <a:rect l="0" t="0" r="0" b="0"/>
            <a:pathLst>
              <a:path w="125016" h="151805">
                <a:moveTo>
                  <a:pt x="0" y="98226"/>
                </a:moveTo>
                <a:lnTo>
                  <a:pt x="0" y="98226"/>
                </a:lnTo>
                <a:lnTo>
                  <a:pt x="0" y="98226"/>
                </a:lnTo>
                <a:lnTo>
                  <a:pt x="8929" y="107156"/>
                </a:lnTo>
                <a:lnTo>
                  <a:pt x="8929" y="116086"/>
                </a:lnTo>
                <a:lnTo>
                  <a:pt x="17859" y="125015"/>
                </a:lnTo>
                <a:lnTo>
                  <a:pt x="17859" y="125015"/>
                </a:lnTo>
                <a:lnTo>
                  <a:pt x="26789" y="133945"/>
                </a:lnTo>
                <a:lnTo>
                  <a:pt x="26789" y="133945"/>
                </a:lnTo>
                <a:lnTo>
                  <a:pt x="26789" y="142875"/>
                </a:lnTo>
                <a:lnTo>
                  <a:pt x="26789" y="142875"/>
                </a:lnTo>
                <a:lnTo>
                  <a:pt x="26789" y="151804"/>
                </a:lnTo>
                <a:lnTo>
                  <a:pt x="26789" y="151804"/>
                </a:lnTo>
                <a:lnTo>
                  <a:pt x="26789" y="151804"/>
                </a:lnTo>
                <a:lnTo>
                  <a:pt x="26789" y="142875"/>
                </a:lnTo>
                <a:lnTo>
                  <a:pt x="17859" y="133945"/>
                </a:lnTo>
                <a:lnTo>
                  <a:pt x="17859" y="125015"/>
                </a:lnTo>
                <a:lnTo>
                  <a:pt x="8929" y="107156"/>
                </a:lnTo>
                <a:lnTo>
                  <a:pt x="8929" y="89296"/>
                </a:lnTo>
                <a:lnTo>
                  <a:pt x="0" y="71437"/>
                </a:lnTo>
                <a:lnTo>
                  <a:pt x="0" y="62507"/>
                </a:lnTo>
                <a:lnTo>
                  <a:pt x="0" y="44648"/>
                </a:lnTo>
                <a:lnTo>
                  <a:pt x="8929" y="44648"/>
                </a:lnTo>
                <a:lnTo>
                  <a:pt x="17859" y="44648"/>
                </a:lnTo>
                <a:lnTo>
                  <a:pt x="26789" y="44648"/>
                </a:lnTo>
                <a:lnTo>
                  <a:pt x="35718" y="44648"/>
                </a:lnTo>
                <a:lnTo>
                  <a:pt x="44648" y="53578"/>
                </a:lnTo>
                <a:lnTo>
                  <a:pt x="53578" y="71437"/>
                </a:lnTo>
                <a:lnTo>
                  <a:pt x="62507" y="80367"/>
                </a:lnTo>
                <a:lnTo>
                  <a:pt x="71437" y="89296"/>
                </a:lnTo>
                <a:lnTo>
                  <a:pt x="71437" y="98226"/>
                </a:lnTo>
                <a:lnTo>
                  <a:pt x="80367" y="98226"/>
                </a:lnTo>
                <a:lnTo>
                  <a:pt x="80367" y="98226"/>
                </a:lnTo>
                <a:lnTo>
                  <a:pt x="80367" y="107156"/>
                </a:lnTo>
                <a:lnTo>
                  <a:pt x="80367" y="107156"/>
                </a:lnTo>
                <a:lnTo>
                  <a:pt x="80367" y="107156"/>
                </a:lnTo>
                <a:lnTo>
                  <a:pt x="80367" y="98226"/>
                </a:lnTo>
                <a:lnTo>
                  <a:pt x="80367" y="98226"/>
                </a:lnTo>
                <a:lnTo>
                  <a:pt x="71437" y="89296"/>
                </a:lnTo>
                <a:lnTo>
                  <a:pt x="71437" y="71437"/>
                </a:lnTo>
                <a:lnTo>
                  <a:pt x="62507" y="53578"/>
                </a:lnTo>
                <a:lnTo>
                  <a:pt x="53578" y="35718"/>
                </a:lnTo>
                <a:lnTo>
                  <a:pt x="53578" y="17859"/>
                </a:lnTo>
                <a:lnTo>
                  <a:pt x="53578" y="8929"/>
                </a:lnTo>
                <a:lnTo>
                  <a:pt x="62507" y="8929"/>
                </a:lnTo>
                <a:lnTo>
                  <a:pt x="62507" y="0"/>
                </a:lnTo>
                <a:lnTo>
                  <a:pt x="71437" y="0"/>
                </a:lnTo>
                <a:lnTo>
                  <a:pt x="80367" y="8929"/>
                </a:lnTo>
                <a:lnTo>
                  <a:pt x="89296" y="8929"/>
                </a:lnTo>
                <a:lnTo>
                  <a:pt x="98226" y="17859"/>
                </a:lnTo>
                <a:lnTo>
                  <a:pt x="107156" y="26789"/>
                </a:lnTo>
                <a:lnTo>
                  <a:pt x="116086" y="35718"/>
                </a:lnTo>
                <a:lnTo>
                  <a:pt x="116086" y="35718"/>
                </a:lnTo>
                <a:lnTo>
                  <a:pt x="125015" y="44648"/>
                </a:lnTo>
                <a:lnTo>
                  <a:pt x="125015" y="44648"/>
                </a:lnTo>
                <a:lnTo>
                  <a:pt x="125015" y="53578"/>
                </a:lnTo>
                <a:lnTo>
                  <a:pt x="125015" y="53578"/>
                </a:lnTo>
                <a:lnTo>
                  <a:pt x="125015" y="53578"/>
                </a:lnTo>
                <a:lnTo>
                  <a:pt x="125015" y="5357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Freeform 372"/>
          <p:cNvSpPr/>
          <p:nvPr/>
        </p:nvSpPr>
        <p:spPr>
          <a:xfrm>
            <a:off x="1973461" y="1669851"/>
            <a:ext cx="80368" cy="98228"/>
          </a:xfrm>
          <a:custGeom>
            <a:avLst/>
            <a:gdLst/>
            <a:ahLst/>
            <a:cxnLst/>
            <a:rect l="0" t="0" r="0" b="0"/>
            <a:pathLst>
              <a:path w="80368" h="98228">
                <a:moveTo>
                  <a:pt x="0" y="89297"/>
                </a:moveTo>
                <a:lnTo>
                  <a:pt x="0" y="89297"/>
                </a:lnTo>
                <a:lnTo>
                  <a:pt x="8930" y="80368"/>
                </a:lnTo>
                <a:lnTo>
                  <a:pt x="8930" y="80368"/>
                </a:lnTo>
                <a:lnTo>
                  <a:pt x="17859" y="71438"/>
                </a:lnTo>
                <a:lnTo>
                  <a:pt x="17859" y="53578"/>
                </a:lnTo>
                <a:lnTo>
                  <a:pt x="17859" y="44649"/>
                </a:lnTo>
                <a:lnTo>
                  <a:pt x="17859" y="35719"/>
                </a:lnTo>
                <a:lnTo>
                  <a:pt x="17859" y="26789"/>
                </a:lnTo>
                <a:lnTo>
                  <a:pt x="17859" y="17860"/>
                </a:lnTo>
                <a:lnTo>
                  <a:pt x="8930" y="8930"/>
                </a:lnTo>
                <a:lnTo>
                  <a:pt x="8930" y="0"/>
                </a:lnTo>
                <a:lnTo>
                  <a:pt x="8930" y="0"/>
                </a:lnTo>
                <a:lnTo>
                  <a:pt x="0" y="0"/>
                </a:lnTo>
                <a:lnTo>
                  <a:pt x="0" y="8930"/>
                </a:lnTo>
                <a:lnTo>
                  <a:pt x="0" y="17860"/>
                </a:lnTo>
                <a:lnTo>
                  <a:pt x="0" y="26789"/>
                </a:lnTo>
                <a:lnTo>
                  <a:pt x="0" y="44649"/>
                </a:lnTo>
                <a:lnTo>
                  <a:pt x="0" y="53578"/>
                </a:lnTo>
                <a:lnTo>
                  <a:pt x="0" y="62508"/>
                </a:lnTo>
                <a:lnTo>
                  <a:pt x="8930" y="80368"/>
                </a:lnTo>
                <a:lnTo>
                  <a:pt x="8930" y="89297"/>
                </a:lnTo>
                <a:lnTo>
                  <a:pt x="17859" y="89297"/>
                </a:lnTo>
                <a:lnTo>
                  <a:pt x="26789" y="98227"/>
                </a:lnTo>
                <a:lnTo>
                  <a:pt x="35719" y="98227"/>
                </a:lnTo>
                <a:lnTo>
                  <a:pt x="44648" y="98227"/>
                </a:lnTo>
                <a:lnTo>
                  <a:pt x="53578" y="98227"/>
                </a:lnTo>
                <a:lnTo>
                  <a:pt x="62508" y="89297"/>
                </a:lnTo>
                <a:lnTo>
                  <a:pt x="71437" y="80368"/>
                </a:lnTo>
                <a:lnTo>
                  <a:pt x="71437" y="71438"/>
                </a:lnTo>
                <a:lnTo>
                  <a:pt x="71437" y="71438"/>
                </a:lnTo>
                <a:lnTo>
                  <a:pt x="80367" y="62508"/>
                </a:lnTo>
                <a:lnTo>
                  <a:pt x="80367" y="6250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Freeform 373"/>
          <p:cNvSpPr/>
          <p:nvPr/>
        </p:nvSpPr>
        <p:spPr>
          <a:xfrm>
            <a:off x="2018109" y="1589484"/>
            <a:ext cx="62509" cy="107157"/>
          </a:xfrm>
          <a:custGeom>
            <a:avLst/>
            <a:gdLst/>
            <a:ahLst/>
            <a:cxnLst/>
            <a:rect l="0" t="0" r="0" b="0"/>
            <a:pathLst>
              <a:path w="62509" h="107157">
                <a:moveTo>
                  <a:pt x="26789" y="0"/>
                </a:moveTo>
                <a:lnTo>
                  <a:pt x="17860" y="8930"/>
                </a:lnTo>
                <a:lnTo>
                  <a:pt x="17860" y="8930"/>
                </a:lnTo>
                <a:lnTo>
                  <a:pt x="17860" y="17860"/>
                </a:lnTo>
                <a:lnTo>
                  <a:pt x="8930" y="17860"/>
                </a:lnTo>
                <a:lnTo>
                  <a:pt x="8930" y="26789"/>
                </a:lnTo>
                <a:lnTo>
                  <a:pt x="8930" y="26789"/>
                </a:lnTo>
                <a:lnTo>
                  <a:pt x="0" y="35719"/>
                </a:lnTo>
                <a:lnTo>
                  <a:pt x="0" y="35719"/>
                </a:lnTo>
                <a:lnTo>
                  <a:pt x="8930" y="35719"/>
                </a:lnTo>
                <a:lnTo>
                  <a:pt x="8930" y="35719"/>
                </a:lnTo>
                <a:lnTo>
                  <a:pt x="8930" y="35719"/>
                </a:lnTo>
                <a:lnTo>
                  <a:pt x="17860" y="35719"/>
                </a:lnTo>
                <a:lnTo>
                  <a:pt x="26789" y="35719"/>
                </a:lnTo>
                <a:lnTo>
                  <a:pt x="26789" y="35719"/>
                </a:lnTo>
                <a:lnTo>
                  <a:pt x="35719" y="35719"/>
                </a:lnTo>
                <a:lnTo>
                  <a:pt x="44649" y="35719"/>
                </a:lnTo>
                <a:lnTo>
                  <a:pt x="44649" y="35719"/>
                </a:lnTo>
                <a:lnTo>
                  <a:pt x="53579" y="35719"/>
                </a:lnTo>
                <a:lnTo>
                  <a:pt x="62508" y="44649"/>
                </a:lnTo>
                <a:lnTo>
                  <a:pt x="62508" y="44649"/>
                </a:lnTo>
                <a:lnTo>
                  <a:pt x="62508" y="53578"/>
                </a:lnTo>
                <a:lnTo>
                  <a:pt x="62508" y="62508"/>
                </a:lnTo>
                <a:lnTo>
                  <a:pt x="62508" y="71438"/>
                </a:lnTo>
                <a:lnTo>
                  <a:pt x="53579" y="80367"/>
                </a:lnTo>
                <a:lnTo>
                  <a:pt x="53579" y="89297"/>
                </a:lnTo>
                <a:lnTo>
                  <a:pt x="53579" y="98227"/>
                </a:lnTo>
                <a:lnTo>
                  <a:pt x="44649" y="98227"/>
                </a:lnTo>
                <a:lnTo>
                  <a:pt x="44649" y="107156"/>
                </a:lnTo>
                <a:lnTo>
                  <a:pt x="44649" y="107156"/>
                </a:lnTo>
                <a:lnTo>
                  <a:pt x="35719" y="107156"/>
                </a:lnTo>
                <a:lnTo>
                  <a:pt x="35719" y="107156"/>
                </a:lnTo>
                <a:lnTo>
                  <a:pt x="35719" y="107156"/>
                </a:lnTo>
                <a:lnTo>
                  <a:pt x="35719" y="107156"/>
                </a:lnTo>
                <a:lnTo>
                  <a:pt x="35719"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a:off x="2053828" y="1678781"/>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2080617" y="1535906"/>
            <a:ext cx="62509" cy="107157"/>
          </a:xfrm>
          <a:custGeom>
            <a:avLst/>
            <a:gdLst/>
            <a:ahLst/>
            <a:cxnLst/>
            <a:rect l="0" t="0" r="0" b="0"/>
            <a:pathLst>
              <a:path w="62509" h="107157">
                <a:moveTo>
                  <a:pt x="17860" y="0"/>
                </a:moveTo>
                <a:lnTo>
                  <a:pt x="8930" y="0"/>
                </a:lnTo>
                <a:lnTo>
                  <a:pt x="8930" y="0"/>
                </a:lnTo>
                <a:lnTo>
                  <a:pt x="8930" y="8930"/>
                </a:lnTo>
                <a:lnTo>
                  <a:pt x="8930" y="8930"/>
                </a:lnTo>
                <a:lnTo>
                  <a:pt x="0" y="17859"/>
                </a:lnTo>
                <a:lnTo>
                  <a:pt x="0" y="17859"/>
                </a:lnTo>
                <a:lnTo>
                  <a:pt x="8930" y="26789"/>
                </a:lnTo>
                <a:lnTo>
                  <a:pt x="8930" y="26789"/>
                </a:lnTo>
                <a:lnTo>
                  <a:pt x="17860" y="26789"/>
                </a:lnTo>
                <a:lnTo>
                  <a:pt x="17860" y="26789"/>
                </a:lnTo>
                <a:lnTo>
                  <a:pt x="26789" y="26789"/>
                </a:lnTo>
                <a:lnTo>
                  <a:pt x="35719" y="26789"/>
                </a:lnTo>
                <a:lnTo>
                  <a:pt x="35719" y="35719"/>
                </a:lnTo>
                <a:lnTo>
                  <a:pt x="44649" y="35719"/>
                </a:lnTo>
                <a:lnTo>
                  <a:pt x="44649" y="44648"/>
                </a:lnTo>
                <a:lnTo>
                  <a:pt x="53578" y="44648"/>
                </a:lnTo>
                <a:lnTo>
                  <a:pt x="53578" y="53578"/>
                </a:lnTo>
                <a:lnTo>
                  <a:pt x="62508" y="62508"/>
                </a:lnTo>
                <a:lnTo>
                  <a:pt x="62508" y="62508"/>
                </a:lnTo>
                <a:lnTo>
                  <a:pt x="62508" y="71438"/>
                </a:lnTo>
                <a:lnTo>
                  <a:pt x="62508" y="80367"/>
                </a:lnTo>
                <a:lnTo>
                  <a:pt x="62508" y="89297"/>
                </a:lnTo>
                <a:lnTo>
                  <a:pt x="53578" y="98227"/>
                </a:lnTo>
                <a:lnTo>
                  <a:pt x="53578" y="98227"/>
                </a:lnTo>
                <a:lnTo>
                  <a:pt x="53578" y="98227"/>
                </a:lnTo>
                <a:lnTo>
                  <a:pt x="44649" y="107156"/>
                </a:lnTo>
                <a:lnTo>
                  <a:pt x="44649" y="107156"/>
                </a:lnTo>
                <a:lnTo>
                  <a:pt x="44649" y="107156"/>
                </a:lnTo>
                <a:lnTo>
                  <a:pt x="44649" y="98227"/>
                </a:lnTo>
                <a:lnTo>
                  <a:pt x="44649" y="98227"/>
                </a:lnTo>
                <a:lnTo>
                  <a:pt x="44649" y="98227"/>
                </a:lnTo>
                <a:lnTo>
                  <a:pt x="44649" y="9822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Freeform 376"/>
          <p:cNvSpPr/>
          <p:nvPr/>
        </p:nvSpPr>
        <p:spPr>
          <a:xfrm>
            <a:off x="2134195" y="161627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2169914" y="1491258"/>
            <a:ext cx="89298" cy="89297"/>
          </a:xfrm>
          <a:custGeom>
            <a:avLst/>
            <a:gdLst/>
            <a:ahLst/>
            <a:cxnLst/>
            <a:rect l="0" t="0" r="0" b="0"/>
            <a:pathLst>
              <a:path w="89298" h="89297">
                <a:moveTo>
                  <a:pt x="0" y="89296"/>
                </a:moveTo>
                <a:lnTo>
                  <a:pt x="8930" y="89296"/>
                </a:lnTo>
                <a:lnTo>
                  <a:pt x="8930" y="80367"/>
                </a:lnTo>
                <a:lnTo>
                  <a:pt x="8930" y="80367"/>
                </a:lnTo>
                <a:lnTo>
                  <a:pt x="17859" y="71437"/>
                </a:lnTo>
                <a:lnTo>
                  <a:pt x="17859" y="71437"/>
                </a:lnTo>
                <a:lnTo>
                  <a:pt x="17859" y="62507"/>
                </a:lnTo>
                <a:lnTo>
                  <a:pt x="26789" y="53578"/>
                </a:lnTo>
                <a:lnTo>
                  <a:pt x="26789" y="44648"/>
                </a:lnTo>
                <a:lnTo>
                  <a:pt x="26789" y="35718"/>
                </a:lnTo>
                <a:lnTo>
                  <a:pt x="26789" y="26789"/>
                </a:lnTo>
                <a:lnTo>
                  <a:pt x="26789" y="17859"/>
                </a:lnTo>
                <a:lnTo>
                  <a:pt x="26789" y="8929"/>
                </a:lnTo>
                <a:lnTo>
                  <a:pt x="26789" y="0"/>
                </a:lnTo>
                <a:lnTo>
                  <a:pt x="17859" y="0"/>
                </a:lnTo>
                <a:lnTo>
                  <a:pt x="17859" y="0"/>
                </a:lnTo>
                <a:lnTo>
                  <a:pt x="17859" y="0"/>
                </a:lnTo>
                <a:lnTo>
                  <a:pt x="8930" y="0"/>
                </a:lnTo>
                <a:lnTo>
                  <a:pt x="8930" y="8929"/>
                </a:lnTo>
                <a:lnTo>
                  <a:pt x="0" y="17859"/>
                </a:lnTo>
                <a:lnTo>
                  <a:pt x="0" y="26789"/>
                </a:lnTo>
                <a:lnTo>
                  <a:pt x="0" y="35718"/>
                </a:lnTo>
                <a:lnTo>
                  <a:pt x="0" y="44648"/>
                </a:lnTo>
                <a:lnTo>
                  <a:pt x="0" y="53578"/>
                </a:lnTo>
                <a:lnTo>
                  <a:pt x="8930" y="53578"/>
                </a:lnTo>
                <a:lnTo>
                  <a:pt x="8930" y="62507"/>
                </a:lnTo>
                <a:lnTo>
                  <a:pt x="17859" y="62507"/>
                </a:lnTo>
                <a:lnTo>
                  <a:pt x="17859" y="71437"/>
                </a:lnTo>
                <a:lnTo>
                  <a:pt x="26789" y="71437"/>
                </a:lnTo>
                <a:lnTo>
                  <a:pt x="35719" y="71437"/>
                </a:lnTo>
                <a:lnTo>
                  <a:pt x="44649" y="71437"/>
                </a:lnTo>
                <a:lnTo>
                  <a:pt x="53578" y="71437"/>
                </a:lnTo>
                <a:lnTo>
                  <a:pt x="62508" y="71437"/>
                </a:lnTo>
                <a:lnTo>
                  <a:pt x="71438" y="62507"/>
                </a:lnTo>
                <a:lnTo>
                  <a:pt x="80367" y="62507"/>
                </a:lnTo>
                <a:lnTo>
                  <a:pt x="80367" y="53578"/>
                </a:lnTo>
                <a:lnTo>
                  <a:pt x="80367" y="53578"/>
                </a:lnTo>
                <a:lnTo>
                  <a:pt x="89297" y="44648"/>
                </a:lnTo>
                <a:lnTo>
                  <a:pt x="89297" y="4464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2223492" y="1321594"/>
            <a:ext cx="178595" cy="178594"/>
          </a:xfrm>
          <a:custGeom>
            <a:avLst/>
            <a:gdLst/>
            <a:ahLst/>
            <a:cxnLst/>
            <a:rect l="0" t="0" r="0" b="0"/>
            <a:pathLst>
              <a:path w="178595" h="178594">
                <a:moveTo>
                  <a:pt x="0" y="125015"/>
                </a:moveTo>
                <a:lnTo>
                  <a:pt x="0" y="125015"/>
                </a:lnTo>
                <a:lnTo>
                  <a:pt x="0" y="125015"/>
                </a:lnTo>
                <a:lnTo>
                  <a:pt x="8930" y="133945"/>
                </a:lnTo>
                <a:lnTo>
                  <a:pt x="8930" y="133945"/>
                </a:lnTo>
                <a:lnTo>
                  <a:pt x="8930" y="133945"/>
                </a:lnTo>
                <a:lnTo>
                  <a:pt x="17860" y="142875"/>
                </a:lnTo>
                <a:lnTo>
                  <a:pt x="17860" y="151804"/>
                </a:lnTo>
                <a:lnTo>
                  <a:pt x="26789" y="151804"/>
                </a:lnTo>
                <a:lnTo>
                  <a:pt x="26789" y="160734"/>
                </a:lnTo>
                <a:lnTo>
                  <a:pt x="35719" y="160734"/>
                </a:lnTo>
                <a:lnTo>
                  <a:pt x="35719" y="169664"/>
                </a:lnTo>
                <a:lnTo>
                  <a:pt x="35719" y="169664"/>
                </a:lnTo>
                <a:lnTo>
                  <a:pt x="35719" y="169664"/>
                </a:lnTo>
                <a:lnTo>
                  <a:pt x="44649" y="178593"/>
                </a:lnTo>
                <a:lnTo>
                  <a:pt x="44649" y="178593"/>
                </a:lnTo>
                <a:lnTo>
                  <a:pt x="44649" y="178593"/>
                </a:lnTo>
                <a:lnTo>
                  <a:pt x="44649" y="178593"/>
                </a:lnTo>
                <a:lnTo>
                  <a:pt x="44649" y="178593"/>
                </a:lnTo>
                <a:lnTo>
                  <a:pt x="35719" y="169664"/>
                </a:lnTo>
                <a:lnTo>
                  <a:pt x="35719" y="169664"/>
                </a:lnTo>
                <a:lnTo>
                  <a:pt x="35719" y="160734"/>
                </a:lnTo>
                <a:lnTo>
                  <a:pt x="26789" y="151804"/>
                </a:lnTo>
                <a:lnTo>
                  <a:pt x="26789" y="151804"/>
                </a:lnTo>
                <a:lnTo>
                  <a:pt x="17860" y="133945"/>
                </a:lnTo>
                <a:lnTo>
                  <a:pt x="17860" y="125015"/>
                </a:lnTo>
                <a:lnTo>
                  <a:pt x="17860" y="116085"/>
                </a:lnTo>
                <a:lnTo>
                  <a:pt x="17860" y="107156"/>
                </a:lnTo>
                <a:lnTo>
                  <a:pt x="17860" y="98226"/>
                </a:lnTo>
                <a:lnTo>
                  <a:pt x="17860" y="98226"/>
                </a:lnTo>
                <a:lnTo>
                  <a:pt x="17860" y="89296"/>
                </a:lnTo>
                <a:lnTo>
                  <a:pt x="26789" y="89296"/>
                </a:lnTo>
                <a:lnTo>
                  <a:pt x="35719" y="89296"/>
                </a:lnTo>
                <a:lnTo>
                  <a:pt x="35719" y="89296"/>
                </a:lnTo>
                <a:lnTo>
                  <a:pt x="44649" y="89296"/>
                </a:lnTo>
                <a:lnTo>
                  <a:pt x="53578" y="98226"/>
                </a:lnTo>
                <a:lnTo>
                  <a:pt x="62508" y="107156"/>
                </a:lnTo>
                <a:lnTo>
                  <a:pt x="71438" y="107156"/>
                </a:lnTo>
                <a:lnTo>
                  <a:pt x="71438" y="116085"/>
                </a:lnTo>
                <a:lnTo>
                  <a:pt x="80367" y="116085"/>
                </a:lnTo>
                <a:lnTo>
                  <a:pt x="80367" y="116085"/>
                </a:lnTo>
                <a:lnTo>
                  <a:pt x="89297" y="116085"/>
                </a:lnTo>
                <a:lnTo>
                  <a:pt x="89297" y="116085"/>
                </a:lnTo>
                <a:lnTo>
                  <a:pt x="89297" y="116085"/>
                </a:lnTo>
                <a:lnTo>
                  <a:pt x="98227" y="107156"/>
                </a:lnTo>
                <a:lnTo>
                  <a:pt x="98227" y="98226"/>
                </a:lnTo>
                <a:lnTo>
                  <a:pt x="98227" y="89296"/>
                </a:lnTo>
                <a:lnTo>
                  <a:pt x="98227" y="80367"/>
                </a:lnTo>
                <a:lnTo>
                  <a:pt x="98227" y="71437"/>
                </a:lnTo>
                <a:lnTo>
                  <a:pt x="98227" y="53578"/>
                </a:lnTo>
                <a:lnTo>
                  <a:pt x="98227" y="35719"/>
                </a:lnTo>
                <a:lnTo>
                  <a:pt x="107156" y="26789"/>
                </a:lnTo>
                <a:lnTo>
                  <a:pt x="107156" y="17859"/>
                </a:lnTo>
                <a:lnTo>
                  <a:pt x="107156" y="8929"/>
                </a:lnTo>
                <a:lnTo>
                  <a:pt x="98227" y="0"/>
                </a:lnTo>
                <a:lnTo>
                  <a:pt x="98227" y="0"/>
                </a:lnTo>
                <a:lnTo>
                  <a:pt x="98227" y="0"/>
                </a:lnTo>
                <a:lnTo>
                  <a:pt x="98227" y="8929"/>
                </a:lnTo>
                <a:lnTo>
                  <a:pt x="89297" y="17859"/>
                </a:lnTo>
                <a:lnTo>
                  <a:pt x="89297" y="17859"/>
                </a:lnTo>
                <a:lnTo>
                  <a:pt x="80367" y="26789"/>
                </a:lnTo>
                <a:lnTo>
                  <a:pt x="80367" y="44648"/>
                </a:lnTo>
                <a:lnTo>
                  <a:pt x="80367" y="44648"/>
                </a:lnTo>
                <a:lnTo>
                  <a:pt x="80367" y="53578"/>
                </a:lnTo>
                <a:lnTo>
                  <a:pt x="80367" y="62508"/>
                </a:lnTo>
                <a:lnTo>
                  <a:pt x="80367" y="71437"/>
                </a:lnTo>
                <a:lnTo>
                  <a:pt x="80367" y="71437"/>
                </a:lnTo>
                <a:lnTo>
                  <a:pt x="89297" y="71437"/>
                </a:lnTo>
                <a:lnTo>
                  <a:pt x="89297" y="71437"/>
                </a:lnTo>
                <a:lnTo>
                  <a:pt x="89297" y="71437"/>
                </a:lnTo>
                <a:lnTo>
                  <a:pt x="89297" y="71437"/>
                </a:lnTo>
                <a:lnTo>
                  <a:pt x="89297" y="71437"/>
                </a:lnTo>
                <a:lnTo>
                  <a:pt x="98227" y="71437"/>
                </a:lnTo>
                <a:lnTo>
                  <a:pt x="98227" y="62508"/>
                </a:lnTo>
                <a:lnTo>
                  <a:pt x="98227" y="53578"/>
                </a:lnTo>
                <a:lnTo>
                  <a:pt x="98227" y="53578"/>
                </a:lnTo>
                <a:lnTo>
                  <a:pt x="107156" y="44648"/>
                </a:lnTo>
                <a:lnTo>
                  <a:pt x="107156" y="44648"/>
                </a:lnTo>
                <a:lnTo>
                  <a:pt x="116086" y="44648"/>
                </a:lnTo>
                <a:lnTo>
                  <a:pt x="125016" y="44648"/>
                </a:lnTo>
                <a:lnTo>
                  <a:pt x="125016" y="44648"/>
                </a:lnTo>
                <a:lnTo>
                  <a:pt x="133946" y="53578"/>
                </a:lnTo>
                <a:lnTo>
                  <a:pt x="133946" y="62508"/>
                </a:lnTo>
                <a:lnTo>
                  <a:pt x="142875" y="71437"/>
                </a:lnTo>
                <a:lnTo>
                  <a:pt x="151805" y="80367"/>
                </a:lnTo>
                <a:lnTo>
                  <a:pt x="160735" y="89296"/>
                </a:lnTo>
                <a:lnTo>
                  <a:pt x="160735" y="98226"/>
                </a:lnTo>
                <a:lnTo>
                  <a:pt x="169664" y="107156"/>
                </a:lnTo>
                <a:lnTo>
                  <a:pt x="178594" y="116085"/>
                </a:lnTo>
                <a:lnTo>
                  <a:pt x="178594" y="125015"/>
                </a:lnTo>
                <a:lnTo>
                  <a:pt x="178594" y="133945"/>
                </a:lnTo>
                <a:lnTo>
                  <a:pt x="178594" y="142875"/>
                </a:lnTo>
                <a:lnTo>
                  <a:pt x="178594" y="151804"/>
                </a:lnTo>
                <a:lnTo>
                  <a:pt x="178594" y="160734"/>
                </a:lnTo>
                <a:lnTo>
                  <a:pt x="169664" y="160734"/>
                </a:lnTo>
                <a:lnTo>
                  <a:pt x="169664" y="169664"/>
                </a:lnTo>
                <a:lnTo>
                  <a:pt x="160735" y="169664"/>
                </a:lnTo>
                <a:lnTo>
                  <a:pt x="151805" y="178593"/>
                </a:lnTo>
                <a:lnTo>
                  <a:pt x="142875" y="178593"/>
                </a:lnTo>
                <a:lnTo>
                  <a:pt x="142875" y="178593"/>
                </a:lnTo>
                <a:lnTo>
                  <a:pt x="142875" y="178593"/>
                </a:lnTo>
                <a:lnTo>
                  <a:pt x="133946" y="169664"/>
                </a:lnTo>
                <a:lnTo>
                  <a:pt x="133946"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a:off x="2375297" y="1178719"/>
            <a:ext cx="98227" cy="151805"/>
          </a:xfrm>
          <a:custGeom>
            <a:avLst/>
            <a:gdLst/>
            <a:ahLst/>
            <a:cxnLst/>
            <a:rect l="0" t="0" r="0" b="0"/>
            <a:pathLst>
              <a:path w="98227" h="151805">
                <a:moveTo>
                  <a:pt x="26789" y="142875"/>
                </a:moveTo>
                <a:lnTo>
                  <a:pt x="26789" y="142875"/>
                </a:lnTo>
                <a:lnTo>
                  <a:pt x="26789" y="142875"/>
                </a:lnTo>
                <a:lnTo>
                  <a:pt x="26789" y="133945"/>
                </a:lnTo>
                <a:lnTo>
                  <a:pt x="26789" y="133945"/>
                </a:lnTo>
                <a:lnTo>
                  <a:pt x="26789" y="133945"/>
                </a:lnTo>
                <a:lnTo>
                  <a:pt x="26789" y="133945"/>
                </a:lnTo>
                <a:lnTo>
                  <a:pt x="26789" y="125015"/>
                </a:lnTo>
                <a:lnTo>
                  <a:pt x="26789" y="125015"/>
                </a:lnTo>
                <a:lnTo>
                  <a:pt x="26789" y="116086"/>
                </a:lnTo>
                <a:lnTo>
                  <a:pt x="26789" y="116086"/>
                </a:lnTo>
                <a:lnTo>
                  <a:pt x="26789" y="107156"/>
                </a:lnTo>
                <a:lnTo>
                  <a:pt x="26789" y="107156"/>
                </a:lnTo>
                <a:lnTo>
                  <a:pt x="17859" y="98226"/>
                </a:lnTo>
                <a:lnTo>
                  <a:pt x="17859" y="89297"/>
                </a:lnTo>
                <a:lnTo>
                  <a:pt x="17859" y="89297"/>
                </a:lnTo>
                <a:lnTo>
                  <a:pt x="8930" y="89297"/>
                </a:lnTo>
                <a:lnTo>
                  <a:pt x="8930" y="89297"/>
                </a:lnTo>
                <a:lnTo>
                  <a:pt x="8930" y="89297"/>
                </a:lnTo>
                <a:lnTo>
                  <a:pt x="0" y="98226"/>
                </a:lnTo>
                <a:lnTo>
                  <a:pt x="0" y="98226"/>
                </a:lnTo>
                <a:lnTo>
                  <a:pt x="0" y="107156"/>
                </a:lnTo>
                <a:lnTo>
                  <a:pt x="0" y="116086"/>
                </a:lnTo>
                <a:lnTo>
                  <a:pt x="0" y="125015"/>
                </a:lnTo>
                <a:lnTo>
                  <a:pt x="0" y="133945"/>
                </a:lnTo>
                <a:lnTo>
                  <a:pt x="0" y="133945"/>
                </a:lnTo>
                <a:lnTo>
                  <a:pt x="8930" y="142875"/>
                </a:lnTo>
                <a:lnTo>
                  <a:pt x="8930" y="142875"/>
                </a:lnTo>
                <a:lnTo>
                  <a:pt x="17859" y="151804"/>
                </a:lnTo>
                <a:lnTo>
                  <a:pt x="26789" y="151804"/>
                </a:lnTo>
                <a:lnTo>
                  <a:pt x="35719" y="151804"/>
                </a:lnTo>
                <a:lnTo>
                  <a:pt x="44648" y="151804"/>
                </a:lnTo>
                <a:lnTo>
                  <a:pt x="53578" y="151804"/>
                </a:lnTo>
                <a:lnTo>
                  <a:pt x="62508" y="151804"/>
                </a:lnTo>
                <a:lnTo>
                  <a:pt x="62508" y="142875"/>
                </a:lnTo>
                <a:lnTo>
                  <a:pt x="71437" y="142875"/>
                </a:lnTo>
                <a:lnTo>
                  <a:pt x="80367" y="133945"/>
                </a:lnTo>
                <a:lnTo>
                  <a:pt x="80367" y="125015"/>
                </a:lnTo>
                <a:lnTo>
                  <a:pt x="89297" y="116086"/>
                </a:lnTo>
                <a:lnTo>
                  <a:pt x="89297" y="107156"/>
                </a:lnTo>
                <a:lnTo>
                  <a:pt x="89297" y="107156"/>
                </a:lnTo>
                <a:lnTo>
                  <a:pt x="89297" y="107156"/>
                </a:lnTo>
                <a:lnTo>
                  <a:pt x="98226" y="107156"/>
                </a:lnTo>
                <a:lnTo>
                  <a:pt x="98226" y="107156"/>
                </a:lnTo>
                <a:lnTo>
                  <a:pt x="98226" y="107156"/>
                </a:lnTo>
                <a:lnTo>
                  <a:pt x="98226" y="107156"/>
                </a:lnTo>
                <a:lnTo>
                  <a:pt x="98226" y="107156"/>
                </a:lnTo>
                <a:lnTo>
                  <a:pt x="98226" y="107156"/>
                </a:lnTo>
                <a:lnTo>
                  <a:pt x="98226" y="107156"/>
                </a:lnTo>
                <a:lnTo>
                  <a:pt x="98226" y="107156"/>
                </a:lnTo>
                <a:lnTo>
                  <a:pt x="89297" y="107156"/>
                </a:lnTo>
                <a:lnTo>
                  <a:pt x="89297" y="107156"/>
                </a:lnTo>
                <a:lnTo>
                  <a:pt x="89297" y="98226"/>
                </a:lnTo>
                <a:lnTo>
                  <a:pt x="80367" y="98226"/>
                </a:lnTo>
                <a:lnTo>
                  <a:pt x="80367" y="89297"/>
                </a:lnTo>
                <a:lnTo>
                  <a:pt x="71437" y="80367"/>
                </a:lnTo>
                <a:lnTo>
                  <a:pt x="71437" y="80367"/>
                </a:lnTo>
                <a:lnTo>
                  <a:pt x="62508" y="71437"/>
                </a:lnTo>
                <a:lnTo>
                  <a:pt x="62508" y="62508"/>
                </a:lnTo>
                <a:lnTo>
                  <a:pt x="53578" y="53578"/>
                </a:lnTo>
                <a:lnTo>
                  <a:pt x="53578" y="44648"/>
                </a:lnTo>
                <a:lnTo>
                  <a:pt x="53578" y="35718"/>
                </a:lnTo>
                <a:lnTo>
                  <a:pt x="53578" y="26789"/>
                </a:lnTo>
                <a:lnTo>
                  <a:pt x="62508" y="26789"/>
                </a:lnTo>
                <a:lnTo>
                  <a:pt x="62508" y="17859"/>
                </a:lnTo>
                <a:lnTo>
                  <a:pt x="62508" y="17859"/>
                </a:lnTo>
                <a:lnTo>
                  <a:pt x="71437" y="8929"/>
                </a:lnTo>
                <a:lnTo>
                  <a:pt x="80367" y="0"/>
                </a:lnTo>
                <a:lnTo>
                  <a:pt x="80367" y="0"/>
                </a:lnTo>
                <a:lnTo>
                  <a:pt x="80367" y="0"/>
                </a:lnTo>
                <a:lnTo>
                  <a:pt x="8036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Freeform 380"/>
          <p:cNvSpPr/>
          <p:nvPr/>
        </p:nvSpPr>
        <p:spPr>
          <a:xfrm>
            <a:off x="2375297" y="1062633"/>
            <a:ext cx="187524" cy="214313"/>
          </a:xfrm>
          <a:custGeom>
            <a:avLst/>
            <a:gdLst/>
            <a:ahLst/>
            <a:cxnLst/>
            <a:rect l="0" t="0" r="0" b="0"/>
            <a:pathLst>
              <a:path w="187524" h="214313">
                <a:moveTo>
                  <a:pt x="0" y="17859"/>
                </a:moveTo>
                <a:lnTo>
                  <a:pt x="0" y="17859"/>
                </a:lnTo>
                <a:lnTo>
                  <a:pt x="0" y="8929"/>
                </a:lnTo>
                <a:lnTo>
                  <a:pt x="0" y="8929"/>
                </a:lnTo>
                <a:lnTo>
                  <a:pt x="0" y="8929"/>
                </a:lnTo>
                <a:lnTo>
                  <a:pt x="0" y="8929"/>
                </a:lnTo>
                <a:lnTo>
                  <a:pt x="8930" y="8929"/>
                </a:lnTo>
                <a:lnTo>
                  <a:pt x="8930" y="0"/>
                </a:lnTo>
                <a:lnTo>
                  <a:pt x="17859" y="0"/>
                </a:lnTo>
                <a:lnTo>
                  <a:pt x="26789" y="0"/>
                </a:lnTo>
                <a:lnTo>
                  <a:pt x="35719" y="0"/>
                </a:lnTo>
                <a:lnTo>
                  <a:pt x="44648" y="8929"/>
                </a:lnTo>
                <a:lnTo>
                  <a:pt x="62508" y="8929"/>
                </a:lnTo>
                <a:lnTo>
                  <a:pt x="71437" y="17859"/>
                </a:lnTo>
                <a:lnTo>
                  <a:pt x="89297" y="17859"/>
                </a:lnTo>
                <a:lnTo>
                  <a:pt x="98226" y="26789"/>
                </a:lnTo>
                <a:lnTo>
                  <a:pt x="116086" y="35718"/>
                </a:lnTo>
                <a:lnTo>
                  <a:pt x="133945" y="44648"/>
                </a:lnTo>
                <a:lnTo>
                  <a:pt x="142875" y="53578"/>
                </a:lnTo>
                <a:lnTo>
                  <a:pt x="151805" y="71437"/>
                </a:lnTo>
                <a:lnTo>
                  <a:pt x="160734" y="80367"/>
                </a:lnTo>
                <a:lnTo>
                  <a:pt x="169664" y="98226"/>
                </a:lnTo>
                <a:lnTo>
                  <a:pt x="178594" y="107156"/>
                </a:lnTo>
                <a:lnTo>
                  <a:pt x="187523" y="125015"/>
                </a:lnTo>
                <a:lnTo>
                  <a:pt x="187523" y="133945"/>
                </a:lnTo>
                <a:lnTo>
                  <a:pt x="187523" y="142875"/>
                </a:lnTo>
                <a:lnTo>
                  <a:pt x="187523" y="160734"/>
                </a:lnTo>
                <a:lnTo>
                  <a:pt x="187523" y="169664"/>
                </a:lnTo>
                <a:lnTo>
                  <a:pt x="187523" y="169664"/>
                </a:lnTo>
                <a:lnTo>
                  <a:pt x="187523" y="178594"/>
                </a:lnTo>
                <a:lnTo>
                  <a:pt x="187523" y="187523"/>
                </a:lnTo>
                <a:lnTo>
                  <a:pt x="187523" y="196453"/>
                </a:lnTo>
                <a:lnTo>
                  <a:pt x="178594" y="196453"/>
                </a:lnTo>
                <a:lnTo>
                  <a:pt x="178594" y="205383"/>
                </a:lnTo>
                <a:lnTo>
                  <a:pt x="178594" y="205383"/>
                </a:lnTo>
                <a:lnTo>
                  <a:pt x="178594" y="214312"/>
                </a:lnTo>
                <a:lnTo>
                  <a:pt x="169664" y="214312"/>
                </a:lnTo>
                <a:lnTo>
                  <a:pt x="169664" y="214312"/>
                </a:lnTo>
                <a:lnTo>
                  <a:pt x="169664" y="214312"/>
                </a:lnTo>
                <a:lnTo>
                  <a:pt x="169664"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Freeform 383"/>
          <p:cNvSpPr/>
          <p:nvPr/>
        </p:nvSpPr>
        <p:spPr>
          <a:xfrm>
            <a:off x="1044774" y="2893218"/>
            <a:ext cx="2991446" cy="1446611"/>
          </a:xfrm>
          <a:custGeom>
            <a:avLst/>
            <a:gdLst/>
            <a:ahLst/>
            <a:cxnLst/>
            <a:rect l="0" t="0" r="0" b="0"/>
            <a:pathLst>
              <a:path w="2991446" h="1446611">
                <a:moveTo>
                  <a:pt x="0" y="267891"/>
                </a:moveTo>
                <a:lnTo>
                  <a:pt x="0" y="267891"/>
                </a:lnTo>
                <a:lnTo>
                  <a:pt x="0" y="267891"/>
                </a:lnTo>
                <a:lnTo>
                  <a:pt x="0" y="267891"/>
                </a:lnTo>
                <a:lnTo>
                  <a:pt x="0" y="258961"/>
                </a:lnTo>
                <a:lnTo>
                  <a:pt x="0" y="258961"/>
                </a:lnTo>
                <a:lnTo>
                  <a:pt x="0" y="250032"/>
                </a:lnTo>
                <a:lnTo>
                  <a:pt x="8929" y="250032"/>
                </a:lnTo>
                <a:lnTo>
                  <a:pt x="8929" y="241102"/>
                </a:lnTo>
                <a:lnTo>
                  <a:pt x="17859" y="241102"/>
                </a:lnTo>
                <a:lnTo>
                  <a:pt x="17859" y="232172"/>
                </a:lnTo>
                <a:lnTo>
                  <a:pt x="26789" y="223243"/>
                </a:lnTo>
                <a:lnTo>
                  <a:pt x="35718" y="214313"/>
                </a:lnTo>
                <a:lnTo>
                  <a:pt x="44648" y="205383"/>
                </a:lnTo>
                <a:lnTo>
                  <a:pt x="53578" y="196453"/>
                </a:lnTo>
                <a:lnTo>
                  <a:pt x="62507" y="187524"/>
                </a:lnTo>
                <a:lnTo>
                  <a:pt x="71437" y="178594"/>
                </a:lnTo>
                <a:lnTo>
                  <a:pt x="89296" y="169664"/>
                </a:lnTo>
                <a:lnTo>
                  <a:pt x="98226" y="160735"/>
                </a:lnTo>
                <a:lnTo>
                  <a:pt x="116085" y="151805"/>
                </a:lnTo>
                <a:lnTo>
                  <a:pt x="133945" y="142875"/>
                </a:lnTo>
                <a:lnTo>
                  <a:pt x="151804" y="133946"/>
                </a:lnTo>
                <a:lnTo>
                  <a:pt x="160734" y="116086"/>
                </a:lnTo>
                <a:lnTo>
                  <a:pt x="178593" y="107157"/>
                </a:lnTo>
                <a:lnTo>
                  <a:pt x="205382" y="98227"/>
                </a:lnTo>
                <a:lnTo>
                  <a:pt x="223242" y="89297"/>
                </a:lnTo>
                <a:lnTo>
                  <a:pt x="241101" y="80368"/>
                </a:lnTo>
                <a:lnTo>
                  <a:pt x="258960" y="71438"/>
                </a:lnTo>
                <a:lnTo>
                  <a:pt x="285749" y="62508"/>
                </a:lnTo>
                <a:lnTo>
                  <a:pt x="303609" y="53578"/>
                </a:lnTo>
                <a:lnTo>
                  <a:pt x="321468" y="53578"/>
                </a:lnTo>
                <a:lnTo>
                  <a:pt x="348257" y="44649"/>
                </a:lnTo>
                <a:lnTo>
                  <a:pt x="366117" y="35719"/>
                </a:lnTo>
                <a:lnTo>
                  <a:pt x="392906" y="26789"/>
                </a:lnTo>
                <a:lnTo>
                  <a:pt x="419695" y="26789"/>
                </a:lnTo>
                <a:lnTo>
                  <a:pt x="437554" y="17860"/>
                </a:lnTo>
                <a:lnTo>
                  <a:pt x="464343" y="17860"/>
                </a:lnTo>
                <a:lnTo>
                  <a:pt x="491132" y="8930"/>
                </a:lnTo>
                <a:lnTo>
                  <a:pt x="508992" y="8930"/>
                </a:lnTo>
                <a:lnTo>
                  <a:pt x="535781" y="8930"/>
                </a:lnTo>
                <a:lnTo>
                  <a:pt x="562570" y="0"/>
                </a:lnTo>
                <a:lnTo>
                  <a:pt x="589359" y="0"/>
                </a:lnTo>
                <a:lnTo>
                  <a:pt x="616148" y="0"/>
                </a:lnTo>
                <a:lnTo>
                  <a:pt x="634007" y="0"/>
                </a:lnTo>
                <a:lnTo>
                  <a:pt x="660796" y="0"/>
                </a:lnTo>
                <a:lnTo>
                  <a:pt x="687585" y="0"/>
                </a:lnTo>
                <a:lnTo>
                  <a:pt x="714374" y="8930"/>
                </a:lnTo>
                <a:lnTo>
                  <a:pt x="732234" y="8930"/>
                </a:lnTo>
                <a:lnTo>
                  <a:pt x="759023" y="8930"/>
                </a:lnTo>
                <a:lnTo>
                  <a:pt x="785812" y="17860"/>
                </a:lnTo>
                <a:lnTo>
                  <a:pt x="812601" y="26789"/>
                </a:lnTo>
                <a:lnTo>
                  <a:pt x="830460" y="26789"/>
                </a:lnTo>
                <a:lnTo>
                  <a:pt x="857249" y="35719"/>
                </a:lnTo>
                <a:lnTo>
                  <a:pt x="884039" y="44649"/>
                </a:lnTo>
                <a:lnTo>
                  <a:pt x="910828" y="53578"/>
                </a:lnTo>
                <a:lnTo>
                  <a:pt x="928687" y="53578"/>
                </a:lnTo>
                <a:lnTo>
                  <a:pt x="955476" y="62508"/>
                </a:lnTo>
                <a:lnTo>
                  <a:pt x="973335" y="80368"/>
                </a:lnTo>
                <a:lnTo>
                  <a:pt x="1000124" y="89297"/>
                </a:lnTo>
                <a:lnTo>
                  <a:pt x="1017984" y="98227"/>
                </a:lnTo>
                <a:lnTo>
                  <a:pt x="1044773" y="107157"/>
                </a:lnTo>
                <a:lnTo>
                  <a:pt x="1062632" y="116086"/>
                </a:lnTo>
                <a:lnTo>
                  <a:pt x="1080492" y="125016"/>
                </a:lnTo>
                <a:lnTo>
                  <a:pt x="1107281" y="133946"/>
                </a:lnTo>
                <a:lnTo>
                  <a:pt x="1125140" y="151805"/>
                </a:lnTo>
                <a:lnTo>
                  <a:pt x="1142999" y="160735"/>
                </a:lnTo>
                <a:lnTo>
                  <a:pt x="1160859" y="178594"/>
                </a:lnTo>
                <a:lnTo>
                  <a:pt x="1178718" y="187524"/>
                </a:lnTo>
                <a:lnTo>
                  <a:pt x="1196578" y="205383"/>
                </a:lnTo>
                <a:lnTo>
                  <a:pt x="1214437" y="223243"/>
                </a:lnTo>
                <a:lnTo>
                  <a:pt x="1232296" y="241102"/>
                </a:lnTo>
                <a:lnTo>
                  <a:pt x="1250156" y="250032"/>
                </a:lnTo>
                <a:lnTo>
                  <a:pt x="1268015" y="267891"/>
                </a:lnTo>
                <a:lnTo>
                  <a:pt x="1276945" y="285750"/>
                </a:lnTo>
                <a:lnTo>
                  <a:pt x="1294804" y="303610"/>
                </a:lnTo>
                <a:lnTo>
                  <a:pt x="1312664" y="321469"/>
                </a:lnTo>
                <a:lnTo>
                  <a:pt x="1321593" y="339328"/>
                </a:lnTo>
                <a:lnTo>
                  <a:pt x="1339453" y="357188"/>
                </a:lnTo>
                <a:lnTo>
                  <a:pt x="1357312" y="375047"/>
                </a:lnTo>
                <a:lnTo>
                  <a:pt x="1366242" y="392907"/>
                </a:lnTo>
                <a:lnTo>
                  <a:pt x="1384101" y="410766"/>
                </a:lnTo>
                <a:lnTo>
                  <a:pt x="1393031" y="428625"/>
                </a:lnTo>
                <a:lnTo>
                  <a:pt x="1410890" y="455414"/>
                </a:lnTo>
                <a:lnTo>
                  <a:pt x="1419820" y="473274"/>
                </a:lnTo>
                <a:lnTo>
                  <a:pt x="1437679" y="491133"/>
                </a:lnTo>
                <a:lnTo>
                  <a:pt x="1446609" y="517922"/>
                </a:lnTo>
                <a:lnTo>
                  <a:pt x="1464468" y="535782"/>
                </a:lnTo>
                <a:lnTo>
                  <a:pt x="1482328" y="553641"/>
                </a:lnTo>
                <a:lnTo>
                  <a:pt x="1491257" y="571500"/>
                </a:lnTo>
                <a:lnTo>
                  <a:pt x="1500187" y="598289"/>
                </a:lnTo>
                <a:lnTo>
                  <a:pt x="1518046" y="616149"/>
                </a:lnTo>
                <a:lnTo>
                  <a:pt x="1526976" y="642938"/>
                </a:lnTo>
                <a:lnTo>
                  <a:pt x="1544835" y="660797"/>
                </a:lnTo>
                <a:lnTo>
                  <a:pt x="1553765" y="687586"/>
                </a:lnTo>
                <a:lnTo>
                  <a:pt x="1562695" y="705446"/>
                </a:lnTo>
                <a:lnTo>
                  <a:pt x="1571624" y="732235"/>
                </a:lnTo>
                <a:lnTo>
                  <a:pt x="1589484" y="750094"/>
                </a:lnTo>
                <a:lnTo>
                  <a:pt x="1598414" y="776883"/>
                </a:lnTo>
                <a:lnTo>
                  <a:pt x="1616273" y="794743"/>
                </a:lnTo>
                <a:lnTo>
                  <a:pt x="1625203" y="821532"/>
                </a:lnTo>
                <a:lnTo>
                  <a:pt x="1634132" y="839391"/>
                </a:lnTo>
                <a:lnTo>
                  <a:pt x="1643062" y="866180"/>
                </a:lnTo>
                <a:lnTo>
                  <a:pt x="1660921" y="884039"/>
                </a:lnTo>
                <a:lnTo>
                  <a:pt x="1669851" y="910828"/>
                </a:lnTo>
                <a:lnTo>
                  <a:pt x="1678781" y="928688"/>
                </a:lnTo>
                <a:lnTo>
                  <a:pt x="1696640" y="946547"/>
                </a:lnTo>
                <a:lnTo>
                  <a:pt x="1705570" y="973336"/>
                </a:lnTo>
                <a:lnTo>
                  <a:pt x="1714499" y="991196"/>
                </a:lnTo>
                <a:lnTo>
                  <a:pt x="1732359" y="1017985"/>
                </a:lnTo>
                <a:lnTo>
                  <a:pt x="1741289" y="1035844"/>
                </a:lnTo>
                <a:lnTo>
                  <a:pt x="1759148" y="1053703"/>
                </a:lnTo>
                <a:lnTo>
                  <a:pt x="1768078" y="1071563"/>
                </a:lnTo>
                <a:lnTo>
                  <a:pt x="1777007" y="1098352"/>
                </a:lnTo>
                <a:lnTo>
                  <a:pt x="1794867" y="1116211"/>
                </a:lnTo>
                <a:lnTo>
                  <a:pt x="1803796" y="1134071"/>
                </a:lnTo>
                <a:lnTo>
                  <a:pt x="1821656" y="1151930"/>
                </a:lnTo>
                <a:lnTo>
                  <a:pt x="1830585" y="1169789"/>
                </a:lnTo>
                <a:lnTo>
                  <a:pt x="1848445" y="1187649"/>
                </a:lnTo>
                <a:lnTo>
                  <a:pt x="1857374" y="1205508"/>
                </a:lnTo>
                <a:lnTo>
                  <a:pt x="1875234" y="1223368"/>
                </a:lnTo>
                <a:lnTo>
                  <a:pt x="1884164" y="1241227"/>
                </a:lnTo>
                <a:lnTo>
                  <a:pt x="1893093" y="1259086"/>
                </a:lnTo>
                <a:lnTo>
                  <a:pt x="1910953" y="1268016"/>
                </a:lnTo>
                <a:lnTo>
                  <a:pt x="1928812" y="1285875"/>
                </a:lnTo>
                <a:lnTo>
                  <a:pt x="1937742" y="1303735"/>
                </a:lnTo>
                <a:lnTo>
                  <a:pt x="1955601" y="1312664"/>
                </a:lnTo>
                <a:lnTo>
                  <a:pt x="1973460" y="1330524"/>
                </a:lnTo>
                <a:lnTo>
                  <a:pt x="1982390" y="1339453"/>
                </a:lnTo>
                <a:lnTo>
                  <a:pt x="2000249" y="1357313"/>
                </a:lnTo>
                <a:lnTo>
                  <a:pt x="2018109" y="1366243"/>
                </a:lnTo>
                <a:lnTo>
                  <a:pt x="2035968" y="1375172"/>
                </a:lnTo>
                <a:lnTo>
                  <a:pt x="2053828" y="1384102"/>
                </a:lnTo>
                <a:lnTo>
                  <a:pt x="2071687" y="1393032"/>
                </a:lnTo>
                <a:lnTo>
                  <a:pt x="2089546" y="1401961"/>
                </a:lnTo>
                <a:lnTo>
                  <a:pt x="2107406" y="1410891"/>
                </a:lnTo>
                <a:lnTo>
                  <a:pt x="2125265" y="1410891"/>
                </a:lnTo>
                <a:lnTo>
                  <a:pt x="2143124" y="1419821"/>
                </a:lnTo>
                <a:lnTo>
                  <a:pt x="2160984" y="1419821"/>
                </a:lnTo>
                <a:lnTo>
                  <a:pt x="2178843" y="1428750"/>
                </a:lnTo>
                <a:lnTo>
                  <a:pt x="2196703" y="1428750"/>
                </a:lnTo>
                <a:lnTo>
                  <a:pt x="2214562" y="1437680"/>
                </a:lnTo>
                <a:lnTo>
                  <a:pt x="2241351" y="1437680"/>
                </a:lnTo>
                <a:lnTo>
                  <a:pt x="2259210" y="1437680"/>
                </a:lnTo>
                <a:lnTo>
                  <a:pt x="2277070" y="1446610"/>
                </a:lnTo>
                <a:lnTo>
                  <a:pt x="2294929" y="1446610"/>
                </a:lnTo>
                <a:lnTo>
                  <a:pt x="2312789" y="1446610"/>
                </a:lnTo>
                <a:lnTo>
                  <a:pt x="2339578" y="1446610"/>
                </a:lnTo>
                <a:lnTo>
                  <a:pt x="2357437" y="1446610"/>
                </a:lnTo>
                <a:lnTo>
                  <a:pt x="2384226" y="1446610"/>
                </a:lnTo>
                <a:lnTo>
                  <a:pt x="2402085" y="1446610"/>
                </a:lnTo>
                <a:lnTo>
                  <a:pt x="2419945" y="1446610"/>
                </a:lnTo>
                <a:lnTo>
                  <a:pt x="2446734" y="1446610"/>
                </a:lnTo>
                <a:lnTo>
                  <a:pt x="2464593" y="1446610"/>
                </a:lnTo>
                <a:lnTo>
                  <a:pt x="2491382" y="1446610"/>
                </a:lnTo>
                <a:lnTo>
                  <a:pt x="2509242" y="1446610"/>
                </a:lnTo>
                <a:lnTo>
                  <a:pt x="2527101" y="1446610"/>
                </a:lnTo>
                <a:lnTo>
                  <a:pt x="2553890" y="1446610"/>
                </a:lnTo>
                <a:lnTo>
                  <a:pt x="2571749" y="1446610"/>
                </a:lnTo>
                <a:lnTo>
                  <a:pt x="2589609" y="1446610"/>
                </a:lnTo>
                <a:lnTo>
                  <a:pt x="2607468" y="1446610"/>
                </a:lnTo>
                <a:lnTo>
                  <a:pt x="2634257" y="1446610"/>
                </a:lnTo>
                <a:lnTo>
                  <a:pt x="2652117" y="1446610"/>
                </a:lnTo>
                <a:lnTo>
                  <a:pt x="2669976" y="1446610"/>
                </a:lnTo>
                <a:lnTo>
                  <a:pt x="2687835" y="1437680"/>
                </a:lnTo>
                <a:lnTo>
                  <a:pt x="2705695" y="1437680"/>
                </a:lnTo>
                <a:lnTo>
                  <a:pt x="2723554" y="1437680"/>
                </a:lnTo>
                <a:lnTo>
                  <a:pt x="2741414" y="1437680"/>
                </a:lnTo>
                <a:lnTo>
                  <a:pt x="2759273" y="1437680"/>
                </a:lnTo>
                <a:lnTo>
                  <a:pt x="2777132" y="1437680"/>
                </a:lnTo>
                <a:lnTo>
                  <a:pt x="2794992" y="1437680"/>
                </a:lnTo>
                <a:lnTo>
                  <a:pt x="2812851" y="1437680"/>
                </a:lnTo>
                <a:lnTo>
                  <a:pt x="2821781" y="1437680"/>
                </a:lnTo>
                <a:lnTo>
                  <a:pt x="2839640" y="1437680"/>
                </a:lnTo>
                <a:lnTo>
                  <a:pt x="2857499" y="1437680"/>
                </a:lnTo>
                <a:lnTo>
                  <a:pt x="2875359" y="1437680"/>
                </a:lnTo>
                <a:lnTo>
                  <a:pt x="2884289" y="1437680"/>
                </a:lnTo>
                <a:lnTo>
                  <a:pt x="2902148" y="1437680"/>
                </a:lnTo>
                <a:lnTo>
                  <a:pt x="2920007" y="1428750"/>
                </a:lnTo>
                <a:lnTo>
                  <a:pt x="2928937" y="1428750"/>
                </a:lnTo>
                <a:lnTo>
                  <a:pt x="2937867" y="1428750"/>
                </a:lnTo>
                <a:lnTo>
                  <a:pt x="2946796" y="1428750"/>
                </a:lnTo>
                <a:lnTo>
                  <a:pt x="2964656" y="1428750"/>
                </a:lnTo>
                <a:lnTo>
                  <a:pt x="2973585" y="1428750"/>
                </a:lnTo>
                <a:lnTo>
                  <a:pt x="2982515" y="1419821"/>
                </a:lnTo>
                <a:lnTo>
                  <a:pt x="2982515" y="1419821"/>
                </a:lnTo>
                <a:lnTo>
                  <a:pt x="2991445" y="1419821"/>
                </a:lnTo>
                <a:lnTo>
                  <a:pt x="2991445" y="141982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Freeform 384"/>
          <p:cNvSpPr/>
          <p:nvPr/>
        </p:nvSpPr>
        <p:spPr>
          <a:xfrm>
            <a:off x="267891" y="3098601"/>
            <a:ext cx="794743" cy="1134071"/>
          </a:xfrm>
          <a:custGeom>
            <a:avLst/>
            <a:gdLst/>
            <a:ahLst/>
            <a:cxnLst/>
            <a:rect l="0" t="0" r="0" b="0"/>
            <a:pathLst>
              <a:path w="794743" h="1134071">
                <a:moveTo>
                  <a:pt x="794742" y="0"/>
                </a:moveTo>
                <a:lnTo>
                  <a:pt x="794742" y="0"/>
                </a:lnTo>
                <a:lnTo>
                  <a:pt x="794742" y="0"/>
                </a:lnTo>
                <a:lnTo>
                  <a:pt x="785812" y="0"/>
                </a:lnTo>
                <a:lnTo>
                  <a:pt x="785812" y="0"/>
                </a:lnTo>
                <a:lnTo>
                  <a:pt x="785812" y="0"/>
                </a:lnTo>
                <a:lnTo>
                  <a:pt x="776883" y="0"/>
                </a:lnTo>
                <a:lnTo>
                  <a:pt x="776883" y="0"/>
                </a:lnTo>
                <a:lnTo>
                  <a:pt x="776883" y="0"/>
                </a:lnTo>
                <a:lnTo>
                  <a:pt x="767953" y="8930"/>
                </a:lnTo>
                <a:lnTo>
                  <a:pt x="767953" y="8930"/>
                </a:lnTo>
                <a:lnTo>
                  <a:pt x="759023" y="17860"/>
                </a:lnTo>
                <a:lnTo>
                  <a:pt x="750093" y="26789"/>
                </a:lnTo>
                <a:lnTo>
                  <a:pt x="741164" y="35719"/>
                </a:lnTo>
                <a:lnTo>
                  <a:pt x="741164" y="44649"/>
                </a:lnTo>
                <a:lnTo>
                  <a:pt x="732234" y="53578"/>
                </a:lnTo>
                <a:lnTo>
                  <a:pt x="723304" y="62508"/>
                </a:lnTo>
                <a:lnTo>
                  <a:pt x="714375" y="80367"/>
                </a:lnTo>
                <a:lnTo>
                  <a:pt x="705445" y="89297"/>
                </a:lnTo>
                <a:lnTo>
                  <a:pt x="696515" y="107156"/>
                </a:lnTo>
                <a:lnTo>
                  <a:pt x="687586" y="125016"/>
                </a:lnTo>
                <a:lnTo>
                  <a:pt x="669726" y="142875"/>
                </a:lnTo>
                <a:lnTo>
                  <a:pt x="660797" y="160735"/>
                </a:lnTo>
                <a:lnTo>
                  <a:pt x="642937" y="187524"/>
                </a:lnTo>
                <a:lnTo>
                  <a:pt x="634008" y="205383"/>
                </a:lnTo>
                <a:lnTo>
                  <a:pt x="616148" y="232172"/>
                </a:lnTo>
                <a:lnTo>
                  <a:pt x="598289" y="258961"/>
                </a:lnTo>
                <a:lnTo>
                  <a:pt x="589359" y="285750"/>
                </a:lnTo>
                <a:lnTo>
                  <a:pt x="562570" y="312539"/>
                </a:lnTo>
                <a:lnTo>
                  <a:pt x="544711" y="339328"/>
                </a:lnTo>
                <a:lnTo>
                  <a:pt x="526851" y="366117"/>
                </a:lnTo>
                <a:lnTo>
                  <a:pt x="508992" y="392906"/>
                </a:lnTo>
                <a:lnTo>
                  <a:pt x="491133" y="428625"/>
                </a:lnTo>
                <a:lnTo>
                  <a:pt x="473273" y="455414"/>
                </a:lnTo>
                <a:lnTo>
                  <a:pt x="446484" y="491133"/>
                </a:lnTo>
                <a:lnTo>
                  <a:pt x="428625" y="517922"/>
                </a:lnTo>
                <a:lnTo>
                  <a:pt x="410765" y="544711"/>
                </a:lnTo>
                <a:lnTo>
                  <a:pt x="383976" y="580430"/>
                </a:lnTo>
                <a:lnTo>
                  <a:pt x="357187" y="607219"/>
                </a:lnTo>
                <a:lnTo>
                  <a:pt x="339328" y="642938"/>
                </a:lnTo>
                <a:lnTo>
                  <a:pt x="321468" y="669727"/>
                </a:lnTo>
                <a:lnTo>
                  <a:pt x="294679" y="705445"/>
                </a:lnTo>
                <a:lnTo>
                  <a:pt x="276820" y="732235"/>
                </a:lnTo>
                <a:lnTo>
                  <a:pt x="258961" y="767953"/>
                </a:lnTo>
                <a:lnTo>
                  <a:pt x="232172" y="794742"/>
                </a:lnTo>
                <a:lnTo>
                  <a:pt x="214312" y="821531"/>
                </a:lnTo>
                <a:lnTo>
                  <a:pt x="196453" y="857250"/>
                </a:lnTo>
                <a:lnTo>
                  <a:pt x="178593" y="884039"/>
                </a:lnTo>
                <a:lnTo>
                  <a:pt x="151804" y="910828"/>
                </a:lnTo>
                <a:lnTo>
                  <a:pt x="133945" y="937617"/>
                </a:lnTo>
                <a:lnTo>
                  <a:pt x="116086" y="964406"/>
                </a:lnTo>
                <a:lnTo>
                  <a:pt x="98226" y="991195"/>
                </a:lnTo>
                <a:lnTo>
                  <a:pt x="80367" y="1009055"/>
                </a:lnTo>
                <a:lnTo>
                  <a:pt x="71437" y="1035844"/>
                </a:lnTo>
                <a:lnTo>
                  <a:pt x="53578" y="1053703"/>
                </a:lnTo>
                <a:lnTo>
                  <a:pt x="35718" y="1080492"/>
                </a:lnTo>
                <a:lnTo>
                  <a:pt x="17859" y="1098352"/>
                </a:lnTo>
                <a:lnTo>
                  <a:pt x="8929" y="1116211"/>
                </a:lnTo>
                <a:lnTo>
                  <a:pt x="8929" y="1116211"/>
                </a:lnTo>
                <a:lnTo>
                  <a:pt x="0" y="1134070"/>
                </a:lnTo>
                <a:lnTo>
                  <a:pt x="0" y="113407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Freeform 385"/>
          <p:cNvSpPr/>
          <p:nvPr/>
        </p:nvSpPr>
        <p:spPr>
          <a:xfrm>
            <a:off x="285750" y="2937867"/>
            <a:ext cx="669728" cy="1187649"/>
          </a:xfrm>
          <a:custGeom>
            <a:avLst/>
            <a:gdLst/>
            <a:ahLst/>
            <a:cxnLst/>
            <a:rect l="0" t="0" r="0" b="0"/>
            <a:pathLst>
              <a:path w="669728" h="1187649">
                <a:moveTo>
                  <a:pt x="669727" y="1187648"/>
                </a:moveTo>
                <a:lnTo>
                  <a:pt x="669727" y="1187648"/>
                </a:lnTo>
                <a:lnTo>
                  <a:pt x="669727" y="1187648"/>
                </a:lnTo>
                <a:lnTo>
                  <a:pt x="660797" y="1187648"/>
                </a:lnTo>
                <a:lnTo>
                  <a:pt x="660797" y="1178719"/>
                </a:lnTo>
                <a:lnTo>
                  <a:pt x="651867" y="1178719"/>
                </a:lnTo>
                <a:lnTo>
                  <a:pt x="651867" y="1169789"/>
                </a:lnTo>
                <a:lnTo>
                  <a:pt x="642938" y="1160859"/>
                </a:lnTo>
                <a:lnTo>
                  <a:pt x="634008" y="1151929"/>
                </a:lnTo>
                <a:lnTo>
                  <a:pt x="634008" y="1143000"/>
                </a:lnTo>
                <a:lnTo>
                  <a:pt x="625078" y="1125140"/>
                </a:lnTo>
                <a:lnTo>
                  <a:pt x="616149" y="1116211"/>
                </a:lnTo>
                <a:lnTo>
                  <a:pt x="607219" y="1107281"/>
                </a:lnTo>
                <a:lnTo>
                  <a:pt x="598289" y="1089422"/>
                </a:lnTo>
                <a:lnTo>
                  <a:pt x="589359" y="1071562"/>
                </a:lnTo>
                <a:lnTo>
                  <a:pt x="580430" y="1053703"/>
                </a:lnTo>
                <a:lnTo>
                  <a:pt x="571500" y="1044773"/>
                </a:lnTo>
                <a:lnTo>
                  <a:pt x="553641" y="1026914"/>
                </a:lnTo>
                <a:lnTo>
                  <a:pt x="544711" y="1000125"/>
                </a:lnTo>
                <a:lnTo>
                  <a:pt x="526852" y="982265"/>
                </a:lnTo>
                <a:lnTo>
                  <a:pt x="517922" y="955476"/>
                </a:lnTo>
                <a:lnTo>
                  <a:pt x="500063" y="937617"/>
                </a:lnTo>
                <a:lnTo>
                  <a:pt x="482203" y="910828"/>
                </a:lnTo>
                <a:lnTo>
                  <a:pt x="464344" y="884039"/>
                </a:lnTo>
                <a:lnTo>
                  <a:pt x="446484" y="857250"/>
                </a:lnTo>
                <a:lnTo>
                  <a:pt x="437555" y="830461"/>
                </a:lnTo>
                <a:lnTo>
                  <a:pt x="419695" y="803672"/>
                </a:lnTo>
                <a:lnTo>
                  <a:pt x="401836" y="776883"/>
                </a:lnTo>
                <a:lnTo>
                  <a:pt x="383977" y="759023"/>
                </a:lnTo>
                <a:lnTo>
                  <a:pt x="366117" y="723304"/>
                </a:lnTo>
                <a:lnTo>
                  <a:pt x="348258" y="696515"/>
                </a:lnTo>
                <a:lnTo>
                  <a:pt x="339328" y="669726"/>
                </a:lnTo>
                <a:lnTo>
                  <a:pt x="321469" y="642937"/>
                </a:lnTo>
                <a:lnTo>
                  <a:pt x="303609" y="607219"/>
                </a:lnTo>
                <a:lnTo>
                  <a:pt x="285750" y="580429"/>
                </a:lnTo>
                <a:lnTo>
                  <a:pt x="267891" y="544711"/>
                </a:lnTo>
                <a:lnTo>
                  <a:pt x="258961" y="517922"/>
                </a:lnTo>
                <a:lnTo>
                  <a:pt x="241102" y="491133"/>
                </a:lnTo>
                <a:lnTo>
                  <a:pt x="223242" y="464344"/>
                </a:lnTo>
                <a:lnTo>
                  <a:pt x="214313" y="437554"/>
                </a:lnTo>
                <a:lnTo>
                  <a:pt x="196453" y="401836"/>
                </a:lnTo>
                <a:lnTo>
                  <a:pt x="178594" y="375047"/>
                </a:lnTo>
                <a:lnTo>
                  <a:pt x="169664" y="348258"/>
                </a:lnTo>
                <a:lnTo>
                  <a:pt x="160734" y="321469"/>
                </a:lnTo>
                <a:lnTo>
                  <a:pt x="142875" y="294679"/>
                </a:lnTo>
                <a:lnTo>
                  <a:pt x="133945" y="267890"/>
                </a:lnTo>
                <a:lnTo>
                  <a:pt x="125016" y="241101"/>
                </a:lnTo>
                <a:lnTo>
                  <a:pt x="107156" y="214312"/>
                </a:lnTo>
                <a:lnTo>
                  <a:pt x="98227" y="196453"/>
                </a:lnTo>
                <a:lnTo>
                  <a:pt x="89297" y="169664"/>
                </a:lnTo>
                <a:lnTo>
                  <a:pt x="80367" y="151804"/>
                </a:lnTo>
                <a:lnTo>
                  <a:pt x="71438" y="125015"/>
                </a:lnTo>
                <a:lnTo>
                  <a:pt x="62508" y="107156"/>
                </a:lnTo>
                <a:lnTo>
                  <a:pt x="53578" y="89297"/>
                </a:lnTo>
                <a:lnTo>
                  <a:pt x="44649" y="71437"/>
                </a:lnTo>
                <a:lnTo>
                  <a:pt x="35719" y="53578"/>
                </a:lnTo>
                <a:lnTo>
                  <a:pt x="26789" y="44648"/>
                </a:lnTo>
                <a:lnTo>
                  <a:pt x="17859" y="35719"/>
                </a:lnTo>
                <a:lnTo>
                  <a:pt x="17859" y="17859"/>
                </a:lnTo>
                <a:lnTo>
                  <a:pt x="8930" y="8929"/>
                </a:lnTo>
                <a:lnTo>
                  <a:pt x="8930" y="8929"/>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Freeform 386"/>
          <p:cNvSpPr/>
          <p:nvPr/>
        </p:nvSpPr>
        <p:spPr>
          <a:xfrm>
            <a:off x="267891" y="3125390"/>
            <a:ext cx="44649" cy="250032"/>
          </a:xfrm>
          <a:custGeom>
            <a:avLst/>
            <a:gdLst/>
            <a:ahLst/>
            <a:cxnLst/>
            <a:rect l="0" t="0" r="0" b="0"/>
            <a:pathLst>
              <a:path w="44649" h="250032">
                <a:moveTo>
                  <a:pt x="44648" y="0"/>
                </a:moveTo>
                <a:lnTo>
                  <a:pt x="44648" y="8930"/>
                </a:lnTo>
                <a:lnTo>
                  <a:pt x="44648" y="8930"/>
                </a:lnTo>
                <a:lnTo>
                  <a:pt x="35718" y="17860"/>
                </a:lnTo>
                <a:lnTo>
                  <a:pt x="35718" y="35719"/>
                </a:lnTo>
                <a:lnTo>
                  <a:pt x="26789" y="44649"/>
                </a:lnTo>
                <a:lnTo>
                  <a:pt x="26789" y="62508"/>
                </a:lnTo>
                <a:lnTo>
                  <a:pt x="17859" y="89297"/>
                </a:lnTo>
                <a:lnTo>
                  <a:pt x="17859" y="107156"/>
                </a:lnTo>
                <a:lnTo>
                  <a:pt x="17859" y="133946"/>
                </a:lnTo>
                <a:lnTo>
                  <a:pt x="8929" y="160735"/>
                </a:lnTo>
                <a:lnTo>
                  <a:pt x="8929" y="178594"/>
                </a:lnTo>
                <a:lnTo>
                  <a:pt x="0" y="196453"/>
                </a:lnTo>
                <a:lnTo>
                  <a:pt x="0" y="223242"/>
                </a:lnTo>
                <a:lnTo>
                  <a:pt x="0" y="241102"/>
                </a:lnTo>
                <a:lnTo>
                  <a:pt x="0" y="241102"/>
                </a:lnTo>
                <a:lnTo>
                  <a:pt x="0" y="250031"/>
                </a:lnTo>
                <a:lnTo>
                  <a:pt x="0"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Freeform 387"/>
          <p:cNvSpPr/>
          <p:nvPr/>
        </p:nvSpPr>
        <p:spPr>
          <a:xfrm>
            <a:off x="366117" y="3348632"/>
            <a:ext cx="53579" cy="151806"/>
          </a:xfrm>
          <a:custGeom>
            <a:avLst/>
            <a:gdLst/>
            <a:ahLst/>
            <a:cxnLst/>
            <a:rect l="0" t="0" r="0" b="0"/>
            <a:pathLst>
              <a:path w="53579" h="151806">
                <a:moveTo>
                  <a:pt x="53578" y="0"/>
                </a:moveTo>
                <a:lnTo>
                  <a:pt x="53578" y="0"/>
                </a:lnTo>
                <a:lnTo>
                  <a:pt x="53578" y="8930"/>
                </a:lnTo>
                <a:lnTo>
                  <a:pt x="53578" y="8930"/>
                </a:lnTo>
                <a:lnTo>
                  <a:pt x="53578" y="17860"/>
                </a:lnTo>
                <a:lnTo>
                  <a:pt x="44649" y="26789"/>
                </a:lnTo>
                <a:lnTo>
                  <a:pt x="44649" y="35719"/>
                </a:lnTo>
                <a:lnTo>
                  <a:pt x="44649" y="44649"/>
                </a:lnTo>
                <a:lnTo>
                  <a:pt x="35719" y="62508"/>
                </a:lnTo>
                <a:lnTo>
                  <a:pt x="26789" y="71438"/>
                </a:lnTo>
                <a:lnTo>
                  <a:pt x="26789" y="89297"/>
                </a:lnTo>
                <a:lnTo>
                  <a:pt x="17860" y="107157"/>
                </a:lnTo>
                <a:lnTo>
                  <a:pt x="8930" y="125016"/>
                </a:lnTo>
                <a:lnTo>
                  <a:pt x="8930" y="142875"/>
                </a:lnTo>
                <a:lnTo>
                  <a:pt x="8930" y="142875"/>
                </a:lnTo>
                <a:lnTo>
                  <a:pt x="0" y="151805"/>
                </a:lnTo>
                <a:lnTo>
                  <a:pt x="0"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Freeform 388"/>
          <p:cNvSpPr/>
          <p:nvPr/>
        </p:nvSpPr>
        <p:spPr>
          <a:xfrm>
            <a:off x="258961" y="3848695"/>
            <a:ext cx="44649" cy="196454"/>
          </a:xfrm>
          <a:custGeom>
            <a:avLst/>
            <a:gdLst/>
            <a:ahLst/>
            <a:cxnLst/>
            <a:rect l="0" t="0" r="0" b="0"/>
            <a:pathLst>
              <a:path w="44649" h="196454">
                <a:moveTo>
                  <a:pt x="0" y="0"/>
                </a:moveTo>
                <a:lnTo>
                  <a:pt x="0" y="8930"/>
                </a:lnTo>
                <a:lnTo>
                  <a:pt x="0" y="8930"/>
                </a:lnTo>
                <a:lnTo>
                  <a:pt x="0" y="17859"/>
                </a:lnTo>
                <a:lnTo>
                  <a:pt x="0" y="35719"/>
                </a:lnTo>
                <a:lnTo>
                  <a:pt x="8930" y="53578"/>
                </a:lnTo>
                <a:lnTo>
                  <a:pt x="8930" y="71437"/>
                </a:lnTo>
                <a:lnTo>
                  <a:pt x="17859" y="89297"/>
                </a:lnTo>
                <a:lnTo>
                  <a:pt x="26789" y="116086"/>
                </a:lnTo>
                <a:lnTo>
                  <a:pt x="26789" y="133945"/>
                </a:lnTo>
                <a:lnTo>
                  <a:pt x="35719" y="151805"/>
                </a:lnTo>
                <a:lnTo>
                  <a:pt x="35719" y="169664"/>
                </a:lnTo>
                <a:lnTo>
                  <a:pt x="44648" y="178594"/>
                </a:lnTo>
                <a:lnTo>
                  <a:pt x="44648" y="187523"/>
                </a:lnTo>
                <a:lnTo>
                  <a:pt x="44648" y="196453"/>
                </a:lnTo>
                <a:lnTo>
                  <a:pt x="44648" y="196453"/>
                </a:lnTo>
                <a:lnTo>
                  <a:pt x="44648" y="196453"/>
                </a:lnTo>
                <a:lnTo>
                  <a:pt x="44648" y="19645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Freeform 389"/>
          <p:cNvSpPr/>
          <p:nvPr/>
        </p:nvSpPr>
        <p:spPr>
          <a:xfrm>
            <a:off x="366117" y="3812976"/>
            <a:ext cx="44650" cy="169665"/>
          </a:xfrm>
          <a:custGeom>
            <a:avLst/>
            <a:gdLst/>
            <a:ahLst/>
            <a:cxnLst/>
            <a:rect l="0" t="0" r="0" b="0"/>
            <a:pathLst>
              <a:path w="44650" h="169665">
                <a:moveTo>
                  <a:pt x="0" y="0"/>
                </a:moveTo>
                <a:lnTo>
                  <a:pt x="0" y="0"/>
                </a:lnTo>
                <a:lnTo>
                  <a:pt x="0" y="0"/>
                </a:lnTo>
                <a:lnTo>
                  <a:pt x="0" y="8930"/>
                </a:lnTo>
                <a:lnTo>
                  <a:pt x="0" y="26789"/>
                </a:lnTo>
                <a:lnTo>
                  <a:pt x="8930" y="44649"/>
                </a:lnTo>
                <a:lnTo>
                  <a:pt x="8930" y="62508"/>
                </a:lnTo>
                <a:lnTo>
                  <a:pt x="17860" y="89297"/>
                </a:lnTo>
                <a:lnTo>
                  <a:pt x="26789" y="107156"/>
                </a:lnTo>
                <a:lnTo>
                  <a:pt x="26789" y="133945"/>
                </a:lnTo>
                <a:lnTo>
                  <a:pt x="35719" y="151805"/>
                </a:lnTo>
                <a:lnTo>
                  <a:pt x="35719" y="151805"/>
                </a:lnTo>
                <a:lnTo>
                  <a:pt x="44649" y="169664"/>
                </a:lnTo>
                <a:lnTo>
                  <a:pt x="44649"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Freeform 390"/>
          <p:cNvSpPr/>
          <p:nvPr/>
        </p:nvSpPr>
        <p:spPr>
          <a:xfrm>
            <a:off x="937617" y="3223617"/>
            <a:ext cx="62509" cy="955477"/>
          </a:xfrm>
          <a:custGeom>
            <a:avLst/>
            <a:gdLst/>
            <a:ahLst/>
            <a:cxnLst/>
            <a:rect l="0" t="0" r="0" b="0"/>
            <a:pathLst>
              <a:path w="62509" h="955477">
                <a:moveTo>
                  <a:pt x="0" y="0"/>
                </a:moveTo>
                <a:lnTo>
                  <a:pt x="0" y="0"/>
                </a:lnTo>
                <a:lnTo>
                  <a:pt x="0" y="8929"/>
                </a:lnTo>
                <a:lnTo>
                  <a:pt x="0" y="17859"/>
                </a:lnTo>
                <a:lnTo>
                  <a:pt x="0" y="26789"/>
                </a:lnTo>
                <a:lnTo>
                  <a:pt x="0" y="44648"/>
                </a:lnTo>
                <a:lnTo>
                  <a:pt x="0" y="71437"/>
                </a:lnTo>
                <a:lnTo>
                  <a:pt x="0" y="98226"/>
                </a:lnTo>
                <a:lnTo>
                  <a:pt x="0" y="133945"/>
                </a:lnTo>
                <a:lnTo>
                  <a:pt x="0" y="169664"/>
                </a:lnTo>
                <a:lnTo>
                  <a:pt x="8930" y="205383"/>
                </a:lnTo>
                <a:lnTo>
                  <a:pt x="8930" y="241101"/>
                </a:lnTo>
                <a:lnTo>
                  <a:pt x="8930" y="285750"/>
                </a:lnTo>
                <a:lnTo>
                  <a:pt x="8930" y="330398"/>
                </a:lnTo>
                <a:lnTo>
                  <a:pt x="17860" y="383976"/>
                </a:lnTo>
                <a:lnTo>
                  <a:pt x="17860" y="428625"/>
                </a:lnTo>
                <a:lnTo>
                  <a:pt x="17860" y="482203"/>
                </a:lnTo>
                <a:lnTo>
                  <a:pt x="17860" y="544711"/>
                </a:lnTo>
                <a:lnTo>
                  <a:pt x="17860" y="598289"/>
                </a:lnTo>
                <a:lnTo>
                  <a:pt x="17860" y="651867"/>
                </a:lnTo>
                <a:lnTo>
                  <a:pt x="26789" y="705445"/>
                </a:lnTo>
                <a:lnTo>
                  <a:pt x="26789" y="750094"/>
                </a:lnTo>
                <a:lnTo>
                  <a:pt x="35719" y="794742"/>
                </a:lnTo>
                <a:lnTo>
                  <a:pt x="44649" y="839390"/>
                </a:lnTo>
                <a:lnTo>
                  <a:pt x="44649" y="875109"/>
                </a:lnTo>
                <a:lnTo>
                  <a:pt x="53578" y="910828"/>
                </a:lnTo>
                <a:lnTo>
                  <a:pt x="62508" y="937617"/>
                </a:lnTo>
                <a:lnTo>
                  <a:pt x="62508" y="937617"/>
                </a:lnTo>
                <a:lnTo>
                  <a:pt x="62508" y="955476"/>
                </a:lnTo>
                <a:lnTo>
                  <a:pt x="62508" y="95547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Freeform 391"/>
          <p:cNvSpPr/>
          <p:nvPr/>
        </p:nvSpPr>
        <p:spPr>
          <a:xfrm>
            <a:off x="1214438" y="3000375"/>
            <a:ext cx="80368" cy="1259087"/>
          </a:xfrm>
          <a:custGeom>
            <a:avLst/>
            <a:gdLst/>
            <a:ahLst/>
            <a:cxnLst/>
            <a:rect l="0" t="0" r="0" b="0"/>
            <a:pathLst>
              <a:path w="80368" h="1259087">
                <a:moveTo>
                  <a:pt x="0" y="0"/>
                </a:moveTo>
                <a:lnTo>
                  <a:pt x="0" y="0"/>
                </a:lnTo>
                <a:lnTo>
                  <a:pt x="0" y="0"/>
                </a:lnTo>
                <a:lnTo>
                  <a:pt x="0" y="8929"/>
                </a:lnTo>
                <a:lnTo>
                  <a:pt x="0" y="8929"/>
                </a:lnTo>
                <a:lnTo>
                  <a:pt x="0" y="26789"/>
                </a:lnTo>
                <a:lnTo>
                  <a:pt x="0" y="44648"/>
                </a:lnTo>
                <a:lnTo>
                  <a:pt x="0" y="62507"/>
                </a:lnTo>
                <a:lnTo>
                  <a:pt x="0" y="89296"/>
                </a:lnTo>
                <a:lnTo>
                  <a:pt x="0" y="125015"/>
                </a:lnTo>
                <a:lnTo>
                  <a:pt x="0" y="160734"/>
                </a:lnTo>
                <a:lnTo>
                  <a:pt x="0" y="196453"/>
                </a:lnTo>
                <a:lnTo>
                  <a:pt x="8929" y="241101"/>
                </a:lnTo>
                <a:lnTo>
                  <a:pt x="8929" y="285750"/>
                </a:lnTo>
                <a:lnTo>
                  <a:pt x="8929" y="330398"/>
                </a:lnTo>
                <a:lnTo>
                  <a:pt x="8929" y="383976"/>
                </a:lnTo>
                <a:lnTo>
                  <a:pt x="17859" y="437554"/>
                </a:lnTo>
                <a:lnTo>
                  <a:pt x="17859" y="491132"/>
                </a:lnTo>
                <a:lnTo>
                  <a:pt x="17859" y="553640"/>
                </a:lnTo>
                <a:lnTo>
                  <a:pt x="17859" y="616148"/>
                </a:lnTo>
                <a:lnTo>
                  <a:pt x="26789" y="678656"/>
                </a:lnTo>
                <a:lnTo>
                  <a:pt x="26789" y="741164"/>
                </a:lnTo>
                <a:lnTo>
                  <a:pt x="26789" y="794742"/>
                </a:lnTo>
                <a:lnTo>
                  <a:pt x="35718" y="857250"/>
                </a:lnTo>
                <a:lnTo>
                  <a:pt x="44648" y="919757"/>
                </a:lnTo>
                <a:lnTo>
                  <a:pt x="44648" y="973336"/>
                </a:lnTo>
                <a:lnTo>
                  <a:pt x="53578" y="1026914"/>
                </a:lnTo>
                <a:lnTo>
                  <a:pt x="53578" y="1071562"/>
                </a:lnTo>
                <a:lnTo>
                  <a:pt x="62507" y="1116211"/>
                </a:lnTo>
                <a:lnTo>
                  <a:pt x="62507" y="1151929"/>
                </a:lnTo>
                <a:lnTo>
                  <a:pt x="71437" y="1187648"/>
                </a:lnTo>
                <a:lnTo>
                  <a:pt x="71437" y="1214437"/>
                </a:lnTo>
                <a:lnTo>
                  <a:pt x="71437" y="1232296"/>
                </a:lnTo>
                <a:lnTo>
                  <a:pt x="80367" y="1250156"/>
                </a:lnTo>
                <a:lnTo>
                  <a:pt x="80367" y="1250156"/>
                </a:lnTo>
                <a:lnTo>
                  <a:pt x="80367" y="1259086"/>
                </a:lnTo>
                <a:lnTo>
                  <a:pt x="80367" y="1259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Freeform 392"/>
          <p:cNvSpPr/>
          <p:nvPr/>
        </p:nvSpPr>
        <p:spPr>
          <a:xfrm>
            <a:off x="1562695" y="2982515"/>
            <a:ext cx="62509" cy="1214439"/>
          </a:xfrm>
          <a:custGeom>
            <a:avLst/>
            <a:gdLst/>
            <a:ahLst/>
            <a:cxnLst/>
            <a:rect l="0" t="0" r="0" b="0"/>
            <a:pathLst>
              <a:path w="62509" h="1214439">
                <a:moveTo>
                  <a:pt x="0" y="0"/>
                </a:moveTo>
                <a:lnTo>
                  <a:pt x="0" y="0"/>
                </a:lnTo>
                <a:lnTo>
                  <a:pt x="0" y="0"/>
                </a:lnTo>
                <a:lnTo>
                  <a:pt x="0" y="0"/>
                </a:lnTo>
                <a:lnTo>
                  <a:pt x="0" y="0"/>
                </a:lnTo>
                <a:lnTo>
                  <a:pt x="0" y="8930"/>
                </a:lnTo>
                <a:lnTo>
                  <a:pt x="0" y="17860"/>
                </a:lnTo>
                <a:lnTo>
                  <a:pt x="0" y="44649"/>
                </a:lnTo>
                <a:lnTo>
                  <a:pt x="0" y="71438"/>
                </a:lnTo>
                <a:lnTo>
                  <a:pt x="0" y="98227"/>
                </a:lnTo>
                <a:lnTo>
                  <a:pt x="0" y="133946"/>
                </a:lnTo>
                <a:lnTo>
                  <a:pt x="0" y="178594"/>
                </a:lnTo>
                <a:lnTo>
                  <a:pt x="0" y="223242"/>
                </a:lnTo>
                <a:lnTo>
                  <a:pt x="0" y="267891"/>
                </a:lnTo>
                <a:lnTo>
                  <a:pt x="0" y="312539"/>
                </a:lnTo>
                <a:lnTo>
                  <a:pt x="0" y="366117"/>
                </a:lnTo>
                <a:lnTo>
                  <a:pt x="0" y="419696"/>
                </a:lnTo>
                <a:lnTo>
                  <a:pt x="0" y="473274"/>
                </a:lnTo>
                <a:lnTo>
                  <a:pt x="0" y="535781"/>
                </a:lnTo>
                <a:lnTo>
                  <a:pt x="0" y="598289"/>
                </a:lnTo>
                <a:lnTo>
                  <a:pt x="8930" y="660797"/>
                </a:lnTo>
                <a:lnTo>
                  <a:pt x="8930" y="714375"/>
                </a:lnTo>
                <a:lnTo>
                  <a:pt x="8930" y="776883"/>
                </a:lnTo>
                <a:lnTo>
                  <a:pt x="17860" y="839391"/>
                </a:lnTo>
                <a:lnTo>
                  <a:pt x="17860" y="892969"/>
                </a:lnTo>
                <a:lnTo>
                  <a:pt x="26789" y="946547"/>
                </a:lnTo>
                <a:lnTo>
                  <a:pt x="26789" y="1000125"/>
                </a:lnTo>
                <a:lnTo>
                  <a:pt x="35719" y="1044774"/>
                </a:lnTo>
                <a:lnTo>
                  <a:pt x="35719" y="1089422"/>
                </a:lnTo>
                <a:lnTo>
                  <a:pt x="44649" y="1125141"/>
                </a:lnTo>
                <a:lnTo>
                  <a:pt x="53578" y="1151930"/>
                </a:lnTo>
                <a:lnTo>
                  <a:pt x="53578" y="1178719"/>
                </a:lnTo>
                <a:lnTo>
                  <a:pt x="62508" y="1196578"/>
                </a:lnTo>
                <a:lnTo>
                  <a:pt x="62508" y="1196578"/>
                </a:lnTo>
                <a:lnTo>
                  <a:pt x="62508" y="1214438"/>
                </a:lnTo>
                <a:lnTo>
                  <a:pt x="62508" y="12144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Freeform 393"/>
          <p:cNvSpPr/>
          <p:nvPr/>
        </p:nvSpPr>
        <p:spPr>
          <a:xfrm>
            <a:off x="1902023" y="2955726"/>
            <a:ext cx="17861" cy="1205509"/>
          </a:xfrm>
          <a:custGeom>
            <a:avLst/>
            <a:gdLst/>
            <a:ahLst/>
            <a:cxnLst/>
            <a:rect l="0" t="0" r="0" b="0"/>
            <a:pathLst>
              <a:path w="17861" h="1205509">
                <a:moveTo>
                  <a:pt x="17860" y="0"/>
                </a:moveTo>
                <a:lnTo>
                  <a:pt x="17860" y="0"/>
                </a:lnTo>
                <a:lnTo>
                  <a:pt x="17860" y="0"/>
                </a:lnTo>
                <a:lnTo>
                  <a:pt x="17860" y="0"/>
                </a:lnTo>
                <a:lnTo>
                  <a:pt x="17860" y="8930"/>
                </a:lnTo>
                <a:lnTo>
                  <a:pt x="17860" y="17860"/>
                </a:lnTo>
                <a:lnTo>
                  <a:pt x="17860" y="35719"/>
                </a:lnTo>
                <a:lnTo>
                  <a:pt x="17860" y="53578"/>
                </a:lnTo>
                <a:lnTo>
                  <a:pt x="17860" y="80367"/>
                </a:lnTo>
                <a:lnTo>
                  <a:pt x="17860" y="116086"/>
                </a:lnTo>
                <a:lnTo>
                  <a:pt x="17860" y="151805"/>
                </a:lnTo>
                <a:lnTo>
                  <a:pt x="17860" y="196453"/>
                </a:lnTo>
                <a:lnTo>
                  <a:pt x="8930" y="232172"/>
                </a:lnTo>
                <a:lnTo>
                  <a:pt x="8930" y="285750"/>
                </a:lnTo>
                <a:lnTo>
                  <a:pt x="8930" y="330399"/>
                </a:lnTo>
                <a:lnTo>
                  <a:pt x="8930" y="383977"/>
                </a:lnTo>
                <a:lnTo>
                  <a:pt x="0" y="437555"/>
                </a:lnTo>
                <a:lnTo>
                  <a:pt x="0" y="491133"/>
                </a:lnTo>
                <a:lnTo>
                  <a:pt x="0" y="553641"/>
                </a:lnTo>
                <a:lnTo>
                  <a:pt x="0" y="616149"/>
                </a:lnTo>
                <a:lnTo>
                  <a:pt x="0" y="678656"/>
                </a:lnTo>
                <a:lnTo>
                  <a:pt x="0" y="741164"/>
                </a:lnTo>
                <a:lnTo>
                  <a:pt x="0" y="803672"/>
                </a:lnTo>
                <a:lnTo>
                  <a:pt x="0" y="857250"/>
                </a:lnTo>
                <a:lnTo>
                  <a:pt x="0" y="919758"/>
                </a:lnTo>
                <a:lnTo>
                  <a:pt x="0" y="973336"/>
                </a:lnTo>
                <a:lnTo>
                  <a:pt x="0" y="1026914"/>
                </a:lnTo>
                <a:lnTo>
                  <a:pt x="0" y="1071563"/>
                </a:lnTo>
                <a:lnTo>
                  <a:pt x="8930" y="1107281"/>
                </a:lnTo>
                <a:lnTo>
                  <a:pt x="8930" y="1143000"/>
                </a:lnTo>
                <a:lnTo>
                  <a:pt x="8930" y="1178719"/>
                </a:lnTo>
                <a:lnTo>
                  <a:pt x="8930" y="1178719"/>
                </a:lnTo>
                <a:lnTo>
                  <a:pt x="17860" y="1205508"/>
                </a:lnTo>
                <a:lnTo>
                  <a:pt x="17860" y="120550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Freeform 394"/>
          <p:cNvSpPr/>
          <p:nvPr/>
        </p:nvSpPr>
        <p:spPr>
          <a:xfrm>
            <a:off x="2277070" y="3089671"/>
            <a:ext cx="8931" cy="714376"/>
          </a:xfrm>
          <a:custGeom>
            <a:avLst/>
            <a:gdLst/>
            <a:ahLst/>
            <a:cxnLst/>
            <a:rect l="0" t="0" r="0" b="0"/>
            <a:pathLst>
              <a:path w="8931" h="714376">
                <a:moveTo>
                  <a:pt x="0" y="0"/>
                </a:moveTo>
                <a:lnTo>
                  <a:pt x="0" y="0"/>
                </a:lnTo>
                <a:lnTo>
                  <a:pt x="0" y="0"/>
                </a:lnTo>
                <a:lnTo>
                  <a:pt x="0" y="0"/>
                </a:lnTo>
                <a:lnTo>
                  <a:pt x="0" y="0"/>
                </a:lnTo>
                <a:lnTo>
                  <a:pt x="0" y="8930"/>
                </a:lnTo>
                <a:lnTo>
                  <a:pt x="0" y="17860"/>
                </a:lnTo>
                <a:lnTo>
                  <a:pt x="0" y="35719"/>
                </a:lnTo>
                <a:lnTo>
                  <a:pt x="8930" y="62508"/>
                </a:lnTo>
                <a:lnTo>
                  <a:pt x="8930" y="89297"/>
                </a:lnTo>
                <a:lnTo>
                  <a:pt x="8930" y="125016"/>
                </a:lnTo>
                <a:lnTo>
                  <a:pt x="8930" y="169665"/>
                </a:lnTo>
                <a:lnTo>
                  <a:pt x="8930" y="214313"/>
                </a:lnTo>
                <a:lnTo>
                  <a:pt x="8930" y="267891"/>
                </a:lnTo>
                <a:lnTo>
                  <a:pt x="8930" y="312540"/>
                </a:lnTo>
                <a:lnTo>
                  <a:pt x="0" y="366118"/>
                </a:lnTo>
                <a:lnTo>
                  <a:pt x="0" y="419696"/>
                </a:lnTo>
                <a:lnTo>
                  <a:pt x="0" y="473274"/>
                </a:lnTo>
                <a:lnTo>
                  <a:pt x="0" y="526852"/>
                </a:lnTo>
                <a:lnTo>
                  <a:pt x="0" y="580430"/>
                </a:lnTo>
                <a:lnTo>
                  <a:pt x="0" y="625079"/>
                </a:lnTo>
                <a:lnTo>
                  <a:pt x="0" y="678657"/>
                </a:lnTo>
                <a:lnTo>
                  <a:pt x="0" y="678657"/>
                </a:lnTo>
                <a:lnTo>
                  <a:pt x="0" y="714375"/>
                </a:lnTo>
                <a:lnTo>
                  <a:pt x="0" y="7143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Freeform 395"/>
          <p:cNvSpPr/>
          <p:nvPr/>
        </p:nvSpPr>
        <p:spPr>
          <a:xfrm>
            <a:off x="910828" y="2187773"/>
            <a:ext cx="5259587" cy="2250282"/>
          </a:xfrm>
          <a:custGeom>
            <a:avLst/>
            <a:gdLst/>
            <a:ahLst/>
            <a:cxnLst/>
            <a:rect l="0" t="0" r="0" b="0"/>
            <a:pathLst>
              <a:path w="5259587" h="2250282">
                <a:moveTo>
                  <a:pt x="8930" y="1937742"/>
                </a:moveTo>
                <a:lnTo>
                  <a:pt x="8930" y="1937742"/>
                </a:lnTo>
                <a:lnTo>
                  <a:pt x="8930" y="1928813"/>
                </a:lnTo>
                <a:lnTo>
                  <a:pt x="0" y="1928813"/>
                </a:lnTo>
                <a:lnTo>
                  <a:pt x="0" y="1928813"/>
                </a:lnTo>
                <a:lnTo>
                  <a:pt x="0" y="1928813"/>
                </a:lnTo>
                <a:lnTo>
                  <a:pt x="0" y="1928813"/>
                </a:lnTo>
                <a:lnTo>
                  <a:pt x="0" y="1928813"/>
                </a:lnTo>
                <a:lnTo>
                  <a:pt x="0" y="1928813"/>
                </a:lnTo>
                <a:lnTo>
                  <a:pt x="0" y="1928813"/>
                </a:lnTo>
                <a:lnTo>
                  <a:pt x="0" y="1928813"/>
                </a:lnTo>
                <a:lnTo>
                  <a:pt x="0" y="1928813"/>
                </a:lnTo>
                <a:lnTo>
                  <a:pt x="0" y="1928813"/>
                </a:lnTo>
                <a:lnTo>
                  <a:pt x="0" y="1937742"/>
                </a:lnTo>
                <a:lnTo>
                  <a:pt x="0" y="1937742"/>
                </a:lnTo>
                <a:lnTo>
                  <a:pt x="0" y="1937742"/>
                </a:lnTo>
                <a:lnTo>
                  <a:pt x="8930" y="1946672"/>
                </a:lnTo>
                <a:lnTo>
                  <a:pt x="8930" y="1946672"/>
                </a:lnTo>
                <a:lnTo>
                  <a:pt x="17860" y="1955602"/>
                </a:lnTo>
                <a:lnTo>
                  <a:pt x="17860" y="1964531"/>
                </a:lnTo>
                <a:lnTo>
                  <a:pt x="26789" y="1973461"/>
                </a:lnTo>
                <a:lnTo>
                  <a:pt x="35719" y="1982391"/>
                </a:lnTo>
                <a:lnTo>
                  <a:pt x="44649" y="1991320"/>
                </a:lnTo>
                <a:lnTo>
                  <a:pt x="53578" y="2000250"/>
                </a:lnTo>
                <a:lnTo>
                  <a:pt x="62508" y="2009180"/>
                </a:lnTo>
                <a:lnTo>
                  <a:pt x="71438" y="2027039"/>
                </a:lnTo>
                <a:lnTo>
                  <a:pt x="89297" y="2035969"/>
                </a:lnTo>
                <a:lnTo>
                  <a:pt x="98227" y="2044898"/>
                </a:lnTo>
                <a:lnTo>
                  <a:pt x="116086" y="2053828"/>
                </a:lnTo>
                <a:lnTo>
                  <a:pt x="133946" y="2071688"/>
                </a:lnTo>
                <a:lnTo>
                  <a:pt x="151805" y="2080617"/>
                </a:lnTo>
                <a:lnTo>
                  <a:pt x="169664" y="2089547"/>
                </a:lnTo>
                <a:lnTo>
                  <a:pt x="187524" y="2098477"/>
                </a:lnTo>
                <a:lnTo>
                  <a:pt x="214313" y="2107406"/>
                </a:lnTo>
                <a:lnTo>
                  <a:pt x="232172" y="2116336"/>
                </a:lnTo>
                <a:lnTo>
                  <a:pt x="258961" y="2125266"/>
                </a:lnTo>
                <a:lnTo>
                  <a:pt x="285750" y="2134195"/>
                </a:lnTo>
                <a:lnTo>
                  <a:pt x="312539" y="2152055"/>
                </a:lnTo>
                <a:lnTo>
                  <a:pt x="330399" y="2160984"/>
                </a:lnTo>
                <a:lnTo>
                  <a:pt x="357188" y="2169914"/>
                </a:lnTo>
                <a:lnTo>
                  <a:pt x="392906" y="2178844"/>
                </a:lnTo>
                <a:lnTo>
                  <a:pt x="419695" y="2187773"/>
                </a:lnTo>
                <a:lnTo>
                  <a:pt x="446485" y="2196703"/>
                </a:lnTo>
                <a:lnTo>
                  <a:pt x="473274" y="2205633"/>
                </a:lnTo>
                <a:lnTo>
                  <a:pt x="500063" y="2214563"/>
                </a:lnTo>
                <a:lnTo>
                  <a:pt x="535781" y="2223492"/>
                </a:lnTo>
                <a:lnTo>
                  <a:pt x="562570" y="2223492"/>
                </a:lnTo>
                <a:lnTo>
                  <a:pt x="598289" y="2232422"/>
                </a:lnTo>
                <a:lnTo>
                  <a:pt x="625078" y="2241352"/>
                </a:lnTo>
                <a:lnTo>
                  <a:pt x="660797" y="2241352"/>
                </a:lnTo>
                <a:lnTo>
                  <a:pt x="696516" y="2241352"/>
                </a:lnTo>
                <a:lnTo>
                  <a:pt x="732235" y="2250281"/>
                </a:lnTo>
                <a:lnTo>
                  <a:pt x="759024" y="2250281"/>
                </a:lnTo>
                <a:lnTo>
                  <a:pt x="794742" y="2250281"/>
                </a:lnTo>
                <a:lnTo>
                  <a:pt x="830461" y="2241352"/>
                </a:lnTo>
                <a:lnTo>
                  <a:pt x="866180" y="2241352"/>
                </a:lnTo>
                <a:lnTo>
                  <a:pt x="901899" y="2232422"/>
                </a:lnTo>
                <a:lnTo>
                  <a:pt x="937617" y="2232422"/>
                </a:lnTo>
                <a:lnTo>
                  <a:pt x="973336" y="2223492"/>
                </a:lnTo>
                <a:lnTo>
                  <a:pt x="1009055" y="2214563"/>
                </a:lnTo>
                <a:lnTo>
                  <a:pt x="1044774" y="2205633"/>
                </a:lnTo>
                <a:lnTo>
                  <a:pt x="1080492" y="2196703"/>
                </a:lnTo>
                <a:lnTo>
                  <a:pt x="1116211" y="2178844"/>
                </a:lnTo>
                <a:lnTo>
                  <a:pt x="1151930" y="2160984"/>
                </a:lnTo>
                <a:lnTo>
                  <a:pt x="1178719" y="2152055"/>
                </a:lnTo>
                <a:lnTo>
                  <a:pt x="1214438" y="2134195"/>
                </a:lnTo>
                <a:lnTo>
                  <a:pt x="1250156" y="2116336"/>
                </a:lnTo>
                <a:lnTo>
                  <a:pt x="1285875" y="2098477"/>
                </a:lnTo>
                <a:lnTo>
                  <a:pt x="1312664" y="2071688"/>
                </a:lnTo>
                <a:lnTo>
                  <a:pt x="1348383" y="2053828"/>
                </a:lnTo>
                <a:lnTo>
                  <a:pt x="1384102" y="2027039"/>
                </a:lnTo>
                <a:lnTo>
                  <a:pt x="1410891" y="2000250"/>
                </a:lnTo>
                <a:lnTo>
                  <a:pt x="1446610" y="1973461"/>
                </a:lnTo>
                <a:lnTo>
                  <a:pt x="1473399" y="1946672"/>
                </a:lnTo>
                <a:lnTo>
                  <a:pt x="1509117" y="1910953"/>
                </a:lnTo>
                <a:lnTo>
                  <a:pt x="1535906" y="1884164"/>
                </a:lnTo>
                <a:lnTo>
                  <a:pt x="1571625" y="1848445"/>
                </a:lnTo>
                <a:lnTo>
                  <a:pt x="1598414" y="1812727"/>
                </a:lnTo>
                <a:lnTo>
                  <a:pt x="1625203" y="1785938"/>
                </a:lnTo>
                <a:lnTo>
                  <a:pt x="1660922" y="1750219"/>
                </a:lnTo>
                <a:lnTo>
                  <a:pt x="1687711" y="1714500"/>
                </a:lnTo>
                <a:lnTo>
                  <a:pt x="1714500" y="1678781"/>
                </a:lnTo>
                <a:lnTo>
                  <a:pt x="1750219" y="1643063"/>
                </a:lnTo>
                <a:lnTo>
                  <a:pt x="1777008" y="1607344"/>
                </a:lnTo>
                <a:lnTo>
                  <a:pt x="1803797" y="1562695"/>
                </a:lnTo>
                <a:lnTo>
                  <a:pt x="1839516" y="1526977"/>
                </a:lnTo>
                <a:lnTo>
                  <a:pt x="1866305" y="1491258"/>
                </a:lnTo>
                <a:lnTo>
                  <a:pt x="1893094" y="1455539"/>
                </a:lnTo>
                <a:lnTo>
                  <a:pt x="1928813" y="1410891"/>
                </a:lnTo>
                <a:lnTo>
                  <a:pt x="1955602" y="1375172"/>
                </a:lnTo>
                <a:lnTo>
                  <a:pt x="1982391" y="1339453"/>
                </a:lnTo>
                <a:lnTo>
                  <a:pt x="2018110" y="1294805"/>
                </a:lnTo>
                <a:lnTo>
                  <a:pt x="2044899" y="1259086"/>
                </a:lnTo>
                <a:lnTo>
                  <a:pt x="2071688" y="1223367"/>
                </a:lnTo>
                <a:lnTo>
                  <a:pt x="2107406" y="1178719"/>
                </a:lnTo>
                <a:lnTo>
                  <a:pt x="2143125" y="1143000"/>
                </a:lnTo>
                <a:lnTo>
                  <a:pt x="2169914" y="1107281"/>
                </a:lnTo>
                <a:lnTo>
                  <a:pt x="2205633" y="1062633"/>
                </a:lnTo>
                <a:lnTo>
                  <a:pt x="2241352" y="1026914"/>
                </a:lnTo>
                <a:lnTo>
                  <a:pt x="2268141" y="991195"/>
                </a:lnTo>
                <a:lnTo>
                  <a:pt x="2303860" y="955477"/>
                </a:lnTo>
                <a:lnTo>
                  <a:pt x="2339578" y="919758"/>
                </a:lnTo>
                <a:lnTo>
                  <a:pt x="2366367" y="884039"/>
                </a:lnTo>
                <a:lnTo>
                  <a:pt x="2402086" y="848320"/>
                </a:lnTo>
                <a:lnTo>
                  <a:pt x="2437805" y="812602"/>
                </a:lnTo>
                <a:lnTo>
                  <a:pt x="2473524" y="776883"/>
                </a:lnTo>
                <a:lnTo>
                  <a:pt x="2509242" y="741164"/>
                </a:lnTo>
                <a:lnTo>
                  <a:pt x="2544961" y="714375"/>
                </a:lnTo>
                <a:lnTo>
                  <a:pt x="2580680" y="678656"/>
                </a:lnTo>
                <a:lnTo>
                  <a:pt x="2616399" y="642938"/>
                </a:lnTo>
                <a:lnTo>
                  <a:pt x="2652117" y="616148"/>
                </a:lnTo>
                <a:lnTo>
                  <a:pt x="2696766" y="580430"/>
                </a:lnTo>
                <a:lnTo>
                  <a:pt x="2732485" y="553641"/>
                </a:lnTo>
                <a:lnTo>
                  <a:pt x="2768203" y="526852"/>
                </a:lnTo>
                <a:lnTo>
                  <a:pt x="2812852" y="500063"/>
                </a:lnTo>
                <a:lnTo>
                  <a:pt x="2848570" y="464344"/>
                </a:lnTo>
                <a:lnTo>
                  <a:pt x="2893219" y="437555"/>
                </a:lnTo>
                <a:lnTo>
                  <a:pt x="2928938" y="410766"/>
                </a:lnTo>
                <a:lnTo>
                  <a:pt x="2973586" y="392907"/>
                </a:lnTo>
                <a:lnTo>
                  <a:pt x="3018235" y="366118"/>
                </a:lnTo>
                <a:lnTo>
                  <a:pt x="3053953" y="339329"/>
                </a:lnTo>
                <a:lnTo>
                  <a:pt x="3089672" y="321469"/>
                </a:lnTo>
                <a:lnTo>
                  <a:pt x="3134320" y="303610"/>
                </a:lnTo>
                <a:lnTo>
                  <a:pt x="3178969" y="276821"/>
                </a:lnTo>
                <a:lnTo>
                  <a:pt x="3214688" y="267891"/>
                </a:lnTo>
                <a:lnTo>
                  <a:pt x="3259336" y="250031"/>
                </a:lnTo>
                <a:lnTo>
                  <a:pt x="3303985" y="232172"/>
                </a:lnTo>
                <a:lnTo>
                  <a:pt x="3348633" y="214313"/>
                </a:lnTo>
                <a:lnTo>
                  <a:pt x="3393281" y="196453"/>
                </a:lnTo>
                <a:lnTo>
                  <a:pt x="3429000" y="187524"/>
                </a:lnTo>
                <a:lnTo>
                  <a:pt x="3473649" y="169664"/>
                </a:lnTo>
                <a:lnTo>
                  <a:pt x="3518297" y="151805"/>
                </a:lnTo>
                <a:lnTo>
                  <a:pt x="3562945" y="142875"/>
                </a:lnTo>
                <a:lnTo>
                  <a:pt x="3607594" y="133946"/>
                </a:lnTo>
                <a:lnTo>
                  <a:pt x="3652242" y="116086"/>
                </a:lnTo>
                <a:lnTo>
                  <a:pt x="3696891" y="107156"/>
                </a:lnTo>
                <a:lnTo>
                  <a:pt x="3741539" y="98227"/>
                </a:lnTo>
                <a:lnTo>
                  <a:pt x="3786188" y="89297"/>
                </a:lnTo>
                <a:lnTo>
                  <a:pt x="3830836" y="80367"/>
                </a:lnTo>
                <a:lnTo>
                  <a:pt x="3875485" y="71438"/>
                </a:lnTo>
                <a:lnTo>
                  <a:pt x="3920133" y="62508"/>
                </a:lnTo>
                <a:lnTo>
                  <a:pt x="3964781" y="53578"/>
                </a:lnTo>
                <a:lnTo>
                  <a:pt x="4009430" y="44649"/>
                </a:lnTo>
                <a:lnTo>
                  <a:pt x="4054078" y="44649"/>
                </a:lnTo>
                <a:lnTo>
                  <a:pt x="4098727" y="35719"/>
                </a:lnTo>
                <a:lnTo>
                  <a:pt x="4143375" y="35719"/>
                </a:lnTo>
                <a:lnTo>
                  <a:pt x="4188024" y="26789"/>
                </a:lnTo>
                <a:lnTo>
                  <a:pt x="4232672" y="26789"/>
                </a:lnTo>
                <a:lnTo>
                  <a:pt x="4286250" y="26789"/>
                </a:lnTo>
                <a:lnTo>
                  <a:pt x="4330899" y="17860"/>
                </a:lnTo>
                <a:lnTo>
                  <a:pt x="4375547" y="17860"/>
                </a:lnTo>
                <a:lnTo>
                  <a:pt x="4429125" y="8930"/>
                </a:lnTo>
                <a:lnTo>
                  <a:pt x="4473774" y="8930"/>
                </a:lnTo>
                <a:lnTo>
                  <a:pt x="4527352" y="8930"/>
                </a:lnTo>
                <a:lnTo>
                  <a:pt x="4580930" y="0"/>
                </a:lnTo>
                <a:lnTo>
                  <a:pt x="4634508" y="0"/>
                </a:lnTo>
                <a:lnTo>
                  <a:pt x="4688086" y="0"/>
                </a:lnTo>
                <a:lnTo>
                  <a:pt x="4750594" y="0"/>
                </a:lnTo>
                <a:lnTo>
                  <a:pt x="4804172" y="0"/>
                </a:lnTo>
                <a:lnTo>
                  <a:pt x="4857750" y="0"/>
                </a:lnTo>
                <a:lnTo>
                  <a:pt x="4911328" y="8930"/>
                </a:lnTo>
                <a:lnTo>
                  <a:pt x="4964906" y="17860"/>
                </a:lnTo>
                <a:lnTo>
                  <a:pt x="5018485" y="26789"/>
                </a:lnTo>
                <a:lnTo>
                  <a:pt x="5072063" y="35719"/>
                </a:lnTo>
                <a:lnTo>
                  <a:pt x="5116711" y="53578"/>
                </a:lnTo>
                <a:lnTo>
                  <a:pt x="5170289" y="62508"/>
                </a:lnTo>
                <a:lnTo>
                  <a:pt x="5214938" y="80367"/>
                </a:lnTo>
                <a:lnTo>
                  <a:pt x="5214938" y="80367"/>
                </a:lnTo>
                <a:lnTo>
                  <a:pt x="5259586" y="89297"/>
                </a:lnTo>
                <a:lnTo>
                  <a:pt x="5259586" y="8929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Freeform 396"/>
          <p:cNvSpPr/>
          <p:nvPr/>
        </p:nvSpPr>
        <p:spPr>
          <a:xfrm>
            <a:off x="3911203" y="4179093"/>
            <a:ext cx="3500439" cy="142876"/>
          </a:xfrm>
          <a:custGeom>
            <a:avLst/>
            <a:gdLst/>
            <a:ahLst/>
            <a:cxnLst/>
            <a:rect l="0" t="0" r="0" b="0"/>
            <a:pathLst>
              <a:path w="3500439" h="142876">
                <a:moveTo>
                  <a:pt x="0" y="142875"/>
                </a:moveTo>
                <a:lnTo>
                  <a:pt x="0" y="142875"/>
                </a:lnTo>
                <a:lnTo>
                  <a:pt x="0" y="133946"/>
                </a:lnTo>
                <a:lnTo>
                  <a:pt x="0" y="133946"/>
                </a:lnTo>
                <a:lnTo>
                  <a:pt x="0" y="133946"/>
                </a:lnTo>
                <a:lnTo>
                  <a:pt x="0" y="133946"/>
                </a:lnTo>
                <a:lnTo>
                  <a:pt x="0" y="133946"/>
                </a:lnTo>
                <a:lnTo>
                  <a:pt x="0" y="133946"/>
                </a:lnTo>
                <a:lnTo>
                  <a:pt x="0" y="133946"/>
                </a:lnTo>
                <a:lnTo>
                  <a:pt x="0" y="133946"/>
                </a:lnTo>
                <a:lnTo>
                  <a:pt x="8930" y="142875"/>
                </a:lnTo>
                <a:lnTo>
                  <a:pt x="8930" y="133946"/>
                </a:lnTo>
                <a:lnTo>
                  <a:pt x="8930" y="133946"/>
                </a:lnTo>
                <a:lnTo>
                  <a:pt x="17860" y="133946"/>
                </a:lnTo>
                <a:lnTo>
                  <a:pt x="26789" y="133946"/>
                </a:lnTo>
                <a:lnTo>
                  <a:pt x="35719" y="133946"/>
                </a:lnTo>
                <a:lnTo>
                  <a:pt x="44649" y="133946"/>
                </a:lnTo>
                <a:lnTo>
                  <a:pt x="53578" y="133946"/>
                </a:lnTo>
                <a:lnTo>
                  <a:pt x="71438" y="133946"/>
                </a:lnTo>
                <a:lnTo>
                  <a:pt x="80367" y="133946"/>
                </a:lnTo>
                <a:lnTo>
                  <a:pt x="98227" y="133946"/>
                </a:lnTo>
                <a:lnTo>
                  <a:pt x="116086" y="133946"/>
                </a:lnTo>
                <a:lnTo>
                  <a:pt x="133945" y="133946"/>
                </a:lnTo>
                <a:lnTo>
                  <a:pt x="151805" y="133946"/>
                </a:lnTo>
                <a:lnTo>
                  <a:pt x="178594" y="133946"/>
                </a:lnTo>
                <a:lnTo>
                  <a:pt x="205383" y="133946"/>
                </a:lnTo>
                <a:lnTo>
                  <a:pt x="232172" y="125016"/>
                </a:lnTo>
                <a:lnTo>
                  <a:pt x="250031" y="125016"/>
                </a:lnTo>
                <a:lnTo>
                  <a:pt x="285750" y="125016"/>
                </a:lnTo>
                <a:lnTo>
                  <a:pt x="312539" y="125016"/>
                </a:lnTo>
                <a:lnTo>
                  <a:pt x="339328" y="116086"/>
                </a:lnTo>
                <a:lnTo>
                  <a:pt x="375047" y="116086"/>
                </a:lnTo>
                <a:lnTo>
                  <a:pt x="401836" y="116086"/>
                </a:lnTo>
                <a:lnTo>
                  <a:pt x="437555" y="116086"/>
                </a:lnTo>
                <a:lnTo>
                  <a:pt x="473274" y="116086"/>
                </a:lnTo>
                <a:lnTo>
                  <a:pt x="508992" y="107157"/>
                </a:lnTo>
                <a:lnTo>
                  <a:pt x="544711" y="107157"/>
                </a:lnTo>
                <a:lnTo>
                  <a:pt x="580430" y="107157"/>
                </a:lnTo>
                <a:lnTo>
                  <a:pt x="616149" y="107157"/>
                </a:lnTo>
                <a:lnTo>
                  <a:pt x="651867" y="107157"/>
                </a:lnTo>
                <a:lnTo>
                  <a:pt x="687586" y="107157"/>
                </a:lnTo>
                <a:lnTo>
                  <a:pt x="732235" y="98227"/>
                </a:lnTo>
                <a:lnTo>
                  <a:pt x="767953" y="98227"/>
                </a:lnTo>
                <a:lnTo>
                  <a:pt x="812602" y="98227"/>
                </a:lnTo>
                <a:lnTo>
                  <a:pt x="857250" y="89297"/>
                </a:lnTo>
                <a:lnTo>
                  <a:pt x="892969" y="89297"/>
                </a:lnTo>
                <a:lnTo>
                  <a:pt x="937617" y="89297"/>
                </a:lnTo>
                <a:lnTo>
                  <a:pt x="982266" y="80368"/>
                </a:lnTo>
                <a:lnTo>
                  <a:pt x="1026914" y="80368"/>
                </a:lnTo>
                <a:lnTo>
                  <a:pt x="1071563" y="80368"/>
                </a:lnTo>
                <a:lnTo>
                  <a:pt x="1116211" y="80368"/>
                </a:lnTo>
                <a:lnTo>
                  <a:pt x="1160860" y="71438"/>
                </a:lnTo>
                <a:lnTo>
                  <a:pt x="1214438" y="71438"/>
                </a:lnTo>
                <a:lnTo>
                  <a:pt x="1259086" y="71438"/>
                </a:lnTo>
                <a:lnTo>
                  <a:pt x="1303735" y="71438"/>
                </a:lnTo>
                <a:lnTo>
                  <a:pt x="1348383" y="62508"/>
                </a:lnTo>
                <a:lnTo>
                  <a:pt x="1401961" y="62508"/>
                </a:lnTo>
                <a:lnTo>
                  <a:pt x="1446610" y="62508"/>
                </a:lnTo>
                <a:lnTo>
                  <a:pt x="1500188" y="62508"/>
                </a:lnTo>
                <a:lnTo>
                  <a:pt x="1544836" y="53578"/>
                </a:lnTo>
                <a:lnTo>
                  <a:pt x="1598414" y="53578"/>
                </a:lnTo>
                <a:lnTo>
                  <a:pt x="1651992" y="53578"/>
                </a:lnTo>
                <a:lnTo>
                  <a:pt x="1696641" y="53578"/>
                </a:lnTo>
                <a:lnTo>
                  <a:pt x="1750219" y="53578"/>
                </a:lnTo>
                <a:lnTo>
                  <a:pt x="1803797" y="53578"/>
                </a:lnTo>
                <a:lnTo>
                  <a:pt x="1857375" y="44649"/>
                </a:lnTo>
                <a:lnTo>
                  <a:pt x="1910953" y="44649"/>
                </a:lnTo>
                <a:lnTo>
                  <a:pt x="1955602" y="44649"/>
                </a:lnTo>
                <a:lnTo>
                  <a:pt x="2009180" y="53578"/>
                </a:lnTo>
                <a:lnTo>
                  <a:pt x="2062758" y="44649"/>
                </a:lnTo>
                <a:lnTo>
                  <a:pt x="2107406" y="44649"/>
                </a:lnTo>
                <a:lnTo>
                  <a:pt x="2160985" y="53578"/>
                </a:lnTo>
                <a:lnTo>
                  <a:pt x="2205633" y="53578"/>
                </a:lnTo>
                <a:lnTo>
                  <a:pt x="2259211" y="53578"/>
                </a:lnTo>
                <a:lnTo>
                  <a:pt x="2303860" y="53578"/>
                </a:lnTo>
                <a:lnTo>
                  <a:pt x="2348508" y="53578"/>
                </a:lnTo>
                <a:lnTo>
                  <a:pt x="2393156" y="44649"/>
                </a:lnTo>
                <a:lnTo>
                  <a:pt x="2446735" y="44649"/>
                </a:lnTo>
                <a:lnTo>
                  <a:pt x="2491383" y="44649"/>
                </a:lnTo>
                <a:lnTo>
                  <a:pt x="2544961" y="44649"/>
                </a:lnTo>
                <a:lnTo>
                  <a:pt x="2589610" y="44649"/>
                </a:lnTo>
                <a:lnTo>
                  <a:pt x="2643188" y="35719"/>
                </a:lnTo>
                <a:lnTo>
                  <a:pt x="2687836" y="35719"/>
                </a:lnTo>
                <a:lnTo>
                  <a:pt x="2741414" y="26789"/>
                </a:lnTo>
                <a:lnTo>
                  <a:pt x="2786063" y="26789"/>
                </a:lnTo>
                <a:lnTo>
                  <a:pt x="2839641" y="26789"/>
                </a:lnTo>
                <a:lnTo>
                  <a:pt x="2884289" y="17860"/>
                </a:lnTo>
                <a:lnTo>
                  <a:pt x="2937867" y="17860"/>
                </a:lnTo>
                <a:lnTo>
                  <a:pt x="2991445" y="17860"/>
                </a:lnTo>
                <a:lnTo>
                  <a:pt x="3036094" y="8930"/>
                </a:lnTo>
                <a:lnTo>
                  <a:pt x="3089672" y="8930"/>
                </a:lnTo>
                <a:lnTo>
                  <a:pt x="3134320" y="8930"/>
                </a:lnTo>
                <a:lnTo>
                  <a:pt x="3187899" y="8930"/>
                </a:lnTo>
                <a:lnTo>
                  <a:pt x="3232547" y="0"/>
                </a:lnTo>
                <a:lnTo>
                  <a:pt x="3286125" y="0"/>
                </a:lnTo>
                <a:lnTo>
                  <a:pt x="3330774" y="0"/>
                </a:lnTo>
                <a:lnTo>
                  <a:pt x="3375422" y="0"/>
                </a:lnTo>
                <a:lnTo>
                  <a:pt x="3420070" y="0"/>
                </a:lnTo>
                <a:lnTo>
                  <a:pt x="3464719" y="8930"/>
                </a:lnTo>
                <a:lnTo>
                  <a:pt x="3464719" y="8930"/>
                </a:lnTo>
                <a:lnTo>
                  <a:pt x="3500438" y="8930"/>
                </a:lnTo>
                <a:lnTo>
                  <a:pt x="3500438"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Freeform 397"/>
          <p:cNvSpPr/>
          <p:nvPr/>
        </p:nvSpPr>
        <p:spPr>
          <a:xfrm>
            <a:off x="6063258" y="2169914"/>
            <a:ext cx="1464470" cy="44649"/>
          </a:xfrm>
          <a:custGeom>
            <a:avLst/>
            <a:gdLst/>
            <a:ahLst/>
            <a:cxnLst/>
            <a:rect l="0" t="0" r="0" b="0"/>
            <a:pathLst>
              <a:path w="1464470" h="44649">
                <a:moveTo>
                  <a:pt x="0" y="35719"/>
                </a:moveTo>
                <a:lnTo>
                  <a:pt x="0" y="35719"/>
                </a:lnTo>
                <a:lnTo>
                  <a:pt x="0" y="35719"/>
                </a:lnTo>
                <a:lnTo>
                  <a:pt x="0" y="26789"/>
                </a:lnTo>
                <a:lnTo>
                  <a:pt x="0" y="26789"/>
                </a:lnTo>
                <a:lnTo>
                  <a:pt x="0" y="17859"/>
                </a:lnTo>
                <a:lnTo>
                  <a:pt x="0" y="17859"/>
                </a:lnTo>
                <a:lnTo>
                  <a:pt x="0" y="17859"/>
                </a:lnTo>
                <a:lnTo>
                  <a:pt x="8930" y="17859"/>
                </a:lnTo>
                <a:lnTo>
                  <a:pt x="8930" y="17859"/>
                </a:lnTo>
                <a:lnTo>
                  <a:pt x="17859" y="26789"/>
                </a:lnTo>
                <a:lnTo>
                  <a:pt x="17859" y="26789"/>
                </a:lnTo>
                <a:lnTo>
                  <a:pt x="35719" y="26789"/>
                </a:lnTo>
                <a:lnTo>
                  <a:pt x="44648" y="35719"/>
                </a:lnTo>
                <a:lnTo>
                  <a:pt x="53578" y="35719"/>
                </a:lnTo>
                <a:lnTo>
                  <a:pt x="71437" y="44648"/>
                </a:lnTo>
                <a:lnTo>
                  <a:pt x="89297" y="44648"/>
                </a:lnTo>
                <a:lnTo>
                  <a:pt x="98226" y="44648"/>
                </a:lnTo>
                <a:lnTo>
                  <a:pt x="125015" y="44648"/>
                </a:lnTo>
                <a:lnTo>
                  <a:pt x="142875" y="44648"/>
                </a:lnTo>
                <a:lnTo>
                  <a:pt x="169664" y="44648"/>
                </a:lnTo>
                <a:lnTo>
                  <a:pt x="196453" y="44648"/>
                </a:lnTo>
                <a:lnTo>
                  <a:pt x="223242" y="44648"/>
                </a:lnTo>
                <a:lnTo>
                  <a:pt x="250031" y="44648"/>
                </a:lnTo>
                <a:lnTo>
                  <a:pt x="276820" y="44648"/>
                </a:lnTo>
                <a:lnTo>
                  <a:pt x="312539" y="44648"/>
                </a:lnTo>
                <a:lnTo>
                  <a:pt x="348258" y="35719"/>
                </a:lnTo>
                <a:lnTo>
                  <a:pt x="383976" y="35719"/>
                </a:lnTo>
                <a:lnTo>
                  <a:pt x="419695" y="35719"/>
                </a:lnTo>
                <a:lnTo>
                  <a:pt x="455414" y="35719"/>
                </a:lnTo>
                <a:lnTo>
                  <a:pt x="500062" y="35719"/>
                </a:lnTo>
                <a:lnTo>
                  <a:pt x="544711" y="26789"/>
                </a:lnTo>
                <a:lnTo>
                  <a:pt x="580430" y="26789"/>
                </a:lnTo>
                <a:lnTo>
                  <a:pt x="634008" y="26789"/>
                </a:lnTo>
                <a:lnTo>
                  <a:pt x="678656" y="26789"/>
                </a:lnTo>
                <a:lnTo>
                  <a:pt x="723305" y="26789"/>
                </a:lnTo>
                <a:lnTo>
                  <a:pt x="776883" y="17859"/>
                </a:lnTo>
                <a:lnTo>
                  <a:pt x="821531" y="17859"/>
                </a:lnTo>
                <a:lnTo>
                  <a:pt x="875109" y="17859"/>
                </a:lnTo>
                <a:lnTo>
                  <a:pt x="928687" y="8930"/>
                </a:lnTo>
                <a:lnTo>
                  <a:pt x="991195" y="8930"/>
                </a:lnTo>
                <a:lnTo>
                  <a:pt x="1044773" y="0"/>
                </a:lnTo>
                <a:lnTo>
                  <a:pt x="1107281" y="0"/>
                </a:lnTo>
                <a:lnTo>
                  <a:pt x="1160859" y="0"/>
                </a:lnTo>
                <a:lnTo>
                  <a:pt x="1214437" y="0"/>
                </a:lnTo>
                <a:lnTo>
                  <a:pt x="1276945" y="8930"/>
                </a:lnTo>
                <a:lnTo>
                  <a:pt x="1330523" y="17859"/>
                </a:lnTo>
                <a:lnTo>
                  <a:pt x="1375172" y="17859"/>
                </a:lnTo>
                <a:lnTo>
                  <a:pt x="1419820" y="26789"/>
                </a:lnTo>
                <a:lnTo>
                  <a:pt x="1419820" y="26789"/>
                </a:lnTo>
                <a:lnTo>
                  <a:pt x="1464469" y="35719"/>
                </a:lnTo>
                <a:lnTo>
                  <a:pt x="1464469" y="357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Freeform 398"/>
          <p:cNvSpPr/>
          <p:nvPr/>
        </p:nvSpPr>
        <p:spPr>
          <a:xfrm>
            <a:off x="3562945" y="4107656"/>
            <a:ext cx="44650" cy="232173"/>
          </a:xfrm>
          <a:custGeom>
            <a:avLst/>
            <a:gdLst/>
            <a:ahLst/>
            <a:cxnLst/>
            <a:rect l="0" t="0" r="0" b="0"/>
            <a:pathLst>
              <a:path w="44650" h="232173">
                <a:moveTo>
                  <a:pt x="44649" y="0"/>
                </a:moveTo>
                <a:lnTo>
                  <a:pt x="44649" y="8930"/>
                </a:lnTo>
                <a:lnTo>
                  <a:pt x="44649" y="8930"/>
                </a:lnTo>
                <a:lnTo>
                  <a:pt x="44649" y="17859"/>
                </a:lnTo>
                <a:lnTo>
                  <a:pt x="44649" y="17859"/>
                </a:lnTo>
                <a:lnTo>
                  <a:pt x="35719" y="26789"/>
                </a:lnTo>
                <a:lnTo>
                  <a:pt x="35719" y="35719"/>
                </a:lnTo>
                <a:lnTo>
                  <a:pt x="35719" y="53578"/>
                </a:lnTo>
                <a:lnTo>
                  <a:pt x="26789" y="62508"/>
                </a:lnTo>
                <a:lnTo>
                  <a:pt x="26789" y="80367"/>
                </a:lnTo>
                <a:lnTo>
                  <a:pt x="26789" y="107156"/>
                </a:lnTo>
                <a:lnTo>
                  <a:pt x="17860" y="125015"/>
                </a:lnTo>
                <a:lnTo>
                  <a:pt x="17860" y="142875"/>
                </a:lnTo>
                <a:lnTo>
                  <a:pt x="8930" y="160734"/>
                </a:lnTo>
                <a:lnTo>
                  <a:pt x="8930" y="178594"/>
                </a:lnTo>
                <a:lnTo>
                  <a:pt x="8930" y="196453"/>
                </a:lnTo>
                <a:lnTo>
                  <a:pt x="0" y="214312"/>
                </a:lnTo>
                <a:lnTo>
                  <a:pt x="0" y="223242"/>
                </a:lnTo>
                <a:lnTo>
                  <a:pt x="0" y="232172"/>
                </a:lnTo>
                <a:lnTo>
                  <a:pt x="0" y="232172"/>
                </a:lnTo>
                <a:lnTo>
                  <a:pt x="0" y="232172"/>
                </a:lnTo>
                <a:lnTo>
                  <a:pt x="0" y="23217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Freeform 399"/>
          <p:cNvSpPr/>
          <p:nvPr/>
        </p:nvSpPr>
        <p:spPr>
          <a:xfrm>
            <a:off x="3812977" y="4116586"/>
            <a:ext cx="53579" cy="205383"/>
          </a:xfrm>
          <a:custGeom>
            <a:avLst/>
            <a:gdLst/>
            <a:ahLst/>
            <a:cxnLst/>
            <a:rect l="0" t="0" r="0" b="0"/>
            <a:pathLst>
              <a:path w="53579" h="205383">
                <a:moveTo>
                  <a:pt x="53578" y="0"/>
                </a:moveTo>
                <a:lnTo>
                  <a:pt x="53578" y="0"/>
                </a:lnTo>
                <a:lnTo>
                  <a:pt x="53578" y="0"/>
                </a:lnTo>
                <a:lnTo>
                  <a:pt x="53578" y="8929"/>
                </a:lnTo>
                <a:lnTo>
                  <a:pt x="53578" y="8929"/>
                </a:lnTo>
                <a:lnTo>
                  <a:pt x="53578" y="17859"/>
                </a:lnTo>
                <a:lnTo>
                  <a:pt x="53578" y="17859"/>
                </a:lnTo>
                <a:lnTo>
                  <a:pt x="53578" y="35718"/>
                </a:lnTo>
                <a:lnTo>
                  <a:pt x="44648" y="44648"/>
                </a:lnTo>
                <a:lnTo>
                  <a:pt x="44648" y="62507"/>
                </a:lnTo>
                <a:lnTo>
                  <a:pt x="35718" y="80367"/>
                </a:lnTo>
                <a:lnTo>
                  <a:pt x="35718" y="98226"/>
                </a:lnTo>
                <a:lnTo>
                  <a:pt x="26789" y="107156"/>
                </a:lnTo>
                <a:lnTo>
                  <a:pt x="17859" y="125015"/>
                </a:lnTo>
                <a:lnTo>
                  <a:pt x="17859" y="142875"/>
                </a:lnTo>
                <a:lnTo>
                  <a:pt x="8929" y="160734"/>
                </a:lnTo>
                <a:lnTo>
                  <a:pt x="8929" y="169664"/>
                </a:lnTo>
                <a:lnTo>
                  <a:pt x="8929" y="187523"/>
                </a:lnTo>
                <a:lnTo>
                  <a:pt x="0" y="196453"/>
                </a:lnTo>
                <a:lnTo>
                  <a:pt x="0" y="196453"/>
                </a:lnTo>
                <a:lnTo>
                  <a:pt x="0" y="205382"/>
                </a:lnTo>
                <a:lnTo>
                  <a:pt x="0" y="205382"/>
                </a:lnTo>
                <a:lnTo>
                  <a:pt x="8929" y="205382"/>
                </a:lnTo>
                <a:lnTo>
                  <a:pt x="8929" y="2053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Freeform 400"/>
          <p:cNvSpPr/>
          <p:nvPr/>
        </p:nvSpPr>
        <p:spPr>
          <a:xfrm>
            <a:off x="4054078" y="4134445"/>
            <a:ext cx="53579" cy="196454"/>
          </a:xfrm>
          <a:custGeom>
            <a:avLst/>
            <a:gdLst/>
            <a:ahLst/>
            <a:cxnLst/>
            <a:rect l="0" t="0" r="0" b="0"/>
            <a:pathLst>
              <a:path w="53579" h="196454">
                <a:moveTo>
                  <a:pt x="53578" y="0"/>
                </a:moveTo>
                <a:lnTo>
                  <a:pt x="53578" y="0"/>
                </a:lnTo>
                <a:lnTo>
                  <a:pt x="53578" y="8930"/>
                </a:lnTo>
                <a:lnTo>
                  <a:pt x="53578" y="8930"/>
                </a:lnTo>
                <a:lnTo>
                  <a:pt x="53578" y="17859"/>
                </a:lnTo>
                <a:lnTo>
                  <a:pt x="53578" y="17859"/>
                </a:lnTo>
                <a:lnTo>
                  <a:pt x="44649" y="26789"/>
                </a:lnTo>
                <a:lnTo>
                  <a:pt x="44649" y="35719"/>
                </a:lnTo>
                <a:lnTo>
                  <a:pt x="44649" y="44648"/>
                </a:lnTo>
                <a:lnTo>
                  <a:pt x="44649" y="53578"/>
                </a:lnTo>
                <a:lnTo>
                  <a:pt x="44649" y="71437"/>
                </a:lnTo>
                <a:lnTo>
                  <a:pt x="35719" y="80367"/>
                </a:lnTo>
                <a:lnTo>
                  <a:pt x="35719" y="89297"/>
                </a:lnTo>
                <a:lnTo>
                  <a:pt x="26789" y="107156"/>
                </a:lnTo>
                <a:lnTo>
                  <a:pt x="26789" y="116086"/>
                </a:lnTo>
                <a:lnTo>
                  <a:pt x="17860" y="133945"/>
                </a:lnTo>
                <a:lnTo>
                  <a:pt x="17860" y="142875"/>
                </a:lnTo>
                <a:lnTo>
                  <a:pt x="8930" y="160734"/>
                </a:lnTo>
                <a:lnTo>
                  <a:pt x="8930" y="169664"/>
                </a:lnTo>
                <a:lnTo>
                  <a:pt x="0" y="178594"/>
                </a:lnTo>
                <a:lnTo>
                  <a:pt x="0" y="187523"/>
                </a:lnTo>
                <a:lnTo>
                  <a:pt x="0" y="187523"/>
                </a:lnTo>
                <a:lnTo>
                  <a:pt x="0" y="196453"/>
                </a:lnTo>
                <a:lnTo>
                  <a:pt x="0" y="196453"/>
                </a:lnTo>
                <a:lnTo>
                  <a:pt x="0" y="196453"/>
                </a:lnTo>
                <a:lnTo>
                  <a:pt x="0" y="19645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Freeform 401"/>
          <p:cNvSpPr/>
          <p:nvPr/>
        </p:nvSpPr>
        <p:spPr>
          <a:xfrm>
            <a:off x="4295180" y="4143375"/>
            <a:ext cx="44649" cy="178594"/>
          </a:xfrm>
          <a:custGeom>
            <a:avLst/>
            <a:gdLst/>
            <a:ahLst/>
            <a:cxnLst/>
            <a:rect l="0" t="0" r="0" b="0"/>
            <a:pathLst>
              <a:path w="44649" h="178594">
                <a:moveTo>
                  <a:pt x="44648" y="0"/>
                </a:moveTo>
                <a:lnTo>
                  <a:pt x="44648" y="0"/>
                </a:lnTo>
                <a:lnTo>
                  <a:pt x="44648" y="0"/>
                </a:lnTo>
                <a:lnTo>
                  <a:pt x="44648" y="8929"/>
                </a:lnTo>
                <a:lnTo>
                  <a:pt x="44648" y="8929"/>
                </a:lnTo>
                <a:lnTo>
                  <a:pt x="44648" y="17859"/>
                </a:lnTo>
                <a:lnTo>
                  <a:pt x="44648" y="17859"/>
                </a:lnTo>
                <a:lnTo>
                  <a:pt x="44648" y="26789"/>
                </a:lnTo>
                <a:lnTo>
                  <a:pt x="44648" y="35718"/>
                </a:lnTo>
                <a:lnTo>
                  <a:pt x="35718" y="44648"/>
                </a:lnTo>
                <a:lnTo>
                  <a:pt x="35718" y="62507"/>
                </a:lnTo>
                <a:lnTo>
                  <a:pt x="35718" y="71437"/>
                </a:lnTo>
                <a:lnTo>
                  <a:pt x="26789" y="80367"/>
                </a:lnTo>
                <a:lnTo>
                  <a:pt x="26789" y="98226"/>
                </a:lnTo>
                <a:lnTo>
                  <a:pt x="17859" y="107156"/>
                </a:lnTo>
                <a:lnTo>
                  <a:pt x="17859" y="116086"/>
                </a:lnTo>
                <a:lnTo>
                  <a:pt x="8929" y="133945"/>
                </a:lnTo>
                <a:lnTo>
                  <a:pt x="8929" y="142875"/>
                </a:lnTo>
                <a:lnTo>
                  <a:pt x="0" y="151804"/>
                </a:lnTo>
                <a:lnTo>
                  <a:pt x="0" y="160734"/>
                </a:lnTo>
                <a:lnTo>
                  <a:pt x="0" y="169664"/>
                </a:lnTo>
                <a:lnTo>
                  <a:pt x="0" y="178593"/>
                </a:lnTo>
                <a:lnTo>
                  <a:pt x="0" y="178593"/>
                </a:lnTo>
                <a:lnTo>
                  <a:pt x="0" y="178593"/>
                </a:lnTo>
                <a:lnTo>
                  <a:pt x="0" y="178593"/>
                </a:lnTo>
                <a:lnTo>
                  <a:pt x="0"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Freeform 402"/>
          <p:cNvSpPr/>
          <p:nvPr/>
        </p:nvSpPr>
        <p:spPr>
          <a:xfrm>
            <a:off x="4616648" y="4143375"/>
            <a:ext cx="53580" cy="151805"/>
          </a:xfrm>
          <a:custGeom>
            <a:avLst/>
            <a:gdLst/>
            <a:ahLst/>
            <a:cxnLst/>
            <a:rect l="0" t="0" r="0" b="0"/>
            <a:pathLst>
              <a:path w="53580" h="151805">
                <a:moveTo>
                  <a:pt x="53579" y="0"/>
                </a:moveTo>
                <a:lnTo>
                  <a:pt x="53579" y="0"/>
                </a:lnTo>
                <a:lnTo>
                  <a:pt x="53579" y="0"/>
                </a:lnTo>
                <a:lnTo>
                  <a:pt x="44649" y="8929"/>
                </a:lnTo>
                <a:lnTo>
                  <a:pt x="44649" y="8929"/>
                </a:lnTo>
                <a:lnTo>
                  <a:pt x="44649" y="17859"/>
                </a:lnTo>
                <a:lnTo>
                  <a:pt x="44649" y="17859"/>
                </a:lnTo>
                <a:lnTo>
                  <a:pt x="44649" y="26789"/>
                </a:lnTo>
                <a:lnTo>
                  <a:pt x="44649" y="35718"/>
                </a:lnTo>
                <a:lnTo>
                  <a:pt x="35719" y="44648"/>
                </a:lnTo>
                <a:lnTo>
                  <a:pt x="35719" y="62507"/>
                </a:lnTo>
                <a:lnTo>
                  <a:pt x="26790" y="71437"/>
                </a:lnTo>
                <a:lnTo>
                  <a:pt x="26790" y="89296"/>
                </a:lnTo>
                <a:lnTo>
                  <a:pt x="17860" y="98226"/>
                </a:lnTo>
                <a:lnTo>
                  <a:pt x="17860" y="116086"/>
                </a:lnTo>
                <a:lnTo>
                  <a:pt x="8930" y="125015"/>
                </a:lnTo>
                <a:lnTo>
                  <a:pt x="8930" y="133945"/>
                </a:lnTo>
                <a:lnTo>
                  <a:pt x="0" y="142875"/>
                </a:lnTo>
                <a:lnTo>
                  <a:pt x="0" y="151804"/>
                </a:lnTo>
                <a:lnTo>
                  <a:pt x="0" y="151804"/>
                </a:lnTo>
                <a:lnTo>
                  <a:pt x="0" y="151804"/>
                </a:lnTo>
                <a:lnTo>
                  <a:pt x="0" y="151804"/>
                </a:lnTo>
                <a:lnTo>
                  <a:pt x="0" y="15180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Freeform 403"/>
          <p:cNvSpPr/>
          <p:nvPr/>
        </p:nvSpPr>
        <p:spPr>
          <a:xfrm>
            <a:off x="4857750" y="4134445"/>
            <a:ext cx="53579" cy="142876"/>
          </a:xfrm>
          <a:custGeom>
            <a:avLst/>
            <a:gdLst/>
            <a:ahLst/>
            <a:cxnLst/>
            <a:rect l="0" t="0" r="0" b="0"/>
            <a:pathLst>
              <a:path w="53579" h="142876">
                <a:moveTo>
                  <a:pt x="53578" y="0"/>
                </a:moveTo>
                <a:lnTo>
                  <a:pt x="53578" y="0"/>
                </a:lnTo>
                <a:lnTo>
                  <a:pt x="53578" y="0"/>
                </a:lnTo>
                <a:lnTo>
                  <a:pt x="53578" y="8930"/>
                </a:lnTo>
                <a:lnTo>
                  <a:pt x="53578" y="8930"/>
                </a:lnTo>
                <a:lnTo>
                  <a:pt x="53578" y="17859"/>
                </a:lnTo>
                <a:lnTo>
                  <a:pt x="53578" y="17859"/>
                </a:lnTo>
                <a:lnTo>
                  <a:pt x="53578" y="26789"/>
                </a:lnTo>
                <a:lnTo>
                  <a:pt x="44648" y="35719"/>
                </a:lnTo>
                <a:lnTo>
                  <a:pt x="44648" y="44648"/>
                </a:lnTo>
                <a:lnTo>
                  <a:pt x="44648" y="53578"/>
                </a:lnTo>
                <a:lnTo>
                  <a:pt x="35719" y="62508"/>
                </a:lnTo>
                <a:lnTo>
                  <a:pt x="35719" y="80367"/>
                </a:lnTo>
                <a:lnTo>
                  <a:pt x="26789" y="89297"/>
                </a:lnTo>
                <a:lnTo>
                  <a:pt x="26789" y="98226"/>
                </a:lnTo>
                <a:lnTo>
                  <a:pt x="17859" y="107156"/>
                </a:lnTo>
                <a:lnTo>
                  <a:pt x="8930" y="116086"/>
                </a:lnTo>
                <a:lnTo>
                  <a:pt x="8930" y="125016"/>
                </a:lnTo>
                <a:lnTo>
                  <a:pt x="8930" y="133945"/>
                </a:lnTo>
                <a:lnTo>
                  <a:pt x="0" y="133945"/>
                </a:lnTo>
                <a:lnTo>
                  <a:pt x="0" y="142875"/>
                </a:lnTo>
                <a:lnTo>
                  <a:pt x="0" y="142875"/>
                </a:lnTo>
                <a:lnTo>
                  <a:pt x="8930" y="142875"/>
                </a:lnTo>
                <a:lnTo>
                  <a:pt x="8930"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Freeform 404"/>
          <p:cNvSpPr/>
          <p:nvPr/>
        </p:nvSpPr>
        <p:spPr>
          <a:xfrm>
            <a:off x="5125641" y="4107656"/>
            <a:ext cx="80368" cy="151806"/>
          </a:xfrm>
          <a:custGeom>
            <a:avLst/>
            <a:gdLst/>
            <a:ahLst/>
            <a:cxnLst/>
            <a:rect l="0" t="0" r="0" b="0"/>
            <a:pathLst>
              <a:path w="80368" h="151806">
                <a:moveTo>
                  <a:pt x="80367" y="0"/>
                </a:moveTo>
                <a:lnTo>
                  <a:pt x="71437" y="8930"/>
                </a:lnTo>
                <a:lnTo>
                  <a:pt x="71437" y="8930"/>
                </a:lnTo>
                <a:lnTo>
                  <a:pt x="71437" y="17859"/>
                </a:lnTo>
                <a:lnTo>
                  <a:pt x="62507" y="26789"/>
                </a:lnTo>
                <a:lnTo>
                  <a:pt x="62507" y="35719"/>
                </a:lnTo>
                <a:lnTo>
                  <a:pt x="53578" y="44648"/>
                </a:lnTo>
                <a:lnTo>
                  <a:pt x="53578" y="53578"/>
                </a:lnTo>
                <a:lnTo>
                  <a:pt x="44648" y="71437"/>
                </a:lnTo>
                <a:lnTo>
                  <a:pt x="35718" y="80367"/>
                </a:lnTo>
                <a:lnTo>
                  <a:pt x="26789" y="98226"/>
                </a:lnTo>
                <a:lnTo>
                  <a:pt x="26789" y="107156"/>
                </a:lnTo>
                <a:lnTo>
                  <a:pt x="17859" y="116086"/>
                </a:lnTo>
                <a:lnTo>
                  <a:pt x="8929" y="125015"/>
                </a:lnTo>
                <a:lnTo>
                  <a:pt x="8929" y="133945"/>
                </a:lnTo>
                <a:lnTo>
                  <a:pt x="0" y="142875"/>
                </a:lnTo>
                <a:lnTo>
                  <a:pt x="0" y="151805"/>
                </a:lnTo>
                <a:lnTo>
                  <a:pt x="0" y="151805"/>
                </a:lnTo>
                <a:lnTo>
                  <a:pt x="0" y="151805"/>
                </a:lnTo>
                <a:lnTo>
                  <a:pt x="0" y="151805"/>
                </a:lnTo>
                <a:lnTo>
                  <a:pt x="0"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Freeform 405"/>
          <p:cNvSpPr/>
          <p:nvPr/>
        </p:nvSpPr>
        <p:spPr>
          <a:xfrm>
            <a:off x="5402461" y="4107656"/>
            <a:ext cx="80368" cy="125016"/>
          </a:xfrm>
          <a:custGeom>
            <a:avLst/>
            <a:gdLst/>
            <a:ahLst/>
            <a:cxnLst/>
            <a:rect l="0" t="0" r="0" b="0"/>
            <a:pathLst>
              <a:path w="80368" h="125016">
                <a:moveTo>
                  <a:pt x="62508" y="0"/>
                </a:moveTo>
                <a:lnTo>
                  <a:pt x="62508" y="0"/>
                </a:lnTo>
                <a:lnTo>
                  <a:pt x="71437" y="0"/>
                </a:lnTo>
                <a:lnTo>
                  <a:pt x="71437" y="0"/>
                </a:lnTo>
                <a:lnTo>
                  <a:pt x="71437" y="0"/>
                </a:lnTo>
                <a:lnTo>
                  <a:pt x="80367" y="8930"/>
                </a:lnTo>
                <a:lnTo>
                  <a:pt x="80367" y="8930"/>
                </a:lnTo>
                <a:lnTo>
                  <a:pt x="71437" y="8930"/>
                </a:lnTo>
                <a:lnTo>
                  <a:pt x="71437" y="17859"/>
                </a:lnTo>
                <a:lnTo>
                  <a:pt x="71437" y="26789"/>
                </a:lnTo>
                <a:lnTo>
                  <a:pt x="62508" y="35719"/>
                </a:lnTo>
                <a:lnTo>
                  <a:pt x="62508" y="44648"/>
                </a:lnTo>
                <a:lnTo>
                  <a:pt x="53578" y="53578"/>
                </a:lnTo>
                <a:lnTo>
                  <a:pt x="44648" y="62508"/>
                </a:lnTo>
                <a:lnTo>
                  <a:pt x="35719" y="71437"/>
                </a:lnTo>
                <a:lnTo>
                  <a:pt x="26789" y="80367"/>
                </a:lnTo>
                <a:lnTo>
                  <a:pt x="17859" y="89297"/>
                </a:lnTo>
                <a:lnTo>
                  <a:pt x="8930" y="98226"/>
                </a:lnTo>
                <a:lnTo>
                  <a:pt x="8930" y="107156"/>
                </a:lnTo>
                <a:lnTo>
                  <a:pt x="0" y="116086"/>
                </a:lnTo>
                <a:lnTo>
                  <a:pt x="0" y="116086"/>
                </a:lnTo>
                <a:lnTo>
                  <a:pt x="0" y="125015"/>
                </a:lnTo>
                <a:lnTo>
                  <a:pt x="0" y="125015"/>
                </a:lnTo>
                <a:lnTo>
                  <a:pt x="0" y="125015"/>
                </a:lnTo>
                <a:lnTo>
                  <a:pt x="0" y="12501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Freeform 406"/>
          <p:cNvSpPr/>
          <p:nvPr/>
        </p:nvSpPr>
        <p:spPr>
          <a:xfrm>
            <a:off x="5652492" y="4071937"/>
            <a:ext cx="80368" cy="151806"/>
          </a:xfrm>
          <a:custGeom>
            <a:avLst/>
            <a:gdLst/>
            <a:ahLst/>
            <a:cxnLst/>
            <a:rect l="0" t="0" r="0" b="0"/>
            <a:pathLst>
              <a:path w="80368" h="151806">
                <a:moveTo>
                  <a:pt x="80367" y="0"/>
                </a:moveTo>
                <a:lnTo>
                  <a:pt x="80367" y="0"/>
                </a:lnTo>
                <a:lnTo>
                  <a:pt x="80367" y="8930"/>
                </a:lnTo>
                <a:lnTo>
                  <a:pt x="80367" y="8930"/>
                </a:lnTo>
                <a:lnTo>
                  <a:pt x="71438" y="17859"/>
                </a:lnTo>
                <a:lnTo>
                  <a:pt x="71438" y="26789"/>
                </a:lnTo>
                <a:lnTo>
                  <a:pt x="62508" y="44649"/>
                </a:lnTo>
                <a:lnTo>
                  <a:pt x="53578" y="53578"/>
                </a:lnTo>
                <a:lnTo>
                  <a:pt x="44649" y="71438"/>
                </a:lnTo>
                <a:lnTo>
                  <a:pt x="35719" y="89297"/>
                </a:lnTo>
                <a:lnTo>
                  <a:pt x="26789" y="98227"/>
                </a:lnTo>
                <a:lnTo>
                  <a:pt x="26789" y="116086"/>
                </a:lnTo>
                <a:lnTo>
                  <a:pt x="17860" y="125016"/>
                </a:lnTo>
                <a:lnTo>
                  <a:pt x="8930" y="133945"/>
                </a:lnTo>
                <a:lnTo>
                  <a:pt x="8930" y="142875"/>
                </a:lnTo>
                <a:lnTo>
                  <a:pt x="8930" y="151805"/>
                </a:lnTo>
                <a:lnTo>
                  <a:pt x="8930" y="151805"/>
                </a:lnTo>
                <a:lnTo>
                  <a:pt x="0" y="151805"/>
                </a:lnTo>
                <a:lnTo>
                  <a:pt x="0"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Freeform 407"/>
          <p:cNvSpPr/>
          <p:nvPr/>
        </p:nvSpPr>
        <p:spPr>
          <a:xfrm>
            <a:off x="5965031" y="4063007"/>
            <a:ext cx="71439" cy="151806"/>
          </a:xfrm>
          <a:custGeom>
            <a:avLst/>
            <a:gdLst/>
            <a:ahLst/>
            <a:cxnLst/>
            <a:rect l="0" t="0" r="0" b="0"/>
            <a:pathLst>
              <a:path w="71439" h="151806">
                <a:moveTo>
                  <a:pt x="71438" y="0"/>
                </a:moveTo>
                <a:lnTo>
                  <a:pt x="71438" y="8930"/>
                </a:lnTo>
                <a:lnTo>
                  <a:pt x="71438" y="8930"/>
                </a:lnTo>
                <a:lnTo>
                  <a:pt x="71438" y="17860"/>
                </a:lnTo>
                <a:lnTo>
                  <a:pt x="71438" y="26789"/>
                </a:lnTo>
                <a:lnTo>
                  <a:pt x="62508" y="35719"/>
                </a:lnTo>
                <a:lnTo>
                  <a:pt x="53578" y="53579"/>
                </a:lnTo>
                <a:lnTo>
                  <a:pt x="53578" y="62508"/>
                </a:lnTo>
                <a:lnTo>
                  <a:pt x="44649" y="71438"/>
                </a:lnTo>
                <a:lnTo>
                  <a:pt x="44649" y="89297"/>
                </a:lnTo>
                <a:lnTo>
                  <a:pt x="35719" y="98227"/>
                </a:lnTo>
                <a:lnTo>
                  <a:pt x="26789" y="116086"/>
                </a:lnTo>
                <a:lnTo>
                  <a:pt x="17860" y="125016"/>
                </a:lnTo>
                <a:lnTo>
                  <a:pt x="8930" y="133946"/>
                </a:lnTo>
                <a:lnTo>
                  <a:pt x="8930" y="142875"/>
                </a:lnTo>
                <a:lnTo>
                  <a:pt x="8930" y="142875"/>
                </a:lnTo>
                <a:lnTo>
                  <a:pt x="0" y="151805"/>
                </a:lnTo>
                <a:lnTo>
                  <a:pt x="0"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6420445" y="4036218"/>
            <a:ext cx="8931" cy="151806"/>
          </a:xfrm>
          <a:custGeom>
            <a:avLst/>
            <a:gdLst/>
            <a:ahLst/>
            <a:cxnLst/>
            <a:rect l="0" t="0" r="0" b="0"/>
            <a:pathLst>
              <a:path w="8931" h="151806">
                <a:moveTo>
                  <a:pt x="8930" y="0"/>
                </a:moveTo>
                <a:lnTo>
                  <a:pt x="8930" y="0"/>
                </a:lnTo>
                <a:lnTo>
                  <a:pt x="8930" y="0"/>
                </a:lnTo>
                <a:lnTo>
                  <a:pt x="8930" y="8930"/>
                </a:lnTo>
                <a:lnTo>
                  <a:pt x="8930" y="17860"/>
                </a:lnTo>
                <a:lnTo>
                  <a:pt x="8930" y="26789"/>
                </a:lnTo>
                <a:lnTo>
                  <a:pt x="8930" y="35719"/>
                </a:lnTo>
                <a:lnTo>
                  <a:pt x="8930" y="53578"/>
                </a:lnTo>
                <a:lnTo>
                  <a:pt x="8930" y="62508"/>
                </a:lnTo>
                <a:lnTo>
                  <a:pt x="8930" y="80368"/>
                </a:lnTo>
                <a:lnTo>
                  <a:pt x="8930" y="89297"/>
                </a:lnTo>
                <a:lnTo>
                  <a:pt x="8930" y="107157"/>
                </a:lnTo>
                <a:lnTo>
                  <a:pt x="0" y="116086"/>
                </a:lnTo>
                <a:lnTo>
                  <a:pt x="0" y="125016"/>
                </a:lnTo>
                <a:lnTo>
                  <a:pt x="0" y="133946"/>
                </a:lnTo>
                <a:lnTo>
                  <a:pt x="0" y="142875"/>
                </a:lnTo>
                <a:lnTo>
                  <a:pt x="0" y="142875"/>
                </a:lnTo>
                <a:lnTo>
                  <a:pt x="0" y="151805"/>
                </a:lnTo>
                <a:lnTo>
                  <a:pt x="0"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Freeform 409"/>
          <p:cNvSpPr/>
          <p:nvPr/>
        </p:nvSpPr>
        <p:spPr>
          <a:xfrm>
            <a:off x="6831211" y="4018359"/>
            <a:ext cx="17860" cy="169665"/>
          </a:xfrm>
          <a:custGeom>
            <a:avLst/>
            <a:gdLst/>
            <a:ahLst/>
            <a:cxnLst/>
            <a:rect l="0" t="0" r="0" b="0"/>
            <a:pathLst>
              <a:path w="17860" h="169665">
                <a:moveTo>
                  <a:pt x="0" y="0"/>
                </a:moveTo>
                <a:lnTo>
                  <a:pt x="0" y="0"/>
                </a:lnTo>
                <a:lnTo>
                  <a:pt x="0" y="8930"/>
                </a:lnTo>
                <a:lnTo>
                  <a:pt x="0" y="8930"/>
                </a:lnTo>
                <a:lnTo>
                  <a:pt x="8930" y="26789"/>
                </a:lnTo>
                <a:lnTo>
                  <a:pt x="8930" y="35719"/>
                </a:lnTo>
                <a:lnTo>
                  <a:pt x="8930" y="53578"/>
                </a:lnTo>
                <a:lnTo>
                  <a:pt x="8930" y="71437"/>
                </a:lnTo>
                <a:lnTo>
                  <a:pt x="17859" y="89297"/>
                </a:lnTo>
                <a:lnTo>
                  <a:pt x="17859" y="107156"/>
                </a:lnTo>
                <a:lnTo>
                  <a:pt x="17859" y="116086"/>
                </a:lnTo>
                <a:lnTo>
                  <a:pt x="17859" y="133945"/>
                </a:lnTo>
                <a:lnTo>
                  <a:pt x="17859" y="151805"/>
                </a:lnTo>
                <a:lnTo>
                  <a:pt x="17859" y="160734"/>
                </a:lnTo>
                <a:lnTo>
                  <a:pt x="17859" y="160734"/>
                </a:lnTo>
                <a:lnTo>
                  <a:pt x="17859" y="169664"/>
                </a:lnTo>
                <a:lnTo>
                  <a:pt x="17859"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Freeform 410"/>
          <p:cNvSpPr/>
          <p:nvPr/>
        </p:nvSpPr>
        <p:spPr>
          <a:xfrm>
            <a:off x="4188023" y="2419945"/>
            <a:ext cx="62509" cy="276822"/>
          </a:xfrm>
          <a:custGeom>
            <a:avLst/>
            <a:gdLst/>
            <a:ahLst/>
            <a:cxnLst/>
            <a:rect l="0" t="0" r="0" b="0"/>
            <a:pathLst>
              <a:path w="62509" h="276822">
                <a:moveTo>
                  <a:pt x="62508" y="0"/>
                </a:moveTo>
                <a:lnTo>
                  <a:pt x="62508" y="0"/>
                </a:lnTo>
                <a:lnTo>
                  <a:pt x="62508" y="0"/>
                </a:lnTo>
                <a:lnTo>
                  <a:pt x="62508" y="0"/>
                </a:lnTo>
                <a:lnTo>
                  <a:pt x="62508" y="0"/>
                </a:lnTo>
                <a:lnTo>
                  <a:pt x="62508" y="0"/>
                </a:lnTo>
                <a:lnTo>
                  <a:pt x="53579" y="8930"/>
                </a:lnTo>
                <a:lnTo>
                  <a:pt x="53579" y="8930"/>
                </a:lnTo>
                <a:lnTo>
                  <a:pt x="53579" y="17859"/>
                </a:lnTo>
                <a:lnTo>
                  <a:pt x="53579" y="26789"/>
                </a:lnTo>
                <a:lnTo>
                  <a:pt x="53579" y="35719"/>
                </a:lnTo>
                <a:lnTo>
                  <a:pt x="44649" y="44649"/>
                </a:lnTo>
                <a:lnTo>
                  <a:pt x="44649" y="53578"/>
                </a:lnTo>
                <a:lnTo>
                  <a:pt x="44649" y="62508"/>
                </a:lnTo>
                <a:lnTo>
                  <a:pt x="44649" y="71438"/>
                </a:lnTo>
                <a:lnTo>
                  <a:pt x="35719" y="89297"/>
                </a:lnTo>
                <a:lnTo>
                  <a:pt x="35719" y="107157"/>
                </a:lnTo>
                <a:lnTo>
                  <a:pt x="35719" y="125016"/>
                </a:lnTo>
                <a:lnTo>
                  <a:pt x="35719" y="142875"/>
                </a:lnTo>
                <a:lnTo>
                  <a:pt x="26790" y="169664"/>
                </a:lnTo>
                <a:lnTo>
                  <a:pt x="26790" y="196453"/>
                </a:lnTo>
                <a:lnTo>
                  <a:pt x="17860" y="223243"/>
                </a:lnTo>
                <a:lnTo>
                  <a:pt x="17860" y="241102"/>
                </a:lnTo>
                <a:lnTo>
                  <a:pt x="8930" y="258961"/>
                </a:lnTo>
                <a:lnTo>
                  <a:pt x="8930" y="276821"/>
                </a:lnTo>
                <a:lnTo>
                  <a:pt x="8930" y="276821"/>
                </a:lnTo>
                <a:lnTo>
                  <a:pt x="0" y="276821"/>
                </a:lnTo>
                <a:lnTo>
                  <a:pt x="0" y="27682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Freeform 411"/>
          <p:cNvSpPr/>
          <p:nvPr/>
        </p:nvSpPr>
        <p:spPr>
          <a:xfrm>
            <a:off x="4455914" y="2321719"/>
            <a:ext cx="26790" cy="232173"/>
          </a:xfrm>
          <a:custGeom>
            <a:avLst/>
            <a:gdLst/>
            <a:ahLst/>
            <a:cxnLst/>
            <a:rect l="0" t="0" r="0" b="0"/>
            <a:pathLst>
              <a:path w="26790" h="232173">
                <a:moveTo>
                  <a:pt x="26789" y="0"/>
                </a:moveTo>
                <a:lnTo>
                  <a:pt x="26789" y="0"/>
                </a:lnTo>
                <a:lnTo>
                  <a:pt x="26789" y="0"/>
                </a:lnTo>
                <a:lnTo>
                  <a:pt x="26789" y="8929"/>
                </a:lnTo>
                <a:lnTo>
                  <a:pt x="26789" y="8929"/>
                </a:lnTo>
                <a:lnTo>
                  <a:pt x="26789" y="8929"/>
                </a:lnTo>
                <a:lnTo>
                  <a:pt x="26789" y="17859"/>
                </a:lnTo>
                <a:lnTo>
                  <a:pt x="26789" y="35718"/>
                </a:lnTo>
                <a:lnTo>
                  <a:pt x="26789" y="44648"/>
                </a:lnTo>
                <a:lnTo>
                  <a:pt x="26789" y="62507"/>
                </a:lnTo>
                <a:lnTo>
                  <a:pt x="26789" y="89296"/>
                </a:lnTo>
                <a:lnTo>
                  <a:pt x="17859" y="98226"/>
                </a:lnTo>
                <a:lnTo>
                  <a:pt x="17859" y="125015"/>
                </a:lnTo>
                <a:lnTo>
                  <a:pt x="17859" y="142875"/>
                </a:lnTo>
                <a:lnTo>
                  <a:pt x="8930" y="160734"/>
                </a:lnTo>
                <a:lnTo>
                  <a:pt x="8930" y="178594"/>
                </a:lnTo>
                <a:lnTo>
                  <a:pt x="0" y="196453"/>
                </a:lnTo>
                <a:lnTo>
                  <a:pt x="0" y="214312"/>
                </a:lnTo>
                <a:lnTo>
                  <a:pt x="0" y="223242"/>
                </a:lnTo>
                <a:lnTo>
                  <a:pt x="0" y="232172"/>
                </a:lnTo>
                <a:lnTo>
                  <a:pt x="0" y="232172"/>
                </a:lnTo>
                <a:lnTo>
                  <a:pt x="0" y="232172"/>
                </a:lnTo>
                <a:lnTo>
                  <a:pt x="0" y="23217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Freeform 412"/>
          <p:cNvSpPr/>
          <p:nvPr/>
        </p:nvSpPr>
        <p:spPr>
          <a:xfrm>
            <a:off x="4830961" y="2259211"/>
            <a:ext cx="8931" cy="205384"/>
          </a:xfrm>
          <a:custGeom>
            <a:avLst/>
            <a:gdLst/>
            <a:ahLst/>
            <a:cxnLst/>
            <a:rect l="0" t="0" r="0" b="0"/>
            <a:pathLst>
              <a:path w="8931" h="205384">
                <a:moveTo>
                  <a:pt x="8930" y="0"/>
                </a:moveTo>
                <a:lnTo>
                  <a:pt x="8930" y="0"/>
                </a:lnTo>
                <a:lnTo>
                  <a:pt x="8930" y="0"/>
                </a:lnTo>
                <a:lnTo>
                  <a:pt x="8930" y="8929"/>
                </a:lnTo>
                <a:lnTo>
                  <a:pt x="8930" y="8929"/>
                </a:lnTo>
                <a:lnTo>
                  <a:pt x="8930" y="17859"/>
                </a:lnTo>
                <a:lnTo>
                  <a:pt x="8930" y="26789"/>
                </a:lnTo>
                <a:lnTo>
                  <a:pt x="8930" y="44648"/>
                </a:lnTo>
                <a:lnTo>
                  <a:pt x="8930" y="62508"/>
                </a:lnTo>
                <a:lnTo>
                  <a:pt x="8930" y="80367"/>
                </a:lnTo>
                <a:lnTo>
                  <a:pt x="8930" y="98226"/>
                </a:lnTo>
                <a:lnTo>
                  <a:pt x="8930" y="125015"/>
                </a:lnTo>
                <a:lnTo>
                  <a:pt x="0" y="142875"/>
                </a:lnTo>
                <a:lnTo>
                  <a:pt x="0" y="160734"/>
                </a:lnTo>
                <a:lnTo>
                  <a:pt x="0" y="178593"/>
                </a:lnTo>
                <a:lnTo>
                  <a:pt x="0" y="196453"/>
                </a:lnTo>
                <a:lnTo>
                  <a:pt x="0" y="205383"/>
                </a:lnTo>
                <a:lnTo>
                  <a:pt x="0" y="205383"/>
                </a:lnTo>
                <a:lnTo>
                  <a:pt x="0" y="205383"/>
                </a:lnTo>
                <a:lnTo>
                  <a:pt x="0"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Freeform 413"/>
          <p:cNvSpPr/>
          <p:nvPr/>
        </p:nvSpPr>
        <p:spPr>
          <a:xfrm>
            <a:off x="5179219" y="2232422"/>
            <a:ext cx="8930" cy="205383"/>
          </a:xfrm>
          <a:custGeom>
            <a:avLst/>
            <a:gdLst/>
            <a:ahLst/>
            <a:cxnLst/>
            <a:rect l="0" t="0" r="0" b="0"/>
            <a:pathLst>
              <a:path w="8930" h="205383">
                <a:moveTo>
                  <a:pt x="8929" y="0"/>
                </a:moveTo>
                <a:lnTo>
                  <a:pt x="8929" y="0"/>
                </a:lnTo>
                <a:lnTo>
                  <a:pt x="8929" y="8929"/>
                </a:lnTo>
                <a:lnTo>
                  <a:pt x="8929" y="17859"/>
                </a:lnTo>
                <a:lnTo>
                  <a:pt x="0" y="35718"/>
                </a:lnTo>
                <a:lnTo>
                  <a:pt x="0" y="53578"/>
                </a:lnTo>
                <a:lnTo>
                  <a:pt x="0" y="80367"/>
                </a:lnTo>
                <a:lnTo>
                  <a:pt x="0" y="107156"/>
                </a:lnTo>
                <a:lnTo>
                  <a:pt x="0" y="125015"/>
                </a:lnTo>
                <a:lnTo>
                  <a:pt x="0" y="151804"/>
                </a:lnTo>
                <a:lnTo>
                  <a:pt x="0" y="169664"/>
                </a:lnTo>
                <a:lnTo>
                  <a:pt x="0" y="178593"/>
                </a:lnTo>
                <a:lnTo>
                  <a:pt x="0" y="196453"/>
                </a:lnTo>
                <a:lnTo>
                  <a:pt x="0" y="196453"/>
                </a:lnTo>
                <a:lnTo>
                  <a:pt x="0" y="196453"/>
                </a:lnTo>
                <a:lnTo>
                  <a:pt x="0" y="205382"/>
                </a:lnTo>
                <a:lnTo>
                  <a:pt x="0" y="2053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Freeform 414"/>
          <p:cNvSpPr/>
          <p:nvPr/>
        </p:nvSpPr>
        <p:spPr>
          <a:xfrm>
            <a:off x="5482828" y="2187773"/>
            <a:ext cx="17861" cy="241103"/>
          </a:xfrm>
          <a:custGeom>
            <a:avLst/>
            <a:gdLst/>
            <a:ahLst/>
            <a:cxnLst/>
            <a:rect l="0" t="0" r="0" b="0"/>
            <a:pathLst>
              <a:path w="17861" h="241103">
                <a:moveTo>
                  <a:pt x="8930" y="0"/>
                </a:moveTo>
                <a:lnTo>
                  <a:pt x="8930" y="0"/>
                </a:lnTo>
                <a:lnTo>
                  <a:pt x="8930" y="0"/>
                </a:lnTo>
                <a:lnTo>
                  <a:pt x="8930" y="8930"/>
                </a:lnTo>
                <a:lnTo>
                  <a:pt x="8930" y="17860"/>
                </a:lnTo>
                <a:lnTo>
                  <a:pt x="8930" y="26789"/>
                </a:lnTo>
                <a:lnTo>
                  <a:pt x="8930" y="44649"/>
                </a:lnTo>
                <a:lnTo>
                  <a:pt x="8930" y="62508"/>
                </a:lnTo>
                <a:lnTo>
                  <a:pt x="8930" y="80367"/>
                </a:lnTo>
                <a:lnTo>
                  <a:pt x="8930" y="107156"/>
                </a:lnTo>
                <a:lnTo>
                  <a:pt x="8930" y="133946"/>
                </a:lnTo>
                <a:lnTo>
                  <a:pt x="8930" y="160735"/>
                </a:lnTo>
                <a:lnTo>
                  <a:pt x="0" y="178594"/>
                </a:lnTo>
                <a:lnTo>
                  <a:pt x="8930" y="205383"/>
                </a:lnTo>
                <a:lnTo>
                  <a:pt x="8930" y="223242"/>
                </a:lnTo>
                <a:lnTo>
                  <a:pt x="8930" y="232172"/>
                </a:lnTo>
                <a:lnTo>
                  <a:pt x="17860" y="241102"/>
                </a:lnTo>
                <a:lnTo>
                  <a:pt x="17860" y="241102"/>
                </a:lnTo>
                <a:lnTo>
                  <a:pt x="17860" y="241102"/>
                </a:lnTo>
                <a:lnTo>
                  <a:pt x="17860" y="24110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Freeform 415"/>
          <p:cNvSpPr/>
          <p:nvPr/>
        </p:nvSpPr>
        <p:spPr>
          <a:xfrm>
            <a:off x="5831086" y="2178844"/>
            <a:ext cx="8931" cy="250032"/>
          </a:xfrm>
          <a:custGeom>
            <a:avLst/>
            <a:gdLst/>
            <a:ahLst/>
            <a:cxnLst/>
            <a:rect l="0" t="0" r="0" b="0"/>
            <a:pathLst>
              <a:path w="8931" h="250032">
                <a:moveTo>
                  <a:pt x="0" y="0"/>
                </a:moveTo>
                <a:lnTo>
                  <a:pt x="0" y="0"/>
                </a:lnTo>
                <a:lnTo>
                  <a:pt x="0" y="8929"/>
                </a:lnTo>
                <a:lnTo>
                  <a:pt x="0" y="17859"/>
                </a:lnTo>
                <a:lnTo>
                  <a:pt x="0" y="35718"/>
                </a:lnTo>
                <a:lnTo>
                  <a:pt x="0" y="62507"/>
                </a:lnTo>
                <a:lnTo>
                  <a:pt x="0" y="89296"/>
                </a:lnTo>
                <a:lnTo>
                  <a:pt x="0" y="116085"/>
                </a:lnTo>
                <a:lnTo>
                  <a:pt x="0" y="151804"/>
                </a:lnTo>
                <a:lnTo>
                  <a:pt x="0" y="178593"/>
                </a:lnTo>
                <a:lnTo>
                  <a:pt x="0" y="196453"/>
                </a:lnTo>
                <a:lnTo>
                  <a:pt x="0" y="214312"/>
                </a:lnTo>
                <a:lnTo>
                  <a:pt x="0" y="232171"/>
                </a:lnTo>
                <a:lnTo>
                  <a:pt x="0" y="241101"/>
                </a:lnTo>
                <a:lnTo>
                  <a:pt x="0" y="241101"/>
                </a:lnTo>
                <a:lnTo>
                  <a:pt x="8930" y="250031"/>
                </a:lnTo>
                <a:lnTo>
                  <a:pt x="8930"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Freeform 416"/>
          <p:cNvSpPr/>
          <p:nvPr/>
        </p:nvSpPr>
        <p:spPr>
          <a:xfrm>
            <a:off x="6143625" y="2223492"/>
            <a:ext cx="1" cy="205384"/>
          </a:xfrm>
          <a:custGeom>
            <a:avLst/>
            <a:gdLst/>
            <a:ahLst/>
            <a:cxnLst/>
            <a:rect l="0" t="0" r="0" b="0"/>
            <a:pathLst>
              <a:path w="1" h="205384">
                <a:moveTo>
                  <a:pt x="0" y="0"/>
                </a:moveTo>
                <a:lnTo>
                  <a:pt x="0" y="8930"/>
                </a:lnTo>
                <a:lnTo>
                  <a:pt x="0" y="17859"/>
                </a:lnTo>
                <a:lnTo>
                  <a:pt x="0" y="35719"/>
                </a:lnTo>
                <a:lnTo>
                  <a:pt x="0" y="62508"/>
                </a:lnTo>
                <a:lnTo>
                  <a:pt x="0" y="89297"/>
                </a:lnTo>
                <a:lnTo>
                  <a:pt x="0" y="125016"/>
                </a:lnTo>
                <a:lnTo>
                  <a:pt x="0" y="142875"/>
                </a:lnTo>
                <a:lnTo>
                  <a:pt x="0" y="169664"/>
                </a:lnTo>
                <a:lnTo>
                  <a:pt x="0" y="187523"/>
                </a:lnTo>
                <a:lnTo>
                  <a:pt x="0" y="196453"/>
                </a:lnTo>
                <a:lnTo>
                  <a:pt x="0" y="196453"/>
                </a:lnTo>
                <a:lnTo>
                  <a:pt x="0" y="205383"/>
                </a:lnTo>
                <a:lnTo>
                  <a:pt x="0"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Freeform 417"/>
          <p:cNvSpPr/>
          <p:nvPr/>
        </p:nvSpPr>
        <p:spPr>
          <a:xfrm>
            <a:off x="6429375" y="2178844"/>
            <a:ext cx="44649" cy="267891"/>
          </a:xfrm>
          <a:custGeom>
            <a:avLst/>
            <a:gdLst/>
            <a:ahLst/>
            <a:cxnLst/>
            <a:rect l="0" t="0" r="0" b="0"/>
            <a:pathLst>
              <a:path w="44649" h="267891">
                <a:moveTo>
                  <a:pt x="0" y="0"/>
                </a:moveTo>
                <a:lnTo>
                  <a:pt x="0" y="8929"/>
                </a:lnTo>
                <a:lnTo>
                  <a:pt x="0" y="17859"/>
                </a:lnTo>
                <a:lnTo>
                  <a:pt x="0" y="26789"/>
                </a:lnTo>
                <a:lnTo>
                  <a:pt x="8930" y="53578"/>
                </a:lnTo>
                <a:lnTo>
                  <a:pt x="8930" y="80367"/>
                </a:lnTo>
                <a:lnTo>
                  <a:pt x="8930" y="116085"/>
                </a:lnTo>
                <a:lnTo>
                  <a:pt x="8930" y="151804"/>
                </a:lnTo>
                <a:lnTo>
                  <a:pt x="8930" y="178593"/>
                </a:lnTo>
                <a:lnTo>
                  <a:pt x="17859" y="205382"/>
                </a:lnTo>
                <a:lnTo>
                  <a:pt x="17859" y="223242"/>
                </a:lnTo>
                <a:lnTo>
                  <a:pt x="17859" y="241101"/>
                </a:lnTo>
                <a:lnTo>
                  <a:pt x="26789" y="250031"/>
                </a:lnTo>
                <a:lnTo>
                  <a:pt x="26789" y="258960"/>
                </a:lnTo>
                <a:lnTo>
                  <a:pt x="35719" y="267890"/>
                </a:lnTo>
                <a:lnTo>
                  <a:pt x="35719" y="267890"/>
                </a:lnTo>
                <a:lnTo>
                  <a:pt x="35719" y="267890"/>
                </a:lnTo>
                <a:lnTo>
                  <a:pt x="44648" y="258960"/>
                </a:lnTo>
                <a:lnTo>
                  <a:pt x="44648" y="2589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Freeform 418"/>
          <p:cNvSpPr/>
          <p:nvPr/>
        </p:nvSpPr>
        <p:spPr>
          <a:xfrm>
            <a:off x="6750844" y="2152054"/>
            <a:ext cx="35720" cy="294681"/>
          </a:xfrm>
          <a:custGeom>
            <a:avLst/>
            <a:gdLst/>
            <a:ahLst/>
            <a:cxnLst/>
            <a:rect l="0" t="0" r="0" b="0"/>
            <a:pathLst>
              <a:path w="35720" h="294681">
                <a:moveTo>
                  <a:pt x="0" y="0"/>
                </a:moveTo>
                <a:lnTo>
                  <a:pt x="0" y="8930"/>
                </a:lnTo>
                <a:lnTo>
                  <a:pt x="8929" y="8930"/>
                </a:lnTo>
                <a:lnTo>
                  <a:pt x="8929" y="17860"/>
                </a:lnTo>
                <a:lnTo>
                  <a:pt x="8929" y="17860"/>
                </a:lnTo>
                <a:lnTo>
                  <a:pt x="8929" y="35719"/>
                </a:lnTo>
                <a:lnTo>
                  <a:pt x="8929" y="53579"/>
                </a:lnTo>
                <a:lnTo>
                  <a:pt x="8929" y="80368"/>
                </a:lnTo>
                <a:lnTo>
                  <a:pt x="8929" y="116086"/>
                </a:lnTo>
                <a:lnTo>
                  <a:pt x="8929" y="142875"/>
                </a:lnTo>
                <a:lnTo>
                  <a:pt x="8929" y="178594"/>
                </a:lnTo>
                <a:lnTo>
                  <a:pt x="8929" y="205383"/>
                </a:lnTo>
                <a:lnTo>
                  <a:pt x="8929" y="232172"/>
                </a:lnTo>
                <a:lnTo>
                  <a:pt x="8929" y="258961"/>
                </a:lnTo>
                <a:lnTo>
                  <a:pt x="8929" y="276821"/>
                </a:lnTo>
                <a:lnTo>
                  <a:pt x="8929" y="285750"/>
                </a:lnTo>
                <a:lnTo>
                  <a:pt x="17859" y="285750"/>
                </a:lnTo>
                <a:lnTo>
                  <a:pt x="26789" y="294680"/>
                </a:lnTo>
                <a:lnTo>
                  <a:pt x="26789" y="285750"/>
                </a:lnTo>
                <a:lnTo>
                  <a:pt x="26789" y="285750"/>
                </a:lnTo>
                <a:lnTo>
                  <a:pt x="35719" y="285750"/>
                </a:lnTo>
                <a:lnTo>
                  <a:pt x="35719"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419"/>
          <p:cNvSpPr/>
          <p:nvPr/>
        </p:nvSpPr>
        <p:spPr>
          <a:xfrm>
            <a:off x="7027664" y="2152054"/>
            <a:ext cx="35720" cy="258962"/>
          </a:xfrm>
          <a:custGeom>
            <a:avLst/>
            <a:gdLst/>
            <a:ahLst/>
            <a:cxnLst/>
            <a:rect l="0" t="0" r="0" b="0"/>
            <a:pathLst>
              <a:path w="35720" h="258962">
                <a:moveTo>
                  <a:pt x="0" y="8930"/>
                </a:moveTo>
                <a:lnTo>
                  <a:pt x="8930" y="0"/>
                </a:lnTo>
                <a:lnTo>
                  <a:pt x="8930" y="0"/>
                </a:lnTo>
                <a:lnTo>
                  <a:pt x="17859" y="0"/>
                </a:lnTo>
                <a:lnTo>
                  <a:pt x="17859" y="0"/>
                </a:lnTo>
                <a:lnTo>
                  <a:pt x="26789" y="0"/>
                </a:lnTo>
                <a:lnTo>
                  <a:pt x="35719" y="8930"/>
                </a:lnTo>
                <a:lnTo>
                  <a:pt x="35719" y="17860"/>
                </a:lnTo>
                <a:lnTo>
                  <a:pt x="35719" y="26790"/>
                </a:lnTo>
                <a:lnTo>
                  <a:pt x="35719" y="44649"/>
                </a:lnTo>
                <a:lnTo>
                  <a:pt x="35719" y="71438"/>
                </a:lnTo>
                <a:lnTo>
                  <a:pt x="35719" y="98227"/>
                </a:lnTo>
                <a:lnTo>
                  <a:pt x="26789" y="133946"/>
                </a:lnTo>
                <a:lnTo>
                  <a:pt x="26789" y="169665"/>
                </a:lnTo>
                <a:lnTo>
                  <a:pt x="26789" y="196454"/>
                </a:lnTo>
                <a:lnTo>
                  <a:pt x="26789" y="223243"/>
                </a:lnTo>
                <a:lnTo>
                  <a:pt x="26789" y="241102"/>
                </a:lnTo>
                <a:lnTo>
                  <a:pt x="26789" y="258961"/>
                </a:lnTo>
                <a:lnTo>
                  <a:pt x="26789" y="258961"/>
                </a:lnTo>
                <a:lnTo>
                  <a:pt x="26789" y="258961"/>
                </a:lnTo>
                <a:lnTo>
                  <a:pt x="26789" y="25896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420"/>
          <p:cNvSpPr/>
          <p:nvPr/>
        </p:nvSpPr>
        <p:spPr>
          <a:xfrm>
            <a:off x="7331273" y="2143125"/>
            <a:ext cx="8931" cy="125016"/>
          </a:xfrm>
          <a:custGeom>
            <a:avLst/>
            <a:gdLst/>
            <a:ahLst/>
            <a:cxnLst/>
            <a:rect l="0" t="0" r="0" b="0"/>
            <a:pathLst>
              <a:path w="8931" h="125016">
                <a:moveTo>
                  <a:pt x="8930" y="0"/>
                </a:moveTo>
                <a:lnTo>
                  <a:pt x="8930" y="8929"/>
                </a:lnTo>
                <a:lnTo>
                  <a:pt x="8930" y="8929"/>
                </a:lnTo>
                <a:lnTo>
                  <a:pt x="8930" y="17859"/>
                </a:lnTo>
                <a:lnTo>
                  <a:pt x="8930" y="35719"/>
                </a:lnTo>
                <a:lnTo>
                  <a:pt x="8930" y="53578"/>
                </a:lnTo>
                <a:lnTo>
                  <a:pt x="8930" y="80367"/>
                </a:lnTo>
                <a:lnTo>
                  <a:pt x="0" y="107156"/>
                </a:lnTo>
                <a:lnTo>
                  <a:pt x="0" y="107156"/>
                </a:lnTo>
                <a:lnTo>
                  <a:pt x="0" y="125015"/>
                </a:lnTo>
                <a:lnTo>
                  <a:pt x="0" y="12501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421"/>
          <p:cNvSpPr/>
          <p:nvPr/>
        </p:nvSpPr>
        <p:spPr>
          <a:xfrm>
            <a:off x="3732609" y="2643188"/>
            <a:ext cx="26790" cy="151805"/>
          </a:xfrm>
          <a:custGeom>
            <a:avLst/>
            <a:gdLst/>
            <a:ahLst/>
            <a:cxnLst/>
            <a:rect l="0" t="0" r="0" b="0"/>
            <a:pathLst>
              <a:path w="26790" h="151805">
                <a:moveTo>
                  <a:pt x="26789" y="0"/>
                </a:moveTo>
                <a:lnTo>
                  <a:pt x="17860" y="0"/>
                </a:lnTo>
                <a:lnTo>
                  <a:pt x="17860" y="8929"/>
                </a:lnTo>
                <a:lnTo>
                  <a:pt x="17860" y="8929"/>
                </a:lnTo>
                <a:lnTo>
                  <a:pt x="17860" y="8929"/>
                </a:lnTo>
                <a:lnTo>
                  <a:pt x="17860" y="17859"/>
                </a:lnTo>
                <a:lnTo>
                  <a:pt x="8930" y="26789"/>
                </a:lnTo>
                <a:lnTo>
                  <a:pt x="8930" y="44648"/>
                </a:lnTo>
                <a:lnTo>
                  <a:pt x="8930" y="53578"/>
                </a:lnTo>
                <a:lnTo>
                  <a:pt x="8930" y="71437"/>
                </a:lnTo>
                <a:lnTo>
                  <a:pt x="8930" y="89296"/>
                </a:lnTo>
                <a:lnTo>
                  <a:pt x="8930" y="116085"/>
                </a:lnTo>
                <a:lnTo>
                  <a:pt x="8930" y="133945"/>
                </a:lnTo>
                <a:lnTo>
                  <a:pt x="8930" y="133945"/>
                </a:lnTo>
                <a:lnTo>
                  <a:pt x="0" y="151804"/>
                </a:lnTo>
                <a:lnTo>
                  <a:pt x="0" y="15180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Freeform 422"/>
          <p:cNvSpPr/>
          <p:nvPr/>
        </p:nvSpPr>
        <p:spPr>
          <a:xfrm>
            <a:off x="3536156" y="2821781"/>
            <a:ext cx="26790" cy="133946"/>
          </a:xfrm>
          <a:custGeom>
            <a:avLst/>
            <a:gdLst/>
            <a:ahLst/>
            <a:cxnLst/>
            <a:rect l="0" t="0" r="0" b="0"/>
            <a:pathLst>
              <a:path w="26790" h="133946">
                <a:moveTo>
                  <a:pt x="26789" y="0"/>
                </a:moveTo>
                <a:lnTo>
                  <a:pt x="26789" y="8930"/>
                </a:lnTo>
                <a:lnTo>
                  <a:pt x="26789" y="8930"/>
                </a:lnTo>
                <a:lnTo>
                  <a:pt x="17860" y="17859"/>
                </a:lnTo>
                <a:lnTo>
                  <a:pt x="17860" y="26789"/>
                </a:lnTo>
                <a:lnTo>
                  <a:pt x="8930" y="35719"/>
                </a:lnTo>
                <a:lnTo>
                  <a:pt x="8930" y="53578"/>
                </a:lnTo>
                <a:lnTo>
                  <a:pt x="0" y="71437"/>
                </a:lnTo>
                <a:lnTo>
                  <a:pt x="0" y="98226"/>
                </a:lnTo>
                <a:lnTo>
                  <a:pt x="0" y="116086"/>
                </a:lnTo>
                <a:lnTo>
                  <a:pt x="0" y="116086"/>
                </a:lnTo>
                <a:lnTo>
                  <a:pt x="0" y="133945"/>
                </a:lnTo>
                <a:lnTo>
                  <a:pt x="0"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884039" y="4759523"/>
            <a:ext cx="241103" cy="312541"/>
          </a:xfrm>
          <a:custGeom>
            <a:avLst/>
            <a:gdLst/>
            <a:ahLst/>
            <a:cxnLst/>
            <a:rect l="0" t="0" r="0" b="0"/>
            <a:pathLst>
              <a:path w="241103" h="312541">
                <a:moveTo>
                  <a:pt x="0" y="35719"/>
                </a:moveTo>
                <a:lnTo>
                  <a:pt x="0" y="35719"/>
                </a:lnTo>
                <a:lnTo>
                  <a:pt x="0" y="35719"/>
                </a:lnTo>
                <a:lnTo>
                  <a:pt x="0" y="35719"/>
                </a:lnTo>
                <a:lnTo>
                  <a:pt x="0" y="35719"/>
                </a:lnTo>
                <a:lnTo>
                  <a:pt x="0" y="35719"/>
                </a:lnTo>
                <a:lnTo>
                  <a:pt x="0" y="35719"/>
                </a:lnTo>
                <a:lnTo>
                  <a:pt x="0" y="35719"/>
                </a:lnTo>
                <a:lnTo>
                  <a:pt x="0" y="35719"/>
                </a:lnTo>
                <a:lnTo>
                  <a:pt x="0" y="26789"/>
                </a:lnTo>
                <a:lnTo>
                  <a:pt x="8930" y="26789"/>
                </a:lnTo>
                <a:lnTo>
                  <a:pt x="17860" y="17859"/>
                </a:lnTo>
                <a:lnTo>
                  <a:pt x="17860" y="17859"/>
                </a:lnTo>
                <a:lnTo>
                  <a:pt x="26789" y="8930"/>
                </a:lnTo>
                <a:lnTo>
                  <a:pt x="44649" y="8930"/>
                </a:lnTo>
                <a:lnTo>
                  <a:pt x="53578" y="0"/>
                </a:lnTo>
                <a:lnTo>
                  <a:pt x="62508" y="0"/>
                </a:lnTo>
                <a:lnTo>
                  <a:pt x="80367" y="0"/>
                </a:lnTo>
                <a:lnTo>
                  <a:pt x="89297" y="0"/>
                </a:lnTo>
                <a:lnTo>
                  <a:pt x="98227" y="0"/>
                </a:lnTo>
                <a:lnTo>
                  <a:pt x="107156" y="8930"/>
                </a:lnTo>
                <a:lnTo>
                  <a:pt x="116086" y="8930"/>
                </a:lnTo>
                <a:lnTo>
                  <a:pt x="125016" y="17859"/>
                </a:lnTo>
                <a:lnTo>
                  <a:pt x="133945" y="26789"/>
                </a:lnTo>
                <a:lnTo>
                  <a:pt x="142875" y="35719"/>
                </a:lnTo>
                <a:lnTo>
                  <a:pt x="142875" y="53578"/>
                </a:lnTo>
                <a:lnTo>
                  <a:pt x="142875" y="62508"/>
                </a:lnTo>
                <a:lnTo>
                  <a:pt x="142875" y="80367"/>
                </a:lnTo>
                <a:lnTo>
                  <a:pt x="142875" y="89297"/>
                </a:lnTo>
                <a:lnTo>
                  <a:pt x="133945" y="107156"/>
                </a:lnTo>
                <a:lnTo>
                  <a:pt x="133945" y="116086"/>
                </a:lnTo>
                <a:lnTo>
                  <a:pt x="125016" y="125016"/>
                </a:lnTo>
                <a:lnTo>
                  <a:pt x="107156" y="133946"/>
                </a:lnTo>
                <a:lnTo>
                  <a:pt x="98227" y="142875"/>
                </a:lnTo>
                <a:lnTo>
                  <a:pt x="89297" y="142875"/>
                </a:lnTo>
                <a:lnTo>
                  <a:pt x="71438" y="151805"/>
                </a:lnTo>
                <a:lnTo>
                  <a:pt x="62508" y="151805"/>
                </a:lnTo>
                <a:lnTo>
                  <a:pt x="62508" y="151805"/>
                </a:lnTo>
                <a:lnTo>
                  <a:pt x="53578" y="151805"/>
                </a:lnTo>
                <a:lnTo>
                  <a:pt x="53578" y="151805"/>
                </a:lnTo>
                <a:lnTo>
                  <a:pt x="53578" y="151805"/>
                </a:lnTo>
                <a:lnTo>
                  <a:pt x="62508" y="142875"/>
                </a:lnTo>
                <a:lnTo>
                  <a:pt x="71438" y="142875"/>
                </a:lnTo>
                <a:lnTo>
                  <a:pt x="80367" y="142875"/>
                </a:lnTo>
                <a:lnTo>
                  <a:pt x="98227" y="142875"/>
                </a:lnTo>
                <a:lnTo>
                  <a:pt x="116086" y="142875"/>
                </a:lnTo>
                <a:lnTo>
                  <a:pt x="133945" y="142875"/>
                </a:lnTo>
                <a:lnTo>
                  <a:pt x="160735" y="142875"/>
                </a:lnTo>
                <a:lnTo>
                  <a:pt x="178594" y="151805"/>
                </a:lnTo>
                <a:lnTo>
                  <a:pt x="196453" y="169665"/>
                </a:lnTo>
                <a:lnTo>
                  <a:pt x="214313" y="178594"/>
                </a:lnTo>
                <a:lnTo>
                  <a:pt x="232172" y="196454"/>
                </a:lnTo>
                <a:lnTo>
                  <a:pt x="241102" y="214313"/>
                </a:lnTo>
                <a:lnTo>
                  <a:pt x="241102" y="223243"/>
                </a:lnTo>
                <a:lnTo>
                  <a:pt x="241102" y="241102"/>
                </a:lnTo>
                <a:lnTo>
                  <a:pt x="241102" y="258961"/>
                </a:lnTo>
                <a:lnTo>
                  <a:pt x="232172" y="267891"/>
                </a:lnTo>
                <a:lnTo>
                  <a:pt x="232172" y="276821"/>
                </a:lnTo>
                <a:lnTo>
                  <a:pt x="214313" y="285750"/>
                </a:lnTo>
                <a:lnTo>
                  <a:pt x="205383" y="294680"/>
                </a:lnTo>
                <a:lnTo>
                  <a:pt x="187524" y="303610"/>
                </a:lnTo>
                <a:lnTo>
                  <a:pt x="169664" y="303610"/>
                </a:lnTo>
                <a:lnTo>
                  <a:pt x="151805" y="312540"/>
                </a:lnTo>
                <a:lnTo>
                  <a:pt x="133945" y="312540"/>
                </a:lnTo>
                <a:lnTo>
                  <a:pt x="116086" y="312540"/>
                </a:lnTo>
                <a:lnTo>
                  <a:pt x="98227" y="312540"/>
                </a:lnTo>
                <a:lnTo>
                  <a:pt x="89297" y="303610"/>
                </a:lnTo>
                <a:lnTo>
                  <a:pt x="71438" y="303610"/>
                </a:lnTo>
                <a:lnTo>
                  <a:pt x="62508" y="303610"/>
                </a:lnTo>
                <a:lnTo>
                  <a:pt x="53578" y="294680"/>
                </a:lnTo>
                <a:lnTo>
                  <a:pt x="53578" y="294680"/>
                </a:lnTo>
                <a:lnTo>
                  <a:pt x="53578" y="285750"/>
                </a:lnTo>
                <a:lnTo>
                  <a:pt x="53578"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Freeform 424"/>
          <p:cNvSpPr/>
          <p:nvPr/>
        </p:nvSpPr>
        <p:spPr>
          <a:xfrm>
            <a:off x="1160859" y="4777382"/>
            <a:ext cx="250033" cy="303611"/>
          </a:xfrm>
          <a:custGeom>
            <a:avLst/>
            <a:gdLst/>
            <a:ahLst/>
            <a:cxnLst/>
            <a:rect l="0" t="0" r="0" b="0"/>
            <a:pathLst>
              <a:path w="250033" h="303611">
                <a:moveTo>
                  <a:pt x="116086" y="8930"/>
                </a:moveTo>
                <a:lnTo>
                  <a:pt x="116086" y="8930"/>
                </a:lnTo>
                <a:lnTo>
                  <a:pt x="116086" y="8930"/>
                </a:lnTo>
                <a:lnTo>
                  <a:pt x="107157" y="0"/>
                </a:lnTo>
                <a:lnTo>
                  <a:pt x="98227" y="0"/>
                </a:lnTo>
                <a:lnTo>
                  <a:pt x="89297" y="0"/>
                </a:lnTo>
                <a:lnTo>
                  <a:pt x="80368" y="8930"/>
                </a:lnTo>
                <a:lnTo>
                  <a:pt x="62508" y="8930"/>
                </a:lnTo>
                <a:lnTo>
                  <a:pt x="53579" y="17860"/>
                </a:lnTo>
                <a:lnTo>
                  <a:pt x="35719" y="17860"/>
                </a:lnTo>
                <a:lnTo>
                  <a:pt x="26790" y="26789"/>
                </a:lnTo>
                <a:lnTo>
                  <a:pt x="17860" y="35719"/>
                </a:lnTo>
                <a:lnTo>
                  <a:pt x="8930" y="44649"/>
                </a:lnTo>
                <a:lnTo>
                  <a:pt x="8930" y="44649"/>
                </a:lnTo>
                <a:lnTo>
                  <a:pt x="0" y="53579"/>
                </a:lnTo>
                <a:lnTo>
                  <a:pt x="0" y="62508"/>
                </a:lnTo>
                <a:lnTo>
                  <a:pt x="0" y="71438"/>
                </a:lnTo>
                <a:lnTo>
                  <a:pt x="0" y="71438"/>
                </a:lnTo>
                <a:lnTo>
                  <a:pt x="0" y="80368"/>
                </a:lnTo>
                <a:lnTo>
                  <a:pt x="8930" y="80368"/>
                </a:lnTo>
                <a:lnTo>
                  <a:pt x="17860" y="89297"/>
                </a:lnTo>
                <a:lnTo>
                  <a:pt x="26790" y="89297"/>
                </a:lnTo>
                <a:lnTo>
                  <a:pt x="44649" y="98227"/>
                </a:lnTo>
                <a:lnTo>
                  <a:pt x="62508" y="98227"/>
                </a:lnTo>
                <a:lnTo>
                  <a:pt x="80368" y="98227"/>
                </a:lnTo>
                <a:lnTo>
                  <a:pt x="107157" y="98227"/>
                </a:lnTo>
                <a:lnTo>
                  <a:pt x="125016" y="98227"/>
                </a:lnTo>
                <a:lnTo>
                  <a:pt x="142875" y="98227"/>
                </a:lnTo>
                <a:lnTo>
                  <a:pt x="160735" y="98227"/>
                </a:lnTo>
                <a:lnTo>
                  <a:pt x="178594" y="107157"/>
                </a:lnTo>
                <a:lnTo>
                  <a:pt x="187524" y="107157"/>
                </a:lnTo>
                <a:lnTo>
                  <a:pt x="205383" y="116087"/>
                </a:lnTo>
                <a:lnTo>
                  <a:pt x="214313" y="125016"/>
                </a:lnTo>
                <a:lnTo>
                  <a:pt x="232172" y="133946"/>
                </a:lnTo>
                <a:lnTo>
                  <a:pt x="241102" y="142876"/>
                </a:lnTo>
                <a:lnTo>
                  <a:pt x="241102" y="151806"/>
                </a:lnTo>
                <a:lnTo>
                  <a:pt x="250032" y="169665"/>
                </a:lnTo>
                <a:lnTo>
                  <a:pt x="250032" y="178595"/>
                </a:lnTo>
                <a:lnTo>
                  <a:pt x="250032" y="196454"/>
                </a:lnTo>
                <a:lnTo>
                  <a:pt x="250032" y="205384"/>
                </a:lnTo>
                <a:lnTo>
                  <a:pt x="250032" y="223243"/>
                </a:lnTo>
                <a:lnTo>
                  <a:pt x="250032" y="241102"/>
                </a:lnTo>
                <a:lnTo>
                  <a:pt x="241102" y="250032"/>
                </a:lnTo>
                <a:lnTo>
                  <a:pt x="232172" y="267891"/>
                </a:lnTo>
                <a:lnTo>
                  <a:pt x="223243" y="276821"/>
                </a:lnTo>
                <a:lnTo>
                  <a:pt x="205383" y="285751"/>
                </a:lnTo>
                <a:lnTo>
                  <a:pt x="196454" y="294681"/>
                </a:lnTo>
                <a:lnTo>
                  <a:pt x="178594" y="294681"/>
                </a:lnTo>
                <a:lnTo>
                  <a:pt x="169664" y="303610"/>
                </a:lnTo>
                <a:lnTo>
                  <a:pt x="151805" y="303610"/>
                </a:lnTo>
                <a:lnTo>
                  <a:pt x="133946" y="303610"/>
                </a:lnTo>
                <a:lnTo>
                  <a:pt x="116086" y="294681"/>
                </a:lnTo>
                <a:lnTo>
                  <a:pt x="107157" y="294681"/>
                </a:lnTo>
                <a:lnTo>
                  <a:pt x="89297" y="294681"/>
                </a:lnTo>
                <a:lnTo>
                  <a:pt x="80368" y="285751"/>
                </a:lnTo>
                <a:lnTo>
                  <a:pt x="71438" y="285751"/>
                </a:lnTo>
                <a:lnTo>
                  <a:pt x="62508" y="276821"/>
                </a:lnTo>
                <a:lnTo>
                  <a:pt x="62508" y="276821"/>
                </a:lnTo>
                <a:lnTo>
                  <a:pt x="53579" y="267891"/>
                </a:lnTo>
                <a:lnTo>
                  <a:pt x="53579" y="267891"/>
                </a:lnTo>
                <a:lnTo>
                  <a:pt x="53579" y="258962"/>
                </a:lnTo>
                <a:lnTo>
                  <a:pt x="53579" y="2589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Freeform 425"/>
          <p:cNvSpPr/>
          <p:nvPr/>
        </p:nvSpPr>
        <p:spPr>
          <a:xfrm>
            <a:off x="1464469" y="4830961"/>
            <a:ext cx="89298" cy="223243"/>
          </a:xfrm>
          <a:custGeom>
            <a:avLst/>
            <a:gdLst/>
            <a:ahLst/>
            <a:cxnLst/>
            <a:rect l="0" t="0" r="0" b="0"/>
            <a:pathLst>
              <a:path w="89298" h="223243">
                <a:moveTo>
                  <a:pt x="0" y="0"/>
                </a:moveTo>
                <a:lnTo>
                  <a:pt x="0" y="0"/>
                </a:lnTo>
                <a:lnTo>
                  <a:pt x="0" y="0"/>
                </a:lnTo>
                <a:lnTo>
                  <a:pt x="8929" y="0"/>
                </a:lnTo>
                <a:lnTo>
                  <a:pt x="8929" y="8929"/>
                </a:lnTo>
                <a:lnTo>
                  <a:pt x="8929" y="17859"/>
                </a:lnTo>
                <a:lnTo>
                  <a:pt x="17859" y="35718"/>
                </a:lnTo>
                <a:lnTo>
                  <a:pt x="17859" y="44648"/>
                </a:lnTo>
                <a:lnTo>
                  <a:pt x="17859" y="62508"/>
                </a:lnTo>
                <a:lnTo>
                  <a:pt x="17859" y="80367"/>
                </a:lnTo>
                <a:lnTo>
                  <a:pt x="26789" y="107156"/>
                </a:lnTo>
                <a:lnTo>
                  <a:pt x="26789" y="125016"/>
                </a:lnTo>
                <a:lnTo>
                  <a:pt x="35719" y="142875"/>
                </a:lnTo>
                <a:lnTo>
                  <a:pt x="35719" y="160734"/>
                </a:lnTo>
                <a:lnTo>
                  <a:pt x="44648" y="178594"/>
                </a:lnTo>
                <a:lnTo>
                  <a:pt x="44648" y="187523"/>
                </a:lnTo>
                <a:lnTo>
                  <a:pt x="53578" y="196453"/>
                </a:lnTo>
                <a:lnTo>
                  <a:pt x="62508" y="205383"/>
                </a:lnTo>
                <a:lnTo>
                  <a:pt x="71437" y="214312"/>
                </a:lnTo>
                <a:lnTo>
                  <a:pt x="80367" y="223242"/>
                </a:lnTo>
                <a:lnTo>
                  <a:pt x="80367" y="223242"/>
                </a:lnTo>
                <a:lnTo>
                  <a:pt x="89297" y="223242"/>
                </a:lnTo>
                <a:lnTo>
                  <a:pt x="89297"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Freeform 426"/>
          <p:cNvSpPr/>
          <p:nvPr/>
        </p:nvSpPr>
        <p:spPr>
          <a:xfrm>
            <a:off x="1401961" y="4920258"/>
            <a:ext cx="160735" cy="26790"/>
          </a:xfrm>
          <a:custGeom>
            <a:avLst/>
            <a:gdLst/>
            <a:ahLst/>
            <a:cxnLst/>
            <a:rect l="0" t="0" r="0" b="0"/>
            <a:pathLst>
              <a:path w="160735" h="26790">
                <a:moveTo>
                  <a:pt x="160734" y="8930"/>
                </a:moveTo>
                <a:lnTo>
                  <a:pt x="160734" y="8930"/>
                </a:lnTo>
                <a:lnTo>
                  <a:pt x="160734" y="0"/>
                </a:lnTo>
                <a:lnTo>
                  <a:pt x="151805" y="0"/>
                </a:lnTo>
                <a:lnTo>
                  <a:pt x="151805" y="0"/>
                </a:lnTo>
                <a:lnTo>
                  <a:pt x="142875" y="0"/>
                </a:lnTo>
                <a:lnTo>
                  <a:pt x="142875" y="8930"/>
                </a:lnTo>
                <a:lnTo>
                  <a:pt x="133945" y="8930"/>
                </a:lnTo>
                <a:lnTo>
                  <a:pt x="125016" y="8930"/>
                </a:lnTo>
                <a:lnTo>
                  <a:pt x="116086" y="17859"/>
                </a:lnTo>
                <a:lnTo>
                  <a:pt x="107156" y="17859"/>
                </a:lnTo>
                <a:lnTo>
                  <a:pt x="89297" y="17859"/>
                </a:lnTo>
                <a:lnTo>
                  <a:pt x="80367" y="17859"/>
                </a:lnTo>
                <a:lnTo>
                  <a:pt x="71437" y="26789"/>
                </a:lnTo>
                <a:lnTo>
                  <a:pt x="53578" y="26789"/>
                </a:lnTo>
                <a:lnTo>
                  <a:pt x="44648" y="26789"/>
                </a:lnTo>
                <a:lnTo>
                  <a:pt x="26789" y="17859"/>
                </a:lnTo>
                <a:lnTo>
                  <a:pt x="17859" y="17859"/>
                </a:lnTo>
                <a:lnTo>
                  <a:pt x="8930" y="17859"/>
                </a:lnTo>
                <a:lnTo>
                  <a:pt x="0" y="17859"/>
                </a:lnTo>
                <a:lnTo>
                  <a:pt x="0" y="17859"/>
                </a:lnTo>
                <a:lnTo>
                  <a:pt x="0" y="17859"/>
                </a:lnTo>
                <a:lnTo>
                  <a:pt x="0"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Freeform 427"/>
          <p:cNvSpPr/>
          <p:nvPr/>
        </p:nvSpPr>
        <p:spPr>
          <a:xfrm>
            <a:off x="1571625" y="4911328"/>
            <a:ext cx="250032" cy="214314"/>
          </a:xfrm>
          <a:custGeom>
            <a:avLst/>
            <a:gdLst/>
            <a:ahLst/>
            <a:cxnLst/>
            <a:rect l="0" t="0" r="0" b="0"/>
            <a:pathLst>
              <a:path w="250032" h="214314">
                <a:moveTo>
                  <a:pt x="0" y="71438"/>
                </a:moveTo>
                <a:lnTo>
                  <a:pt x="8930" y="71438"/>
                </a:lnTo>
                <a:lnTo>
                  <a:pt x="8930" y="71438"/>
                </a:lnTo>
                <a:lnTo>
                  <a:pt x="17859" y="80367"/>
                </a:lnTo>
                <a:lnTo>
                  <a:pt x="35719" y="80367"/>
                </a:lnTo>
                <a:lnTo>
                  <a:pt x="44648" y="80367"/>
                </a:lnTo>
                <a:lnTo>
                  <a:pt x="53578" y="80367"/>
                </a:lnTo>
                <a:lnTo>
                  <a:pt x="62508" y="80367"/>
                </a:lnTo>
                <a:lnTo>
                  <a:pt x="71438" y="80367"/>
                </a:lnTo>
                <a:lnTo>
                  <a:pt x="80367" y="71438"/>
                </a:lnTo>
                <a:lnTo>
                  <a:pt x="89297" y="71438"/>
                </a:lnTo>
                <a:lnTo>
                  <a:pt x="89297" y="62508"/>
                </a:lnTo>
                <a:lnTo>
                  <a:pt x="98227" y="62508"/>
                </a:lnTo>
                <a:lnTo>
                  <a:pt x="98227" y="53578"/>
                </a:lnTo>
                <a:lnTo>
                  <a:pt x="98227" y="44649"/>
                </a:lnTo>
                <a:lnTo>
                  <a:pt x="98227" y="44649"/>
                </a:lnTo>
                <a:lnTo>
                  <a:pt x="98227" y="35719"/>
                </a:lnTo>
                <a:lnTo>
                  <a:pt x="89297" y="35719"/>
                </a:lnTo>
                <a:lnTo>
                  <a:pt x="89297" y="35719"/>
                </a:lnTo>
                <a:lnTo>
                  <a:pt x="80367" y="26789"/>
                </a:lnTo>
                <a:lnTo>
                  <a:pt x="71438" y="35719"/>
                </a:lnTo>
                <a:lnTo>
                  <a:pt x="62508" y="35719"/>
                </a:lnTo>
                <a:lnTo>
                  <a:pt x="53578" y="44649"/>
                </a:lnTo>
                <a:lnTo>
                  <a:pt x="44648" y="44649"/>
                </a:lnTo>
                <a:lnTo>
                  <a:pt x="44648" y="53578"/>
                </a:lnTo>
                <a:lnTo>
                  <a:pt x="35719" y="71438"/>
                </a:lnTo>
                <a:lnTo>
                  <a:pt x="35719" y="80367"/>
                </a:lnTo>
                <a:lnTo>
                  <a:pt x="35719" y="89297"/>
                </a:lnTo>
                <a:lnTo>
                  <a:pt x="35719" y="98227"/>
                </a:lnTo>
                <a:lnTo>
                  <a:pt x="44648" y="116086"/>
                </a:lnTo>
                <a:lnTo>
                  <a:pt x="53578" y="125016"/>
                </a:lnTo>
                <a:lnTo>
                  <a:pt x="53578" y="133945"/>
                </a:lnTo>
                <a:lnTo>
                  <a:pt x="71438" y="151805"/>
                </a:lnTo>
                <a:lnTo>
                  <a:pt x="80367" y="151805"/>
                </a:lnTo>
                <a:lnTo>
                  <a:pt x="98227" y="160735"/>
                </a:lnTo>
                <a:lnTo>
                  <a:pt x="107156" y="169664"/>
                </a:lnTo>
                <a:lnTo>
                  <a:pt x="125016" y="169664"/>
                </a:lnTo>
                <a:lnTo>
                  <a:pt x="133945" y="169664"/>
                </a:lnTo>
                <a:lnTo>
                  <a:pt x="151805" y="169664"/>
                </a:lnTo>
                <a:lnTo>
                  <a:pt x="160734" y="160735"/>
                </a:lnTo>
                <a:lnTo>
                  <a:pt x="178594" y="160735"/>
                </a:lnTo>
                <a:lnTo>
                  <a:pt x="187523" y="151805"/>
                </a:lnTo>
                <a:lnTo>
                  <a:pt x="196453" y="151805"/>
                </a:lnTo>
                <a:lnTo>
                  <a:pt x="205383" y="151805"/>
                </a:lnTo>
                <a:lnTo>
                  <a:pt x="205383" y="151805"/>
                </a:lnTo>
                <a:lnTo>
                  <a:pt x="214313" y="151805"/>
                </a:lnTo>
                <a:lnTo>
                  <a:pt x="214313" y="151805"/>
                </a:lnTo>
                <a:lnTo>
                  <a:pt x="214313" y="151805"/>
                </a:lnTo>
                <a:lnTo>
                  <a:pt x="214313" y="151805"/>
                </a:lnTo>
                <a:lnTo>
                  <a:pt x="214313" y="160735"/>
                </a:lnTo>
                <a:lnTo>
                  <a:pt x="214313" y="169664"/>
                </a:lnTo>
                <a:lnTo>
                  <a:pt x="214313" y="178594"/>
                </a:lnTo>
                <a:lnTo>
                  <a:pt x="214313" y="187524"/>
                </a:lnTo>
                <a:lnTo>
                  <a:pt x="214313" y="196453"/>
                </a:lnTo>
                <a:lnTo>
                  <a:pt x="223242" y="205383"/>
                </a:lnTo>
                <a:lnTo>
                  <a:pt x="223242" y="205383"/>
                </a:lnTo>
                <a:lnTo>
                  <a:pt x="223242" y="214313"/>
                </a:lnTo>
                <a:lnTo>
                  <a:pt x="223242" y="214313"/>
                </a:lnTo>
                <a:lnTo>
                  <a:pt x="223242" y="214313"/>
                </a:lnTo>
                <a:lnTo>
                  <a:pt x="223242" y="214313"/>
                </a:lnTo>
                <a:lnTo>
                  <a:pt x="223242" y="214313"/>
                </a:lnTo>
                <a:lnTo>
                  <a:pt x="223242" y="214313"/>
                </a:lnTo>
                <a:lnTo>
                  <a:pt x="223242" y="205383"/>
                </a:lnTo>
                <a:lnTo>
                  <a:pt x="214313" y="187524"/>
                </a:lnTo>
                <a:lnTo>
                  <a:pt x="214313" y="178594"/>
                </a:lnTo>
                <a:lnTo>
                  <a:pt x="205383" y="160735"/>
                </a:lnTo>
                <a:lnTo>
                  <a:pt x="196453" y="151805"/>
                </a:lnTo>
                <a:lnTo>
                  <a:pt x="187523" y="133945"/>
                </a:lnTo>
                <a:lnTo>
                  <a:pt x="187523" y="116086"/>
                </a:lnTo>
                <a:lnTo>
                  <a:pt x="178594" y="98227"/>
                </a:lnTo>
                <a:lnTo>
                  <a:pt x="169664" y="89297"/>
                </a:lnTo>
                <a:lnTo>
                  <a:pt x="160734" y="71438"/>
                </a:lnTo>
                <a:lnTo>
                  <a:pt x="160734" y="53578"/>
                </a:lnTo>
                <a:lnTo>
                  <a:pt x="151805" y="44649"/>
                </a:lnTo>
                <a:lnTo>
                  <a:pt x="151805" y="26789"/>
                </a:lnTo>
                <a:lnTo>
                  <a:pt x="151805" y="17860"/>
                </a:lnTo>
                <a:lnTo>
                  <a:pt x="160734" y="8930"/>
                </a:lnTo>
                <a:lnTo>
                  <a:pt x="160734" y="8930"/>
                </a:lnTo>
                <a:lnTo>
                  <a:pt x="169664" y="0"/>
                </a:lnTo>
                <a:lnTo>
                  <a:pt x="178594" y="0"/>
                </a:lnTo>
                <a:lnTo>
                  <a:pt x="196453" y="0"/>
                </a:lnTo>
                <a:lnTo>
                  <a:pt x="205383" y="8930"/>
                </a:lnTo>
                <a:lnTo>
                  <a:pt x="214313" y="17860"/>
                </a:lnTo>
                <a:lnTo>
                  <a:pt x="232172" y="35719"/>
                </a:lnTo>
                <a:lnTo>
                  <a:pt x="241102" y="44649"/>
                </a:lnTo>
                <a:lnTo>
                  <a:pt x="241102" y="62508"/>
                </a:lnTo>
                <a:lnTo>
                  <a:pt x="250031" y="71438"/>
                </a:lnTo>
                <a:lnTo>
                  <a:pt x="250031" y="80367"/>
                </a:lnTo>
                <a:lnTo>
                  <a:pt x="250031" y="89297"/>
                </a:lnTo>
                <a:lnTo>
                  <a:pt x="250031" y="98227"/>
                </a:lnTo>
                <a:lnTo>
                  <a:pt x="250031" y="98227"/>
                </a:lnTo>
                <a:lnTo>
                  <a:pt x="241102" y="107156"/>
                </a:lnTo>
                <a:lnTo>
                  <a:pt x="241102" y="107156"/>
                </a:lnTo>
                <a:lnTo>
                  <a:pt x="232172" y="107156"/>
                </a:lnTo>
                <a:lnTo>
                  <a:pt x="223242" y="107156"/>
                </a:lnTo>
                <a:lnTo>
                  <a:pt x="214313" y="107156"/>
                </a:lnTo>
                <a:lnTo>
                  <a:pt x="205383" y="107156"/>
                </a:lnTo>
                <a:lnTo>
                  <a:pt x="196453" y="107156"/>
                </a:lnTo>
                <a:lnTo>
                  <a:pt x="187523" y="107156"/>
                </a:lnTo>
                <a:lnTo>
                  <a:pt x="187523" y="98227"/>
                </a:lnTo>
                <a:lnTo>
                  <a:pt x="187523" y="98227"/>
                </a:lnTo>
                <a:lnTo>
                  <a:pt x="178594" y="98227"/>
                </a:lnTo>
                <a:lnTo>
                  <a:pt x="178594" y="9822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Freeform 428"/>
          <p:cNvSpPr/>
          <p:nvPr/>
        </p:nvSpPr>
        <p:spPr>
          <a:xfrm>
            <a:off x="1857375" y="4893469"/>
            <a:ext cx="116087" cy="142876"/>
          </a:xfrm>
          <a:custGeom>
            <a:avLst/>
            <a:gdLst/>
            <a:ahLst/>
            <a:cxnLst/>
            <a:rect l="0" t="0" r="0" b="0"/>
            <a:pathLst>
              <a:path w="116087" h="142876">
                <a:moveTo>
                  <a:pt x="53578" y="8929"/>
                </a:moveTo>
                <a:lnTo>
                  <a:pt x="53578" y="8929"/>
                </a:lnTo>
                <a:lnTo>
                  <a:pt x="53578" y="8929"/>
                </a:lnTo>
                <a:lnTo>
                  <a:pt x="53578" y="0"/>
                </a:lnTo>
                <a:lnTo>
                  <a:pt x="53578" y="0"/>
                </a:lnTo>
                <a:lnTo>
                  <a:pt x="44648" y="0"/>
                </a:lnTo>
                <a:lnTo>
                  <a:pt x="44648" y="0"/>
                </a:lnTo>
                <a:lnTo>
                  <a:pt x="44648" y="0"/>
                </a:lnTo>
                <a:lnTo>
                  <a:pt x="35719" y="0"/>
                </a:lnTo>
                <a:lnTo>
                  <a:pt x="26789" y="8929"/>
                </a:lnTo>
                <a:lnTo>
                  <a:pt x="17859" y="8929"/>
                </a:lnTo>
                <a:lnTo>
                  <a:pt x="8930" y="17859"/>
                </a:lnTo>
                <a:lnTo>
                  <a:pt x="8930" y="17859"/>
                </a:lnTo>
                <a:lnTo>
                  <a:pt x="8930" y="26789"/>
                </a:lnTo>
                <a:lnTo>
                  <a:pt x="0" y="26789"/>
                </a:lnTo>
                <a:lnTo>
                  <a:pt x="8930" y="35719"/>
                </a:lnTo>
                <a:lnTo>
                  <a:pt x="8930" y="35719"/>
                </a:lnTo>
                <a:lnTo>
                  <a:pt x="8930" y="35719"/>
                </a:lnTo>
                <a:lnTo>
                  <a:pt x="17859" y="44648"/>
                </a:lnTo>
                <a:lnTo>
                  <a:pt x="26789" y="44648"/>
                </a:lnTo>
                <a:lnTo>
                  <a:pt x="35719" y="53578"/>
                </a:lnTo>
                <a:lnTo>
                  <a:pt x="44648" y="53578"/>
                </a:lnTo>
                <a:lnTo>
                  <a:pt x="53578" y="53578"/>
                </a:lnTo>
                <a:lnTo>
                  <a:pt x="71438" y="62508"/>
                </a:lnTo>
                <a:lnTo>
                  <a:pt x="80367" y="71437"/>
                </a:lnTo>
                <a:lnTo>
                  <a:pt x="89297" y="80367"/>
                </a:lnTo>
                <a:lnTo>
                  <a:pt x="98227" y="89297"/>
                </a:lnTo>
                <a:lnTo>
                  <a:pt x="107156" y="98226"/>
                </a:lnTo>
                <a:lnTo>
                  <a:pt x="107156" y="107156"/>
                </a:lnTo>
                <a:lnTo>
                  <a:pt x="116086" y="116086"/>
                </a:lnTo>
                <a:lnTo>
                  <a:pt x="116086" y="125015"/>
                </a:lnTo>
                <a:lnTo>
                  <a:pt x="107156" y="125015"/>
                </a:lnTo>
                <a:lnTo>
                  <a:pt x="107156" y="133945"/>
                </a:lnTo>
                <a:lnTo>
                  <a:pt x="98227" y="133945"/>
                </a:lnTo>
                <a:lnTo>
                  <a:pt x="89297" y="142875"/>
                </a:lnTo>
                <a:lnTo>
                  <a:pt x="80367" y="142875"/>
                </a:lnTo>
                <a:lnTo>
                  <a:pt x="71438" y="142875"/>
                </a:lnTo>
                <a:lnTo>
                  <a:pt x="62508" y="142875"/>
                </a:lnTo>
                <a:lnTo>
                  <a:pt x="53578" y="133945"/>
                </a:lnTo>
                <a:lnTo>
                  <a:pt x="44648" y="133945"/>
                </a:lnTo>
                <a:lnTo>
                  <a:pt x="35719" y="133945"/>
                </a:lnTo>
                <a:lnTo>
                  <a:pt x="35719" y="133945"/>
                </a:lnTo>
                <a:lnTo>
                  <a:pt x="26789" y="142875"/>
                </a:lnTo>
                <a:lnTo>
                  <a:pt x="26789" y="142875"/>
                </a:lnTo>
                <a:lnTo>
                  <a:pt x="26789" y="142875"/>
                </a:lnTo>
                <a:lnTo>
                  <a:pt x="26789" y="142875"/>
                </a:lnTo>
                <a:lnTo>
                  <a:pt x="26789" y="142875"/>
                </a:lnTo>
                <a:lnTo>
                  <a:pt x="26789"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Freeform 429"/>
          <p:cNvSpPr/>
          <p:nvPr/>
        </p:nvSpPr>
        <p:spPr>
          <a:xfrm>
            <a:off x="901899" y="5116711"/>
            <a:ext cx="1098352" cy="62509"/>
          </a:xfrm>
          <a:custGeom>
            <a:avLst/>
            <a:gdLst/>
            <a:ahLst/>
            <a:cxnLst/>
            <a:rect l="0" t="0" r="0" b="0"/>
            <a:pathLst>
              <a:path w="1098352" h="62509">
                <a:moveTo>
                  <a:pt x="1098351" y="17859"/>
                </a:moveTo>
                <a:lnTo>
                  <a:pt x="1098351" y="17859"/>
                </a:lnTo>
                <a:lnTo>
                  <a:pt x="1098351" y="17859"/>
                </a:lnTo>
                <a:lnTo>
                  <a:pt x="1098351" y="17859"/>
                </a:lnTo>
                <a:lnTo>
                  <a:pt x="1098351" y="17859"/>
                </a:lnTo>
                <a:lnTo>
                  <a:pt x="1089421" y="26789"/>
                </a:lnTo>
                <a:lnTo>
                  <a:pt x="1089421" y="26789"/>
                </a:lnTo>
                <a:lnTo>
                  <a:pt x="1080492" y="26789"/>
                </a:lnTo>
                <a:lnTo>
                  <a:pt x="1080492" y="26789"/>
                </a:lnTo>
                <a:lnTo>
                  <a:pt x="1071562" y="26789"/>
                </a:lnTo>
                <a:lnTo>
                  <a:pt x="1062632" y="26789"/>
                </a:lnTo>
                <a:lnTo>
                  <a:pt x="1053703" y="26789"/>
                </a:lnTo>
                <a:lnTo>
                  <a:pt x="1044773" y="26789"/>
                </a:lnTo>
                <a:lnTo>
                  <a:pt x="1035843" y="26789"/>
                </a:lnTo>
                <a:lnTo>
                  <a:pt x="1026914" y="17859"/>
                </a:lnTo>
                <a:lnTo>
                  <a:pt x="1009054" y="17859"/>
                </a:lnTo>
                <a:lnTo>
                  <a:pt x="991195" y="17859"/>
                </a:lnTo>
                <a:lnTo>
                  <a:pt x="982265" y="17859"/>
                </a:lnTo>
                <a:lnTo>
                  <a:pt x="964406" y="17859"/>
                </a:lnTo>
                <a:lnTo>
                  <a:pt x="946546" y="17859"/>
                </a:lnTo>
                <a:lnTo>
                  <a:pt x="928687" y="8930"/>
                </a:lnTo>
                <a:lnTo>
                  <a:pt x="901898" y="8930"/>
                </a:lnTo>
                <a:lnTo>
                  <a:pt x="884039" y="8930"/>
                </a:lnTo>
                <a:lnTo>
                  <a:pt x="866179" y="8930"/>
                </a:lnTo>
                <a:lnTo>
                  <a:pt x="848320" y="8930"/>
                </a:lnTo>
                <a:lnTo>
                  <a:pt x="821531" y="8930"/>
                </a:lnTo>
                <a:lnTo>
                  <a:pt x="803671" y="8930"/>
                </a:lnTo>
                <a:lnTo>
                  <a:pt x="785812" y="0"/>
                </a:lnTo>
                <a:lnTo>
                  <a:pt x="759023" y="0"/>
                </a:lnTo>
                <a:lnTo>
                  <a:pt x="741164" y="0"/>
                </a:lnTo>
                <a:lnTo>
                  <a:pt x="714374" y="0"/>
                </a:lnTo>
                <a:lnTo>
                  <a:pt x="696515" y="8930"/>
                </a:lnTo>
                <a:lnTo>
                  <a:pt x="678656" y="8930"/>
                </a:lnTo>
                <a:lnTo>
                  <a:pt x="660796" y="8930"/>
                </a:lnTo>
                <a:lnTo>
                  <a:pt x="634007" y="8930"/>
                </a:lnTo>
                <a:lnTo>
                  <a:pt x="616148" y="8930"/>
                </a:lnTo>
                <a:lnTo>
                  <a:pt x="589359" y="8930"/>
                </a:lnTo>
                <a:lnTo>
                  <a:pt x="571499" y="8930"/>
                </a:lnTo>
                <a:lnTo>
                  <a:pt x="544710" y="8930"/>
                </a:lnTo>
                <a:lnTo>
                  <a:pt x="526851" y="8930"/>
                </a:lnTo>
                <a:lnTo>
                  <a:pt x="500062" y="17859"/>
                </a:lnTo>
                <a:lnTo>
                  <a:pt x="482203" y="17859"/>
                </a:lnTo>
                <a:lnTo>
                  <a:pt x="455414" y="17859"/>
                </a:lnTo>
                <a:lnTo>
                  <a:pt x="437554" y="17859"/>
                </a:lnTo>
                <a:lnTo>
                  <a:pt x="419695" y="17859"/>
                </a:lnTo>
                <a:lnTo>
                  <a:pt x="392906" y="26789"/>
                </a:lnTo>
                <a:lnTo>
                  <a:pt x="375046" y="26789"/>
                </a:lnTo>
                <a:lnTo>
                  <a:pt x="348257" y="26789"/>
                </a:lnTo>
                <a:lnTo>
                  <a:pt x="330398" y="26789"/>
                </a:lnTo>
                <a:lnTo>
                  <a:pt x="303609" y="35719"/>
                </a:lnTo>
                <a:lnTo>
                  <a:pt x="285750" y="35719"/>
                </a:lnTo>
                <a:lnTo>
                  <a:pt x="267890" y="35719"/>
                </a:lnTo>
                <a:lnTo>
                  <a:pt x="250031" y="44648"/>
                </a:lnTo>
                <a:lnTo>
                  <a:pt x="232171" y="44648"/>
                </a:lnTo>
                <a:lnTo>
                  <a:pt x="214312" y="44648"/>
                </a:lnTo>
                <a:lnTo>
                  <a:pt x="196453" y="44648"/>
                </a:lnTo>
                <a:lnTo>
                  <a:pt x="178593" y="53578"/>
                </a:lnTo>
                <a:lnTo>
                  <a:pt x="160734" y="53578"/>
                </a:lnTo>
                <a:lnTo>
                  <a:pt x="142875" y="53578"/>
                </a:lnTo>
                <a:lnTo>
                  <a:pt x="125015" y="53578"/>
                </a:lnTo>
                <a:lnTo>
                  <a:pt x="116085" y="62508"/>
                </a:lnTo>
                <a:lnTo>
                  <a:pt x="98226" y="62508"/>
                </a:lnTo>
                <a:lnTo>
                  <a:pt x="89296" y="62508"/>
                </a:lnTo>
                <a:lnTo>
                  <a:pt x="71437" y="62508"/>
                </a:lnTo>
                <a:lnTo>
                  <a:pt x="62507" y="62508"/>
                </a:lnTo>
                <a:lnTo>
                  <a:pt x="53578" y="62508"/>
                </a:lnTo>
                <a:lnTo>
                  <a:pt x="35718" y="62508"/>
                </a:lnTo>
                <a:lnTo>
                  <a:pt x="26789" y="62508"/>
                </a:lnTo>
                <a:lnTo>
                  <a:pt x="17859" y="62508"/>
                </a:lnTo>
                <a:lnTo>
                  <a:pt x="8929" y="62508"/>
                </a:lnTo>
                <a:lnTo>
                  <a:pt x="8929" y="62508"/>
                </a:lnTo>
                <a:lnTo>
                  <a:pt x="8929" y="62508"/>
                </a:lnTo>
                <a:lnTo>
                  <a:pt x="0" y="62508"/>
                </a:lnTo>
                <a:lnTo>
                  <a:pt x="0" y="6250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Freeform 430"/>
          <p:cNvSpPr/>
          <p:nvPr/>
        </p:nvSpPr>
        <p:spPr>
          <a:xfrm>
            <a:off x="875109" y="5402461"/>
            <a:ext cx="26791" cy="205383"/>
          </a:xfrm>
          <a:custGeom>
            <a:avLst/>
            <a:gdLst/>
            <a:ahLst/>
            <a:cxnLst/>
            <a:rect l="0" t="0" r="0" b="0"/>
            <a:pathLst>
              <a:path w="26791" h="205383">
                <a:moveTo>
                  <a:pt x="0" y="0"/>
                </a:moveTo>
                <a:lnTo>
                  <a:pt x="0" y="0"/>
                </a:lnTo>
                <a:lnTo>
                  <a:pt x="0" y="0"/>
                </a:lnTo>
                <a:lnTo>
                  <a:pt x="0" y="0"/>
                </a:lnTo>
                <a:lnTo>
                  <a:pt x="0" y="0"/>
                </a:lnTo>
                <a:lnTo>
                  <a:pt x="0" y="0"/>
                </a:lnTo>
                <a:lnTo>
                  <a:pt x="0" y="0"/>
                </a:lnTo>
                <a:lnTo>
                  <a:pt x="0" y="8930"/>
                </a:lnTo>
                <a:lnTo>
                  <a:pt x="0" y="8930"/>
                </a:lnTo>
                <a:lnTo>
                  <a:pt x="0" y="17859"/>
                </a:lnTo>
                <a:lnTo>
                  <a:pt x="8930" y="17859"/>
                </a:lnTo>
                <a:lnTo>
                  <a:pt x="8930" y="26789"/>
                </a:lnTo>
                <a:lnTo>
                  <a:pt x="8930" y="35719"/>
                </a:lnTo>
                <a:lnTo>
                  <a:pt x="8930" y="35719"/>
                </a:lnTo>
                <a:lnTo>
                  <a:pt x="8930" y="44648"/>
                </a:lnTo>
                <a:lnTo>
                  <a:pt x="8930" y="62508"/>
                </a:lnTo>
                <a:lnTo>
                  <a:pt x="8930" y="71437"/>
                </a:lnTo>
                <a:lnTo>
                  <a:pt x="8930" y="80367"/>
                </a:lnTo>
                <a:lnTo>
                  <a:pt x="17860" y="89297"/>
                </a:lnTo>
                <a:lnTo>
                  <a:pt x="17860" y="98227"/>
                </a:lnTo>
                <a:lnTo>
                  <a:pt x="17860" y="116086"/>
                </a:lnTo>
                <a:lnTo>
                  <a:pt x="17860" y="125016"/>
                </a:lnTo>
                <a:lnTo>
                  <a:pt x="17860" y="133945"/>
                </a:lnTo>
                <a:lnTo>
                  <a:pt x="17860" y="151805"/>
                </a:lnTo>
                <a:lnTo>
                  <a:pt x="17860" y="160734"/>
                </a:lnTo>
                <a:lnTo>
                  <a:pt x="17860" y="169664"/>
                </a:lnTo>
                <a:lnTo>
                  <a:pt x="17860" y="178593"/>
                </a:lnTo>
                <a:lnTo>
                  <a:pt x="26790" y="187523"/>
                </a:lnTo>
                <a:lnTo>
                  <a:pt x="26790" y="196452"/>
                </a:lnTo>
                <a:lnTo>
                  <a:pt x="26790" y="196452"/>
                </a:lnTo>
                <a:lnTo>
                  <a:pt x="26790" y="205382"/>
                </a:lnTo>
                <a:lnTo>
                  <a:pt x="26790" y="205382"/>
                </a:lnTo>
                <a:lnTo>
                  <a:pt x="26790" y="205382"/>
                </a:lnTo>
                <a:lnTo>
                  <a:pt x="26790" y="205382"/>
                </a:lnTo>
                <a:lnTo>
                  <a:pt x="26790" y="205382"/>
                </a:lnTo>
                <a:lnTo>
                  <a:pt x="26790" y="2053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Freeform 431"/>
          <p:cNvSpPr/>
          <p:nvPr/>
        </p:nvSpPr>
        <p:spPr>
          <a:xfrm>
            <a:off x="955477" y="5598913"/>
            <a:ext cx="1" cy="17861"/>
          </a:xfrm>
          <a:custGeom>
            <a:avLst/>
            <a:gdLst/>
            <a:ahLst/>
            <a:cxnLst/>
            <a:rect l="0" t="0" r="0" b="0"/>
            <a:pathLst>
              <a:path w="1" h="17861">
                <a:moveTo>
                  <a:pt x="0" y="0"/>
                </a:moveTo>
                <a:lnTo>
                  <a:pt x="0" y="8930"/>
                </a:lnTo>
                <a:lnTo>
                  <a:pt x="0" y="8930"/>
                </a:lnTo>
                <a:lnTo>
                  <a:pt x="0" y="8930"/>
                </a:lnTo>
                <a:lnTo>
                  <a:pt x="0" y="8930"/>
                </a:lnTo>
                <a:lnTo>
                  <a:pt x="0" y="8930"/>
                </a:lnTo>
                <a:lnTo>
                  <a:pt x="0" y="17860"/>
                </a:lnTo>
                <a:lnTo>
                  <a:pt x="0" y="17860"/>
                </a:lnTo>
                <a:lnTo>
                  <a:pt x="0" y="17860"/>
                </a:lnTo>
                <a:lnTo>
                  <a:pt x="0" y="17860"/>
                </a:lnTo>
                <a:lnTo>
                  <a:pt x="0" y="17860"/>
                </a:lnTo>
                <a:lnTo>
                  <a:pt x="0"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Freeform 432"/>
          <p:cNvSpPr/>
          <p:nvPr/>
        </p:nvSpPr>
        <p:spPr>
          <a:xfrm>
            <a:off x="848320" y="5831085"/>
            <a:ext cx="133947" cy="232173"/>
          </a:xfrm>
          <a:custGeom>
            <a:avLst/>
            <a:gdLst/>
            <a:ahLst/>
            <a:cxnLst/>
            <a:rect l="0" t="0" r="0" b="0"/>
            <a:pathLst>
              <a:path w="133947" h="232173">
                <a:moveTo>
                  <a:pt x="0" y="71438"/>
                </a:moveTo>
                <a:lnTo>
                  <a:pt x="0" y="62508"/>
                </a:lnTo>
                <a:lnTo>
                  <a:pt x="0" y="62508"/>
                </a:lnTo>
                <a:lnTo>
                  <a:pt x="8930" y="62508"/>
                </a:lnTo>
                <a:lnTo>
                  <a:pt x="8930" y="53578"/>
                </a:lnTo>
                <a:lnTo>
                  <a:pt x="17860" y="44649"/>
                </a:lnTo>
                <a:lnTo>
                  <a:pt x="26789" y="35719"/>
                </a:lnTo>
                <a:lnTo>
                  <a:pt x="35719" y="26789"/>
                </a:lnTo>
                <a:lnTo>
                  <a:pt x="44649" y="17860"/>
                </a:lnTo>
                <a:lnTo>
                  <a:pt x="62508" y="8930"/>
                </a:lnTo>
                <a:lnTo>
                  <a:pt x="71438" y="8930"/>
                </a:lnTo>
                <a:lnTo>
                  <a:pt x="80368" y="0"/>
                </a:lnTo>
                <a:lnTo>
                  <a:pt x="89297" y="0"/>
                </a:lnTo>
                <a:lnTo>
                  <a:pt x="98227" y="0"/>
                </a:lnTo>
                <a:lnTo>
                  <a:pt x="107157" y="8930"/>
                </a:lnTo>
                <a:lnTo>
                  <a:pt x="116086" y="8930"/>
                </a:lnTo>
                <a:lnTo>
                  <a:pt x="125016" y="8930"/>
                </a:lnTo>
                <a:lnTo>
                  <a:pt x="125016" y="17860"/>
                </a:lnTo>
                <a:lnTo>
                  <a:pt x="133946" y="26789"/>
                </a:lnTo>
                <a:lnTo>
                  <a:pt x="133946" y="35719"/>
                </a:lnTo>
                <a:lnTo>
                  <a:pt x="133946" y="44649"/>
                </a:lnTo>
                <a:lnTo>
                  <a:pt x="125016" y="62508"/>
                </a:lnTo>
                <a:lnTo>
                  <a:pt x="125016" y="71438"/>
                </a:lnTo>
                <a:lnTo>
                  <a:pt x="116086" y="80367"/>
                </a:lnTo>
                <a:lnTo>
                  <a:pt x="107157" y="98227"/>
                </a:lnTo>
                <a:lnTo>
                  <a:pt x="98227" y="107156"/>
                </a:lnTo>
                <a:lnTo>
                  <a:pt x="89297" y="116086"/>
                </a:lnTo>
                <a:lnTo>
                  <a:pt x="80368" y="133945"/>
                </a:lnTo>
                <a:lnTo>
                  <a:pt x="71438" y="142875"/>
                </a:lnTo>
                <a:lnTo>
                  <a:pt x="62508" y="151805"/>
                </a:lnTo>
                <a:lnTo>
                  <a:pt x="53579" y="169664"/>
                </a:lnTo>
                <a:lnTo>
                  <a:pt x="44649" y="178594"/>
                </a:lnTo>
                <a:lnTo>
                  <a:pt x="35719" y="187524"/>
                </a:lnTo>
                <a:lnTo>
                  <a:pt x="26789" y="196453"/>
                </a:lnTo>
                <a:lnTo>
                  <a:pt x="26789" y="205383"/>
                </a:lnTo>
                <a:lnTo>
                  <a:pt x="17860" y="205383"/>
                </a:lnTo>
                <a:lnTo>
                  <a:pt x="17860" y="214313"/>
                </a:lnTo>
                <a:lnTo>
                  <a:pt x="17860" y="214313"/>
                </a:lnTo>
                <a:lnTo>
                  <a:pt x="26789" y="223242"/>
                </a:lnTo>
                <a:lnTo>
                  <a:pt x="26789" y="223242"/>
                </a:lnTo>
                <a:lnTo>
                  <a:pt x="35719" y="223242"/>
                </a:lnTo>
                <a:lnTo>
                  <a:pt x="44649" y="232172"/>
                </a:lnTo>
                <a:lnTo>
                  <a:pt x="53579" y="232172"/>
                </a:lnTo>
                <a:lnTo>
                  <a:pt x="62508" y="232172"/>
                </a:lnTo>
                <a:lnTo>
                  <a:pt x="71438" y="232172"/>
                </a:lnTo>
                <a:lnTo>
                  <a:pt x="80368" y="232172"/>
                </a:lnTo>
                <a:lnTo>
                  <a:pt x="98227" y="232172"/>
                </a:lnTo>
                <a:lnTo>
                  <a:pt x="107157" y="232172"/>
                </a:lnTo>
                <a:lnTo>
                  <a:pt x="116086" y="232172"/>
                </a:lnTo>
                <a:lnTo>
                  <a:pt x="125016" y="223242"/>
                </a:lnTo>
                <a:lnTo>
                  <a:pt x="125016" y="223242"/>
                </a:lnTo>
                <a:lnTo>
                  <a:pt x="133946" y="223242"/>
                </a:lnTo>
                <a:lnTo>
                  <a:pt x="133946"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Freeform 433"/>
          <p:cNvSpPr/>
          <p:nvPr/>
        </p:nvSpPr>
        <p:spPr>
          <a:xfrm>
            <a:off x="1035844" y="6116835"/>
            <a:ext cx="1" cy="8931"/>
          </a:xfrm>
          <a:custGeom>
            <a:avLst/>
            <a:gdLst/>
            <a:ahLst/>
            <a:cxnLst/>
            <a:rect l="0" t="0" r="0" b="0"/>
            <a:pathLst>
              <a:path w="1" h="8931">
                <a:moveTo>
                  <a:pt x="0" y="0"/>
                </a:moveTo>
                <a:lnTo>
                  <a:pt x="0" y="0"/>
                </a:lnTo>
                <a:lnTo>
                  <a:pt x="0" y="0"/>
                </a:lnTo>
                <a:lnTo>
                  <a:pt x="0" y="0"/>
                </a:lnTo>
                <a:lnTo>
                  <a:pt x="0" y="8930"/>
                </a:lnTo>
                <a:lnTo>
                  <a:pt x="0" y="8930"/>
                </a:lnTo>
                <a:lnTo>
                  <a:pt x="0" y="8930"/>
                </a:lnTo>
                <a:lnTo>
                  <a:pt x="0" y="8930"/>
                </a:lnTo>
                <a:lnTo>
                  <a:pt x="0" y="8930"/>
                </a:lnTo>
                <a:lnTo>
                  <a:pt x="0"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Freeform 434"/>
          <p:cNvSpPr/>
          <p:nvPr/>
        </p:nvSpPr>
        <p:spPr>
          <a:xfrm>
            <a:off x="839391" y="6313288"/>
            <a:ext cx="214313" cy="267892"/>
          </a:xfrm>
          <a:custGeom>
            <a:avLst/>
            <a:gdLst/>
            <a:ahLst/>
            <a:cxnLst/>
            <a:rect l="0" t="0" r="0" b="0"/>
            <a:pathLst>
              <a:path w="214313" h="267892">
                <a:moveTo>
                  <a:pt x="0" y="35719"/>
                </a:moveTo>
                <a:lnTo>
                  <a:pt x="0" y="35719"/>
                </a:lnTo>
                <a:lnTo>
                  <a:pt x="0" y="35719"/>
                </a:lnTo>
                <a:lnTo>
                  <a:pt x="0" y="35719"/>
                </a:lnTo>
                <a:lnTo>
                  <a:pt x="8929" y="35719"/>
                </a:lnTo>
                <a:lnTo>
                  <a:pt x="8929" y="35719"/>
                </a:lnTo>
                <a:lnTo>
                  <a:pt x="17859" y="26789"/>
                </a:lnTo>
                <a:lnTo>
                  <a:pt x="26789" y="26789"/>
                </a:lnTo>
                <a:lnTo>
                  <a:pt x="35718" y="17860"/>
                </a:lnTo>
                <a:lnTo>
                  <a:pt x="44648" y="17860"/>
                </a:lnTo>
                <a:lnTo>
                  <a:pt x="53578" y="8930"/>
                </a:lnTo>
                <a:lnTo>
                  <a:pt x="71437" y="8930"/>
                </a:lnTo>
                <a:lnTo>
                  <a:pt x="89297" y="0"/>
                </a:lnTo>
                <a:lnTo>
                  <a:pt x="98226" y="0"/>
                </a:lnTo>
                <a:lnTo>
                  <a:pt x="116086" y="0"/>
                </a:lnTo>
                <a:lnTo>
                  <a:pt x="125015" y="0"/>
                </a:lnTo>
                <a:lnTo>
                  <a:pt x="125015" y="0"/>
                </a:lnTo>
                <a:lnTo>
                  <a:pt x="133945" y="0"/>
                </a:lnTo>
                <a:lnTo>
                  <a:pt x="133945" y="8930"/>
                </a:lnTo>
                <a:lnTo>
                  <a:pt x="133945" y="17860"/>
                </a:lnTo>
                <a:lnTo>
                  <a:pt x="125015" y="26789"/>
                </a:lnTo>
                <a:lnTo>
                  <a:pt x="116086" y="35719"/>
                </a:lnTo>
                <a:lnTo>
                  <a:pt x="107156" y="44649"/>
                </a:lnTo>
                <a:lnTo>
                  <a:pt x="89297" y="53578"/>
                </a:lnTo>
                <a:lnTo>
                  <a:pt x="80367" y="62508"/>
                </a:lnTo>
                <a:lnTo>
                  <a:pt x="71437" y="71438"/>
                </a:lnTo>
                <a:lnTo>
                  <a:pt x="62508" y="71438"/>
                </a:lnTo>
                <a:lnTo>
                  <a:pt x="53578" y="80367"/>
                </a:lnTo>
                <a:lnTo>
                  <a:pt x="53578" y="89297"/>
                </a:lnTo>
                <a:lnTo>
                  <a:pt x="44648" y="89297"/>
                </a:lnTo>
                <a:lnTo>
                  <a:pt x="44648" y="89297"/>
                </a:lnTo>
                <a:lnTo>
                  <a:pt x="44648" y="89297"/>
                </a:lnTo>
                <a:lnTo>
                  <a:pt x="44648" y="89297"/>
                </a:lnTo>
                <a:lnTo>
                  <a:pt x="53578" y="89297"/>
                </a:lnTo>
                <a:lnTo>
                  <a:pt x="53578" y="89297"/>
                </a:lnTo>
                <a:lnTo>
                  <a:pt x="62508" y="89297"/>
                </a:lnTo>
                <a:lnTo>
                  <a:pt x="71437" y="89297"/>
                </a:lnTo>
                <a:lnTo>
                  <a:pt x="80367" y="89297"/>
                </a:lnTo>
                <a:lnTo>
                  <a:pt x="98226" y="80367"/>
                </a:lnTo>
                <a:lnTo>
                  <a:pt x="116086" y="80367"/>
                </a:lnTo>
                <a:lnTo>
                  <a:pt x="133945" y="80367"/>
                </a:lnTo>
                <a:lnTo>
                  <a:pt x="142875" y="80367"/>
                </a:lnTo>
                <a:lnTo>
                  <a:pt x="160734" y="80367"/>
                </a:lnTo>
                <a:lnTo>
                  <a:pt x="169664" y="89297"/>
                </a:lnTo>
                <a:lnTo>
                  <a:pt x="187523" y="98227"/>
                </a:lnTo>
                <a:lnTo>
                  <a:pt x="196453" y="107157"/>
                </a:lnTo>
                <a:lnTo>
                  <a:pt x="205383" y="116086"/>
                </a:lnTo>
                <a:lnTo>
                  <a:pt x="214312" y="125016"/>
                </a:lnTo>
                <a:lnTo>
                  <a:pt x="214312" y="142875"/>
                </a:lnTo>
                <a:lnTo>
                  <a:pt x="214312" y="151805"/>
                </a:lnTo>
                <a:lnTo>
                  <a:pt x="214312" y="169664"/>
                </a:lnTo>
                <a:lnTo>
                  <a:pt x="214312" y="178594"/>
                </a:lnTo>
                <a:lnTo>
                  <a:pt x="214312" y="196453"/>
                </a:lnTo>
                <a:lnTo>
                  <a:pt x="205383" y="205383"/>
                </a:lnTo>
                <a:lnTo>
                  <a:pt x="196453" y="223242"/>
                </a:lnTo>
                <a:lnTo>
                  <a:pt x="187523" y="232172"/>
                </a:lnTo>
                <a:lnTo>
                  <a:pt x="178593" y="241102"/>
                </a:lnTo>
                <a:lnTo>
                  <a:pt x="160734" y="250032"/>
                </a:lnTo>
                <a:lnTo>
                  <a:pt x="151804" y="258961"/>
                </a:lnTo>
                <a:lnTo>
                  <a:pt x="133945" y="258961"/>
                </a:lnTo>
                <a:lnTo>
                  <a:pt x="125015" y="267891"/>
                </a:lnTo>
                <a:lnTo>
                  <a:pt x="98226" y="267891"/>
                </a:lnTo>
                <a:lnTo>
                  <a:pt x="89297" y="267891"/>
                </a:lnTo>
                <a:lnTo>
                  <a:pt x="71437" y="267891"/>
                </a:lnTo>
                <a:lnTo>
                  <a:pt x="53578" y="267891"/>
                </a:lnTo>
                <a:lnTo>
                  <a:pt x="35718" y="267891"/>
                </a:lnTo>
                <a:lnTo>
                  <a:pt x="26789" y="258961"/>
                </a:lnTo>
                <a:lnTo>
                  <a:pt x="17859" y="258961"/>
                </a:lnTo>
                <a:lnTo>
                  <a:pt x="17859" y="258961"/>
                </a:lnTo>
                <a:lnTo>
                  <a:pt x="17859" y="258961"/>
                </a:lnTo>
                <a:lnTo>
                  <a:pt x="8929" y="258961"/>
                </a:lnTo>
                <a:lnTo>
                  <a:pt x="8929" y="25896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Freeform 435"/>
          <p:cNvSpPr/>
          <p:nvPr/>
        </p:nvSpPr>
        <p:spPr>
          <a:xfrm>
            <a:off x="1071563" y="6661546"/>
            <a:ext cx="8930" cy="1"/>
          </a:xfrm>
          <a:custGeom>
            <a:avLst/>
            <a:gdLst/>
            <a:ahLst/>
            <a:cxnLst/>
            <a:rect l="0" t="0" r="0" b="0"/>
            <a:pathLst>
              <a:path w="8930" h="1">
                <a:moveTo>
                  <a:pt x="8929" y="0"/>
                </a:moveTo>
                <a:lnTo>
                  <a:pt x="8929" y="0"/>
                </a:lnTo>
                <a:lnTo>
                  <a:pt x="8929" y="0"/>
                </a:lnTo>
                <a:lnTo>
                  <a:pt x="8929" y="0"/>
                </a:lnTo>
                <a:lnTo>
                  <a:pt x="8929" y="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Freeform 436"/>
          <p:cNvSpPr/>
          <p:nvPr/>
        </p:nvSpPr>
        <p:spPr>
          <a:xfrm>
            <a:off x="1035844" y="5331023"/>
            <a:ext cx="223243" cy="35720"/>
          </a:xfrm>
          <a:custGeom>
            <a:avLst/>
            <a:gdLst/>
            <a:ahLst/>
            <a:cxnLst/>
            <a:rect l="0" t="0" r="0" b="0"/>
            <a:pathLst>
              <a:path w="223243" h="35720">
                <a:moveTo>
                  <a:pt x="0" y="35719"/>
                </a:moveTo>
                <a:lnTo>
                  <a:pt x="0" y="35719"/>
                </a:lnTo>
                <a:lnTo>
                  <a:pt x="0" y="35719"/>
                </a:lnTo>
                <a:lnTo>
                  <a:pt x="0" y="35719"/>
                </a:lnTo>
                <a:lnTo>
                  <a:pt x="0" y="35719"/>
                </a:lnTo>
                <a:lnTo>
                  <a:pt x="0" y="35719"/>
                </a:lnTo>
                <a:lnTo>
                  <a:pt x="8930" y="35719"/>
                </a:lnTo>
                <a:lnTo>
                  <a:pt x="17859" y="35719"/>
                </a:lnTo>
                <a:lnTo>
                  <a:pt x="17859" y="26790"/>
                </a:lnTo>
                <a:lnTo>
                  <a:pt x="26789" y="26790"/>
                </a:lnTo>
                <a:lnTo>
                  <a:pt x="44648" y="26790"/>
                </a:lnTo>
                <a:lnTo>
                  <a:pt x="53578" y="17860"/>
                </a:lnTo>
                <a:lnTo>
                  <a:pt x="71437" y="17860"/>
                </a:lnTo>
                <a:lnTo>
                  <a:pt x="89297" y="8930"/>
                </a:lnTo>
                <a:lnTo>
                  <a:pt x="107156" y="8930"/>
                </a:lnTo>
                <a:lnTo>
                  <a:pt x="125015" y="8930"/>
                </a:lnTo>
                <a:lnTo>
                  <a:pt x="142875" y="0"/>
                </a:lnTo>
                <a:lnTo>
                  <a:pt x="169664" y="0"/>
                </a:lnTo>
                <a:lnTo>
                  <a:pt x="187523" y="0"/>
                </a:lnTo>
                <a:lnTo>
                  <a:pt x="205383" y="0"/>
                </a:lnTo>
                <a:lnTo>
                  <a:pt x="214312" y="0"/>
                </a:lnTo>
                <a:lnTo>
                  <a:pt x="214312" y="0"/>
                </a:lnTo>
                <a:lnTo>
                  <a:pt x="223242" y="0"/>
                </a:lnTo>
                <a:lnTo>
                  <a:pt x="223242"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Freeform 437"/>
          <p:cNvSpPr/>
          <p:nvPr/>
        </p:nvSpPr>
        <p:spPr>
          <a:xfrm>
            <a:off x="1134070" y="5375672"/>
            <a:ext cx="35720" cy="258961"/>
          </a:xfrm>
          <a:custGeom>
            <a:avLst/>
            <a:gdLst/>
            <a:ahLst/>
            <a:cxnLst/>
            <a:rect l="0" t="0" r="0" b="0"/>
            <a:pathLst>
              <a:path w="35720" h="258961">
                <a:moveTo>
                  <a:pt x="8930" y="0"/>
                </a:moveTo>
                <a:lnTo>
                  <a:pt x="0" y="0"/>
                </a:lnTo>
                <a:lnTo>
                  <a:pt x="0" y="8930"/>
                </a:lnTo>
                <a:lnTo>
                  <a:pt x="0" y="8930"/>
                </a:lnTo>
                <a:lnTo>
                  <a:pt x="0" y="17859"/>
                </a:lnTo>
                <a:lnTo>
                  <a:pt x="0" y="26789"/>
                </a:lnTo>
                <a:lnTo>
                  <a:pt x="0" y="35719"/>
                </a:lnTo>
                <a:lnTo>
                  <a:pt x="0" y="53578"/>
                </a:lnTo>
                <a:lnTo>
                  <a:pt x="8930" y="71437"/>
                </a:lnTo>
                <a:lnTo>
                  <a:pt x="8930" y="89297"/>
                </a:lnTo>
                <a:lnTo>
                  <a:pt x="8930" y="107156"/>
                </a:lnTo>
                <a:lnTo>
                  <a:pt x="17860" y="125016"/>
                </a:lnTo>
                <a:lnTo>
                  <a:pt x="17860" y="151805"/>
                </a:lnTo>
                <a:lnTo>
                  <a:pt x="26789" y="169664"/>
                </a:lnTo>
                <a:lnTo>
                  <a:pt x="26789" y="187523"/>
                </a:lnTo>
                <a:lnTo>
                  <a:pt x="26789" y="205382"/>
                </a:lnTo>
                <a:lnTo>
                  <a:pt x="35719" y="223241"/>
                </a:lnTo>
                <a:lnTo>
                  <a:pt x="35719" y="232171"/>
                </a:lnTo>
                <a:lnTo>
                  <a:pt x="35719" y="241101"/>
                </a:lnTo>
                <a:lnTo>
                  <a:pt x="26789" y="250030"/>
                </a:lnTo>
                <a:lnTo>
                  <a:pt x="26789" y="250030"/>
                </a:lnTo>
                <a:lnTo>
                  <a:pt x="26789" y="258960"/>
                </a:lnTo>
                <a:lnTo>
                  <a:pt x="26789" y="2589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Freeform 438"/>
          <p:cNvSpPr/>
          <p:nvPr/>
        </p:nvSpPr>
        <p:spPr>
          <a:xfrm>
            <a:off x="1080492" y="5563195"/>
            <a:ext cx="89298" cy="35719"/>
          </a:xfrm>
          <a:custGeom>
            <a:avLst/>
            <a:gdLst/>
            <a:ahLst/>
            <a:cxnLst/>
            <a:rect l="0" t="0" r="0" b="0"/>
            <a:pathLst>
              <a:path w="89298" h="35719">
                <a:moveTo>
                  <a:pt x="0" y="35718"/>
                </a:moveTo>
                <a:lnTo>
                  <a:pt x="0" y="35718"/>
                </a:lnTo>
                <a:lnTo>
                  <a:pt x="0" y="35718"/>
                </a:lnTo>
                <a:lnTo>
                  <a:pt x="8930" y="35718"/>
                </a:lnTo>
                <a:lnTo>
                  <a:pt x="17860" y="26789"/>
                </a:lnTo>
                <a:lnTo>
                  <a:pt x="26789" y="26789"/>
                </a:lnTo>
                <a:lnTo>
                  <a:pt x="35719" y="26789"/>
                </a:lnTo>
                <a:lnTo>
                  <a:pt x="53578" y="17859"/>
                </a:lnTo>
                <a:lnTo>
                  <a:pt x="62508" y="8930"/>
                </a:lnTo>
                <a:lnTo>
                  <a:pt x="80367" y="8930"/>
                </a:lnTo>
                <a:lnTo>
                  <a:pt x="80367" y="8930"/>
                </a:lnTo>
                <a:lnTo>
                  <a:pt x="89297" y="0"/>
                </a:lnTo>
                <a:lnTo>
                  <a:pt x="8929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Freeform 439"/>
          <p:cNvSpPr/>
          <p:nvPr/>
        </p:nvSpPr>
        <p:spPr>
          <a:xfrm>
            <a:off x="1241227" y="5473898"/>
            <a:ext cx="125016" cy="151805"/>
          </a:xfrm>
          <a:custGeom>
            <a:avLst/>
            <a:gdLst/>
            <a:ahLst/>
            <a:cxnLst/>
            <a:rect l="0" t="0" r="0" b="0"/>
            <a:pathLst>
              <a:path w="125016" h="151805">
                <a:moveTo>
                  <a:pt x="0" y="80368"/>
                </a:moveTo>
                <a:lnTo>
                  <a:pt x="0" y="80368"/>
                </a:lnTo>
                <a:lnTo>
                  <a:pt x="0" y="80368"/>
                </a:lnTo>
                <a:lnTo>
                  <a:pt x="0" y="89297"/>
                </a:lnTo>
                <a:lnTo>
                  <a:pt x="0" y="98227"/>
                </a:lnTo>
                <a:lnTo>
                  <a:pt x="8929" y="98227"/>
                </a:lnTo>
                <a:lnTo>
                  <a:pt x="8929" y="107156"/>
                </a:lnTo>
                <a:lnTo>
                  <a:pt x="17859" y="116086"/>
                </a:lnTo>
                <a:lnTo>
                  <a:pt x="17859" y="125015"/>
                </a:lnTo>
                <a:lnTo>
                  <a:pt x="26789" y="133945"/>
                </a:lnTo>
                <a:lnTo>
                  <a:pt x="26789" y="142875"/>
                </a:lnTo>
                <a:lnTo>
                  <a:pt x="26789" y="142875"/>
                </a:lnTo>
                <a:lnTo>
                  <a:pt x="26789" y="151804"/>
                </a:lnTo>
                <a:lnTo>
                  <a:pt x="26789" y="151804"/>
                </a:lnTo>
                <a:lnTo>
                  <a:pt x="26789" y="151804"/>
                </a:lnTo>
                <a:lnTo>
                  <a:pt x="26789" y="151804"/>
                </a:lnTo>
                <a:lnTo>
                  <a:pt x="26789" y="142875"/>
                </a:lnTo>
                <a:lnTo>
                  <a:pt x="26789" y="142875"/>
                </a:lnTo>
                <a:lnTo>
                  <a:pt x="26789" y="133945"/>
                </a:lnTo>
                <a:lnTo>
                  <a:pt x="26789" y="116086"/>
                </a:lnTo>
                <a:lnTo>
                  <a:pt x="26789" y="107156"/>
                </a:lnTo>
                <a:lnTo>
                  <a:pt x="26789" y="89297"/>
                </a:lnTo>
                <a:lnTo>
                  <a:pt x="26789" y="71438"/>
                </a:lnTo>
                <a:lnTo>
                  <a:pt x="26789" y="53579"/>
                </a:lnTo>
                <a:lnTo>
                  <a:pt x="35718" y="35719"/>
                </a:lnTo>
                <a:lnTo>
                  <a:pt x="35718" y="26790"/>
                </a:lnTo>
                <a:lnTo>
                  <a:pt x="44648" y="17860"/>
                </a:lnTo>
                <a:lnTo>
                  <a:pt x="53578" y="8930"/>
                </a:lnTo>
                <a:lnTo>
                  <a:pt x="53578" y="0"/>
                </a:lnTo>
                <a:lnTo>
                  <a:pt x="62507" y="8930"/>
                </a:lnTo>
                <a:lnTo>
                  <a:pt x="71437" y="8930"/>
                </a:lnTo>
                <a:lnTo>
                  <a:pt x="80367" y="17860"/>
                </a:lnTo>
                <a:lnTo>
                  <a:pt x="89296" y="26790"/>
                </a:lnTo>
                <a:lnTo>
                  <a:pt x="89296" y="44649"/>
                </a:lnTo>
                <a:lnTo>
                  <a:pt x="98226" y="53579"/>
                </a:lnTo>
                <a:lnTo>
                  <a:pt x="107156" y="71438"/>
                </a:lnTo>
                <a:lnTo>
                  <a:pt x="107156" y="80368"/>
                </a:lnTo>
                <a:lnTo>
                  <a:pt x="116086" y="89297"/>
                </a:lnTo>
                <a:lnTo>
                  <a:pt x="116086" y="98227"/>
                </a:lnTo>
                <a:lnTo>
                  <a:pt x="116086" y="107156"/>
                </a:lnTo>
                <a:lnTo>
                  <a:pt x="116086" y="125015"/>
                </a:lnTo>
                <a:lnTo>
                  <a:pt x="125015" y="125015"/>
                </a:lnTo>
                <a:lnTo>
                  <a:pt x="125015" y="133945"/>
                </a:lnTo>
                <a:lnTo>
                  <a:pt x="125015" y="133945"/>
                </a:lnTo>
                <a:lnTo>
                  <a:pt x="125015" y="142875"/>
                </a:lnTo>
                <a:lnTo>
                  <a:pt x="125015"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Freeform 440"/>
          <p:cNvSpPr/>
          <p:nvPr/>
        </p:nvSpPr>
        <p:spPr>
          <a:xfrm>
            <a:off x="1428750" y="5545336"/>
            <a:ext cx="8931" cy="71438"/>
          </a:xfrm>
          <a:custGeom>
            <a:avLst/>
            <a:gdLst/>
            <a:ahLst/>
            <a:cxnLst/>
            <a:rect l="0" t="0" r="0" b="0"/>
            <a:pathLst>
              <a:path w="8931" h="71438">
                <a:moveTo>
                  <a:pt x="0" y="0"/>
                </a:moveTo>
                <a:lnTo>
                  <a:pt x="0" y="0"/>
                </a:lnTo>
                <a:lnTo>
                  <a:pt x="0" y="0"/>
                </a:lnTo>
                <a:lnTo>
                  <a:pt x="0" y="8930"/>
                </a:lnTo>
                <a:lnTo>
                  <a:pt x="0" y="8930"/>
                </a:lnTo>
                <a:lnTo>
                  <a:pt x="0" y="26789"/>
                </a:lnTo>
                <a:lnTo>
                  <a:pt x="8930" y="35718"/>
                </a:lnTo>
                <a:lnTo>
                  <a:pt x="8930" y="44648"/>
                </a:lnTo>
                <a:lnTo>
                  <a:pt x="8930" y="53577"/>
                </a:lnTo>
                <a:lnTo>
                  <a:pt x="8930" y="62507"/>
                </a:lnTo>
                <a:lnTo>
                  <a:pt x="8930" y="71437"/>
                </a:lnTo>
                <a:lnTo>
                  <a:pt x="8930" y="71437"/>
                </a:lnTo>
                <a:lnTo>
                  <a:pt x="8930" y="71437"/>
                </a:lnTo>
                <a:lnTo>
                  <a:pt x="8930" y="71437"/>
                </a:lnTo>
                <a:lnTo>
                  <a:pt x="8930" y="71437"/>
                </a:lnTo>
                <a:lnTo>
                  <a:pt x="8930" y="714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Freeform 441"/>
          <p:cNvSpPr/>
          <p:nvPr/>
        </p:nvSpPr>
        <p:spPr>
          <a:xfrm>
            <a:off x="1410891" y="5411391"/>
            <a:ext cx="8930" cy="17860"/>
          </a:xfrm>
          <a:custGeom>
            <a:avLst/>
            <a:gdLst/>
            <a:ahLst/>
            <a:cxnLst/>
            <a:rect l="0" t="0" r="0" b="0"/>
            <a:pathLst>
              <a:path w="8930" h="17860">
                <a:moveTo>
                  <a:pt x="8929" y="17859"/>
                </a:moveTo>
                <a:lnTo>
                  <a:pt x="8929" y="17859"/>
                </a:lnTo>
                <a:lnTo>
                  <a:pt x="0" y="17859"/>
                </a:lnTo>
                <a:lnTo>
                  <a:pt x="0" y="8929"/>
                </a:lnTo>
                <a:lnTo>
                  <a:pt x="0" y="8929"/>
                </a:lnTo>
                <a:lnTo>
                  <a:pt x="0" y="0"/>
                </a:lnTo>
                <a:lnTo>
                  <a:pt x="0" y="0"/>
                </a:lnTo>
                <a:lnTo>
                  <a:pt x="0" y="0"/>
                </a:lnTo>
                <a:lnTo>
                  <a:pt x="8929" y="0"/>
                </a:lnTo>
                <a:lnTo>
                  <a:pt x="892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Freeform 442"/>
          <p:cNvSpPr/>
          <p:nvPr/>
        </p:nvSpPr>
        <p:spPr>
          <a:xfrm>
            <a:off x="1491258" y="5393531"/>
            <a:ext cx="26790" cy="232172"/>
          </a:xfrm>
          <a:custGeom>
            <a:avLst/>
            <a:gdLst/>
            <a:ahLst/>
            <a:cxnLst/>
            <a:rect l="0" t="0" r="0" b="0"/>
            <a:pathLst>
              <a:path w="26790" h="232172">
                <a:moveTo>
                  <a:pt x="0" y="0"/>
                </a:moveTo>
                <a:lnTo>
                  <a:pt x="0" y="0"/>
                </a:lnTo>
                <a:lnTo>
                  <a:pt x="0" y="0"/>
                </a:lnTo>
                <a:lnTo>
                  <a:pt x="8930" y="8930"/>
                </a:lnTo>
                <a:lnTo>
                  <a:pt x="8930" y="17860"/>
                </a:lnTo>
                <a:lnTo>
                  <a:pt x="8930" y="35719"/>
                </a:lnTo>
                <a:lnTo>
                  <a:pt x="17859" y="44649"/>
                </a:lnTo>
                <a:lnTo>
                  <a:pt x="17859" y="62508"/>
                </a:lnTo>
                <a:lnTo>
                  <a:pt x="17859" y="80367"/>
                </a:lnTo>
                <a:lnTo>
                  <a:pt x="17859" y="98227"/>
                </a:lnTo>
                <a:lnTo>
                  <a:pt x="17859" y="125016"/>
                </a:lnTo>
                <a:lnTo>
                  <a:pt x="17859" y="142875"/>
                </a:lnTo>
                <a:lnTo>
                  <a:pt x="17859" y="160735"/>
                </a:lnTo>
                <a:lnTo>
                  <a:pt x="17859" y="178594"/>
                </a:lnTo>
                <a:lnTo>
                  <a:pt x="26789" y="196453"/>
                </a:lnTo>
                <a:lnTo>
                  <a:pt x="26789" y="205382"/>
                </a:lnTo>
                <a:lnTo>
                  <a:pt x="17859" y="214312"/>
                </a:lnTo>
                <a:lnTo>
                  <a:pt x="17859" y="223242"/>
                </a:lnTo>
                <a:lnTo>
                  <a:pt x="17859" y="223242"/>
                </a:lnTo>
                <a:lnTo>
                  <a:pt x="17859" y="232171"/>
                </a:lnTo>
                <a:lnTo>
                  <a:pt x="17859" y="23217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Freeform 443"/>
          <p:cNvSpPr/>
          <p:nvPr/>
        </p:nvSpPr>
        <p:spPr>
          <a:xfrm>
            <a:off x="1464469" y="5500688"/>
            <a:ext cx="142876" cy="89297"/>
          </a:xfrm>
          <a:custGeom>
            <a:avLst/>
            <a:gdLst/>
            <a:ahLst/>
            <a:cxnLst/>
            <a:rect l="0" t="0" r="0" b="0"/>
            <a:pathLst>
              <a:path w="142876" h="89297">
                <a:moveTo>
                  <a:pt x="0" y="35718"/>
                </a:moveTo>
                <a:lnTo>
                  <a:pt x="0" y="35718"/>
                </a:lnTo>
                <a:lnTo>
                  <a:pt x="8929" y="26789"/>
                </a:lnTo>
                <a:lnTo>
                  <a:pt x="8929" y="26789"/>
                </a:lnTo>
                <a:lnTo>
                  <a:pt x="17859" y="17859"/>
                </a:lnTo>
                <a:lnTo>
                  <a:pt x="35719" y="17859"/>
                </a:lnTo>
                <a:lnTo>
                  <a:pt x="44648" y="8929"/>
                </a:lnTo>
                <a:lnTo>
                  <a:pt x="53578" y="8929"/>
                </a:lnTo>
                <a:lnTo>
                  <a:pt x="62508" y="0"/>
                </a:lnTo>
                <a:lnTo>
                  <a:pt x="71437" y="0"/>
                </a:lnTo>
                <a:lnTo>
                  <a:pt x="89297" y="0"/>
                </a:lnTo>
                <a:lnTo>
                  <a:pt x="98226" y="0"/>
                </a:lnTo>
                <a:lnTo>
                  <a:pt x="107156" y="0"/>
                </a:lnTo>
                <a:lnTo>
                  <a:pt x="116086" y="8929"/>
                </a:lnTo>
                <a:lnTo>
                  <a:pt x="116086" y="17859"/>
                </a:lnTo>
                <a:lnTo>
                  <a:pt x="125015" y="26789"/>
                </a:lnTo>
                <a:lnTo>
                  <a:pt x="125015" y="35718"/>
                </a:lnTo>
                <a:lnTo>
                  <a:pt x="133945" y="44648"/>
                </a:lnTo>
                <a:lnTo>
                  <a:pt x="133945" y="53578"/>
                </a:lnTo>
                <a:lnTo>
                  <a:pt x="133945" y="62507"/>
                </a:lnTo>
                <a:lnTo>
                  <a:pt x="133945" y="71437"/>
                </a:lnTo>
                <a:lnTo>
                  <a:pt x="142875" y="80366"/>
                </a:lnTo>
                <a:lnTo>
                  <a:pt x="142875" y="89296"/>
                </a:lnTo>
                <a:lnTo>
                  <a:pt x="142875" y="89296"/>
                </a:lnTo>
                <a:lnTo>
                  <a:pt x="142875" y="89296"/>
                </a:lnTo>
                <a:lnTo>
                  <a:pt x="142875" y="89296"/>
                </a:lnTo>
                <a:lnTo>
                  <a:pt x="142875" y="8929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Freeform 444"/>
          <p:cNvSpPr/>
          <p:nvPr/>
        </p:nvSpPr>
        <p:spPr>
          <a:xfrm>
            <a:off x="1598414" y="5438180"/>
            <a:ext cx="8931" cy="1"/>
          </a:xfrm>
          <a:custGeom>
            <a:avLst/>
            <a:gdLst/>
            <a:ahLst/>
            <a:cxnLst/>
            <a:rect l="0" t="0" r="0" b="0"/>
            <a:pathLst>
              <a:path w="8931" h="1">
                <a:moveTo>
                  <a:pt x="0" y="0"/>
                </a:moveTo>
                <a:lnTo>
                  <a:pt x="0" y="0"/>
                </a:lnTo>
                <a:lnTo>
                  <a:pt x="0" y="0"/>
                </a:lnTo>
                <a:lnTo>
                  <a:pt x="0" y="0"/>
                </a:lnTo>
                <a:lnTo>
                  <a:pt x="0" y="0"/>
                </a:lnTo>
                <a:lnTo>
                  <a:pt x="0" y="0"/>
                </a:lnTo>
                <a:lnTo>
                  <a:pt x="0" y="0"/>
                </a:lnTo>
                <a:lnTo>
                  <a:pt x="0" y="0"/>
                </a:lnTo>
                <a:lnTo>
                  <a:pt x="8930" y="0"/>
                </a:lnTo>
                <a:lnTo>
                  <a:pt x="893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Freeform 445"/>
          <p:cNvSpPr/>
          <p:nvPr/>
        </p:nvSpPr>
        <p:spPr>
          <a:xfrm>
            <a:off x="1625203" y="5456039"/>
            <a:ext cx="107157" cy="133946"/>
          </a:xfrm>
          <a:custGeom>
            <a:avLst/>
            <a:gdLst/>
            <a:ahLst/>
            <a:cxnLst/>
            <a:rect l="0" t="0" r="0" b="0"/>
            <a:pathLst>
              <a:path w="107157" h="133946">
                <a:moveTo>
                  <a:pt x="53578" y="0"/>
                </a:moveTo>
                <a:lnTo>
                  <a:pt x="53578" y="0"/>
                </a:lnTo>
                <a:lnTo>
                  <a:pt x="53578" y="0"/>
                </a:lnTo>
                <a:lnTo>
                  <a:pt x="53578" y="0"/>
                </a:lnTo>
                <a:lnTo>
                  <a:pt x="53578" y="0"/>
                </a:lnTo>
                <a:lnTo>
                  <a:pt x="53578" y="8930"/>
                </a:lnTo>
                <a:lnTo>
                  <a:pt x="44649" y="8930"/>
                </a:lnTo>
                <a:lnTo>
                  <a:pt x="44649" y="26789"/>
                </a:lnTo>
                <a:lnTo>
                  <a:pt x="35719" y="35719"/>
                </a:lnTo>
                <a:lnTo>
                  <a:pt x="26789" y="44649"/>
                </a:lnTo>
                <a:lnTo>
                  <a:pt x="17860" y="62508"/>
                </a:lnTo>
                <a:lnTo>
                  <a:pt x="8930" y="71438"/>
                </a:lnTo>
                <a:lnTo>
                  <a:pt x="8930" y="89297"/>
                </a:lnTo>
                <a:lnTo>
                  <a:pt x="0" y="98227"/>
                </a:lnTo>
                <a:lnTo>
                  <a:pt x="0" y="107156"/>
                </a:lnTo>
                <a:lnTo>
                  <a:pt x="0" y="116086"/>
                </a:lnTo>
                <a:lnTo>
                  <a:pt x="8930" y="125015"/>
                </a:lnTo>
                <a:lnTo>
                  <a:pt x="8930" y="125015"/>
                </a:lnTo>
                <a:lnTo>
                  <a:pt x="17860" y="133945"/>
                </a:lnTo>
                <a:lnTo>
                  <a:pt x="26789" y="133945"/>
                </a:lnTo>
                <a:lnTo>
                  <a:pt x="35719" y="125015"/>
                </a:lnTo>
                <a:lnTo>
                  <a:pt x="35719" y="125015"/>
                </a:lnTo>
                <a:lnTo>
                  <a:pt x="44649" y="116086"/>
                </a:lnTo>
                <a:lnTo>
                  <a:pt x="53578" y="107156"/>
                </a:lnTo>
                <a:lnTo>
                  <a:pt x="62508" y="89297"/>
                </a:lnTo>
                <a:lnTo>
                  <a:pt x="71438" y="80367"/>
                </a:lnTo>
                <a:lnTo>
                  <a:pt x="71438" y="62508"/>
                </a:lnTo>
                <a:lnTo>
                  <a:pt x="80367" y="53578"/>
                </a:lnTo>
                <a:lnTo>
                  <a:pt x="80367" y="44649"/>
                </a:lnTo>
                <a:lnTo>
                  <a:pt x="80367" y="44649"/>
                </a:lnTo>
                <a:lnTo>
                  <a:pt x="80367" y="44649"/>
                </a:lnTo>
                <a:lnTo>
                  <a:pt x="80367" y="44649"/>
                </a:lnTo>
                <a:lnTo>
                  <a:pt x="80367" y="53578"/>
                </a:lnTo>
                <a:lnTo>
                  <a:pt x="80367" y="62508"/>
                </a:lnTo>
                <a:lnTo>
                  <a:pt x="71438" y="71438"/>
                </a:lnTo>
                <a:lnTo>
                  <a:pt x="80367" y="89297"/>
                </a:lnTo>
                <a:lnTo>
                  <a:pt x="80367" y="98227"/>
                </a:lnTo>
                <a:lnTo>
                  <a:pt x="80367" y="107156"/>
                </a:lnTo>
                <a:lnTo>
                  <a:pt x="89297" y="116086"/>
                </a:lnTo>
                <a:lnTo>
                  <a:pt x="89297" y="125015"/>
                </a:lnTo>
                <a:lnTo>
                  <a:pt x="98227" y="133945"/>
                </a:lnTo>
                <a:lnTo>
                  <a:pt x="107156" y="133945"/>
                </a:lnTo>
                <a:lnTo>
                  <a:pt x="107156" y="133945"/>
                </a:lnTo>
                <a:lnTo>
                  <a:pt x="107156" y="133945"/>
                </a:lnTo>
                <a:lnTo>
                  <a:pt x="107156"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Freeform 446"/>
          <p:cNvSpPr/>
          <p:nvPr/>
        </p:nvSpPr>
        <p:spPr>
          <a:xfrm>
            <a:off x="1785938" y="5411391"/>
            <a:ext cx="17860" cy="187523"/>
          </a:xfrm>
          <a:custGeom>
            <a:avLst/>
            <a:gdLst/>
            <a:ahLst/>
            <a:cxnLst/>
            <a:rect l="0" t="0" r="0" b="0"/>
            <a:pathLst>
              <a:path w="17860" h="187523">
                <a:moveTo>
                  <a:pt x="0" y="0"/>
                </a:moveTo>
                <a:lnTo>
                  <a:pt x="0" y="0"/>
                </a:lnTo>
                <a:lnTo>
                  <a:pt x="0" y="0"/>
                </a:lnTo>
                <a:lnTo>
                  <a:pt x="0" y="8929"/>
                </a:lnTo>
                <a:lnTo>
                  <a:pt x="8929" y="8929"/>
                </a:lnTo>
                <a:lnTo>
                  <a:pt x="8929" y="26789"/>
                </a:lnTo>
                <a:lnTo>
                  <a:pt x="8929" y="35718"/>
                </a:lnTo>
                <a:lnTo>
                  <a:pt x="8929" y="53578"/>
                </a:lnTo>
                <a:lnTo>
                  <a:pt x="17859" y="71437"/>
                </a:lnTo>
                <a:lnTo>
                  <a:pt x="17859" y="89297"/>
                </a:lnTo>
                <a:lnTo>
                  <a:pt x="17859" y="107156"/>
                </a:lnTo>
                <a:lnTo>
                  <a:pt x="17859" y="125015"/>
                </a:lnTo>
                <a:lnTo>
                  <a:pt x="17859" y="142875"/>
                </a:lnTo>
                <a:lnTo>
                  <a:pt x="17859" y="160734"/>
                </a:lnTo>
                <a:lnTo>
                  <a:pt x="17859" y="178593"/>
                </a:lnTo>
                <a:lnTo>
                  <a:pt x="17859" y="187522"/>
                </a:lnTo>
                <a:lnTo>
                  <a:pt x="17859" y="187522"/>
                </a:lnTo>
                <a:lnTo>
                  <a:pt x="17859" y="187522"/>
                </a:lnTo>
                <a:lnTo>
                  <a:pt x="17859" y="18752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Freeform 447"/>
          <p:cNvSpPr/>
          <p:nvPr/>
        </p:nvSpPr>
        <p:spPr>
          <a:xfrm>
            <a:off x="1732359" y="5473898"/>
            <a:ext cx="142876" cy="133946"/>
          </a:xfrm>
          <a:custGeom>
            <a:avLst/>
            <a:gdLst/>
            <a:ahLst/>
            <a:cxnLst/>
            <a:rect l="0" t="0" r="0" b="0"/>
            <a:pathLst>
              <a:path w="142876" h="133946">
                <a:moveTo>
                  <a:pt x="0" y="44649"/>
                </a:moveTo>
                <a:lnTo>
                  <a:pt x="0" y="44649"/>
                </a:lnTo>
                <a:lnTo>
                  <a:pt x="8930" y="44649"/>
                </a:lnTo>
                <a:lnTo>
                  <a:pt x="8930" y="44649"/>
                </a:lnTo>
                <a:lnTo>
                  <a:pt x="17860" y="35719"/>
                </a:lnTo>
                <a:lnTo>
                  <a:pt x="26789" y="26790"/>
                </a:lnTo>
                <a:lnTo>
                  <a:pt x="35719" y="26790"/>
                </a:lnTo>
                <a:lnTo>
                  <a:pt x="44649" y="17860"/>
                </a:lnTo>
                <a:lnTo>
                  <a:pt x="62508" y="17860"/>
                </a:lnTo>
                <a:lnTo>
                  <a:pt x="80368" y="8930"/>
                </a:lnTo>
                <a:lnTo>
                  <a:pt x="89297" y="0"/>
                </a:lnTo>
                <a:lnTo>
                  <a:pt x="107157" y="0"/>
                </a:lnTo>
                <a:lnTo>
                  <a:pt x="116086" y="0"/>
                </a:lnTo>
                <a:lnTo>
                  <a:pt x="125016" y="0"/>
                </a:lnTo>
                <a:lnTo>
                  <a:pt x="133946" y="8930"/>
                </a:lnTo>
                <a:lnTo>
                  <a:pt x="133946" y="8930"/>
                </a:lnTo>
                <a:lnTo>
                  <a:pt x="133946" y="17860"/>
                </a:lnTo>
                <a:lnTo>
                  <a:pt x="142875" y="35719"/>
                </a:lnTo>
                <a:lnTo>
                  <a:pt x="142875" y="44649"/>
                </a:lnTo>
                <a:lnTo>
                  <a:pt x="133946" y="62508"/>
                </a:lnTo>
                <a:lnTo>
                  <a:pt x="133946" y="71438"/>
                </a:lnTo>
                <a:lnTo>
                  <a:pt x="133946" y="89297"/>
                </a:lnTo>
                <a:lnTo>
                  <a:pt x="133946" y="98227"/>
                </a:lnTo>
                <a:lnTo>
                  <a:pt x="133946" y="116086"/>
                </a:lnTo>
                <a:lnTo>
                  <a:pt x="133946" y="125015"/>
                </a:lnTo>
                <a:lnTo>
                  <a:pt x="133946" y="125015"/>
                </a:lnTo>
                <a:lnTo>
                  <a:pt x="133946" y="133945"/>
                </a:lnTo>
                <a:lnTo>
                  <a:pt x="133946" y="133945"/>
                </a:lnTo>
                <a:lnTo>
                  <a:pt x="142875" y="133945"/>
                </a:lnTo>
                <a:lnTo>
                  <a:pt x="142875"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Freeform 448"/>
          <p:cNvSpPr/>
          <p:nvPr/>
        </p:nvSpPr>
        <p:spPr>
          <a:xfrm>
            <a:off x="1902023" y="5411391"/>
            <a:ext cx="1" cy="8930"/>
          </a:xfrm>
          <a:custGeom>
            <a:avLst/>
            <a:gdLst/>
            <a:ahLst/>
            <a:cxnLst/>
            <a:rect l="0" t="0" r="0" b="0"/>
            <a:pathLst>
              <a:path w="1" h="8930">
                <a:moveTo>
                  <a:pt x="0" y="8929"/>
                </a:moveTo>
                <a:lnTo>
                  <a:pt x="0" y="8929"/>
                </a:lnTo>
                <a:lnTo>
                  <a:pt x="0" y="0"/>
                </a:lnTo>
                <a:lnTo>
                  <a:pt x="0" y="0"/>
                </a:lnTo>
                <a:lnTo>
                  <a:pt x="0" y="0"/>
                </a:lnTo>
                <a:lnTo>
                  <a:pt x="0" y="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Freeform 449"/>
          <p:cNvSpPr/>
          <p:nvPr/>
        </p:nvSpPr>
        <p:spPr>
          <a:xfrm>
            <a:off x="1919883" y="5464969"/>
            <a:ext cx="89298" cy="142875"/>
          </a:xfrm>
          <a:custGeom>
            <a:avLst/>
            <a:gdLst/>
            <a:ahLst/>
            <a:cxnLst/>
            <a:rect l="0" t="0" r="0" b="0"/>
            <a:pathLst>
              <a:path w="89298" h="142875">
                <a:moveTo>
                  <a:pt x="35719" y="0"/>
                </a:moveTo>
                <a:lnTo>
                  <a:pt x="26789" y="0"/>
                </a:lnTo>
                <a:lnTo>
                  <a:pt x="26789" y="8929"/>
                </a:lnTo>
                <a:lnTo>
                  <a:pt x="26789" y="17859"/>
                </a:lnTo>
                <a:lnTo>
                  <a:pt x="17859" y="26789"/>
                </a:lnTo>
                <a:lnTo>
                  <a:pt x="8930" y="44648"/>
                </a:lnTo>
                <a:lnTo>
                  <a:pt x="8930" y="62508"/>
                </a:lnTo>
                <a:lnTo>
                  <a:pt x="0" y="80367"/>
                </a:lnTo>
                <a:lnTo>
                  <a:pt x="0" y="89297"/>
                </a:lnTo>
                <a:lnTo>
                  <a:pt x="0" y="107156"/>
                </a:lnTo>
                <a:lnTo>
                  <a:pt x="0" y="116085"/>
                </a:lnTo>
                <a:lnTo>
                  <a:pt x="8930" y="125015"/>
                </a:lnTo>
                <a:lnTo>
                  <a:pt x="8930" y="133944"/>
                </a:lnTo>
                <a:lnTo>
                  <a:pt x="17859" y="142874"/>
                </a:lnTo>
                <a:lnTo>
                  <a:pt x="35719" y="142874"/>
                </a:lnTo>
                <a:lnTo>
                  <a:pt x="44648" y="142874"/>
                </a:lnTo>
                <a:lnTo>
                  <a:pt x="62508" y="142874"/>
                </a:lnTo>
                <a:lnTo>
                  <a:pt x="71437" y="142874"/>
                </a:lnTo>
                <a:lnTo>
                  <a:pt x="80367" y="133944"/>
                </a:lnTo>
                <a:lnTo>
                  <a:pt x="89297" y="125015"/>
                </a:lnTo>
                <a:lnTo>
                  <a:pt x="89297" y="116085"/>
                </a:lnTo>
                <a:lnTo>
                  <a:pt x="89297" y="98226"/>
                </a:lnTo>
                <a:lnTo>
                  <a:pt x="89297" y="89297"/>
                </a:lnTo>
                <a:lnTo>
                  <a:pt x="89297" y="71437"/>
                </a:lnTo>
                <a:lnTo>
                  <a:pt x="80367" y="53578"/>
                </a:lnTo>
                <a:lnTo>
                  <a:pt x="71437" y="44648"/>
                </a:lnTo>
                <a:lnTo>
                  <a:pt x="71437" y="26789"/>
                </a:lnTo>
                <a:lnTo>
                  <a:pt x="62508" y="17859"/>
                </a:lnTo>
                <a:lnTo>
                  <a:pt x="53578" y="8929"/>
                </a:lnTo>
                <a:lnTo>
                  <a:pt x="53578" y="8929"/>
                </a:lnTo>
                <a:lnTo>
                  <a:pt x="44648" y="0"/>
                </a:lnTo>
                <a:lnTo>
                  <a:pt x="4464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Freeform 450"/>
          <p:cNvSpPr/>
          <p:nvPr/>
        </p:nvSpPr>
        <p:spPr>
          <a:xfrm>
            <a:off x="2035969" y="5491758"/>
            <a:ext cx="116087" cy="178594"/>
          </a:xfrm>
          <a:custGeom>
            <a:avLst/>
            <a:gdLst/>
            <a:ahLst/>
            <a:cxnLst/>
            <a:rect l="0" t="0" r="0" b="0"/>
            <a:pathLst>
              <a:path w="116087" h="178594">
                <a:moveTo>
                  <a:pt x="0" y="44648"/>
                </a:moveTo>
                <a:lnTo>
                  <a:pt x="0" y="44648"/>
                </a:lnTo>
                <a:lnTo>
                  <a:pt x="0" y="53578"/>
                </a:lnTo>
                <a:lnTo>
                  <a:pt x="0" y="53578"/>
                </a:lnTo>
                <a:lnTo>
                  <a:pt x="8929" y="62508"/>
                </a:lnTo>
                <a:lnTo>
                  <a:pt x="8929" y="62508"/>
                </a:lnTo>
                <a:lnTo>
                  <a:pt x="8929" y="62508"/>
                </a:lnTo>
                <a:lnTo>
                  <a:pt x="8929" y="62508"/>
                </a:lnTo>
                <a:lnTo>
                  <a:pt x="8929" y="62508"/>
                </a:lnTo>
                <a:lnTo>
                  <a:pt x="8929" y="62508"/>
                </a:lnTo>
                <a:lnTo>
                  <a:pt x="8929" y="53578"/>
                </a:lnTo>
                <a:lnTo>
                  <a:pt x="17859" y="44648"/>
                </a:lnTo>
                <a:lnTo>
                  <a:pt x="26789" y="35719"/>
                </a:lnTo>
                <a:lnTo>
                  <a:pt x="35719" y="26789"/>
                </a:lnTo>
                <a:lnTo>
                  <a:pt x="44648" y="8930"/>
                </a:lnTo>
                <a:lnTo>
                  <a:pt x="53578" y="8930"/>
                </a:lnTo>
                <a:lnTo>
                  <a:pt x="62508" y="0"/>
                </a:lnTo>
                <a:lnTo>
                  <a:pt x="71437" y="8930"/>
                </a:lnTo>
                <a:lnTo>
                  <a:pt x="80367" y="17859"/>
                </a:lnTo>
                <a:lnTo>
                  <a:pt x="89297" y="26789"/>
                </a:lnTo>
                <a:lnTo>
                  <a:pt x="98226" y="44648"/>
                </a:lnTo>
                <a:lnTo>
                  <a:pt x="98226" y="62508"/>
                </a:lnTo>
                <a:lnTo>
                  <a:pt x="107156" y="80367"/>
                </a:lnTo>
                <a:lnTo>
                  <a:pt x="107156" y="98226"/>
                </a:lnTo>
                <a:lnTo>
                  <a:pt x="116086" y="116085"/>
                </a:lnTo>
                <a:lnTo>
                  <a:pt x="116086" y="133944"/>
                </a:lnTo>
                <a:lnTo>
                  <a:pt x="116086" y="151804"/>
                </a:lnTo>
                <a:lnTo>
                  <a:pt x="116086" y="169663"/>
                </a:lnTo>
                <a:lnTo>
                  <a:pt x="116086" y="169663"/>
                </a:lnTo>
                <a:lnTo>
                  <a:pt x="116086" y="178593"/>
                </a:lnTo>
                <a:lnTo>
                  <a:pt x="116086"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Freeform 451"/>
          <p:cNvSpPr/>
          <p:nvPr/>
        </p:nvSpPr>
        <p:spPr>
          <a:xfrm>
            <a:off x="1116211" y="5804296"/>
            <a:ext cx="169665" cy="312540"/>
          </a:xfrm>
          <a:custGeom>
            <a:avLst/>
            <a:gdLst/>
            <a:ahLst/>
            <a:cxnLst/>
            <a:rect l="0" t="0" r="0" b="0"/>
            <a:pathLst>
              <a:path w="169665" h="312540">
                <a:moveTo>
                  <a:pt x="169664" y="0"/>
                </a:moveTo>
                <a:lnTo>
                  <a:pt x="169664" y="0"/>
                </a:lnTo>
                <a:lnTo>
                  <a:pt x="169664" y="0"/>
                </a:lnTo>
                <a:lnTo>
                  <a:pt x="169664" y="0"/>
                </a:lnTo>
                <a:lnTo>
                  <a:pt x="169664" y="0"/>
                </a:lnTo>
                <a:lnTo>
                  <a:pt x="169664" y="0"/>
                </a:lnTo>
                <a:lnTo>
                  <a:pt x="160734" y="8930"/>
                </a:lnTo>
                <a:lnTo>
                  <a:pt x="160734" y="8930"/>
                </a:lnTo>
                <a:lnTo>
                  <a:pt x="151805" y="8930"/>
                </a:lnTo>
                <a:lnTo>
                  <a:pt x="142875" y="17859"/>
                </a:lnTo>
                <a:lnTo>
                  <a:pt x="125016" y="17859"/>
                </a:lnTo>
                <a:lnTo>
                  <a:pt x="116086" y="26789"/>
                </a:lnTo>
                <a:lnTo>
                  <a:pt x="98227" y="26789"/>
                </a:lnTo>
                <a:lnTo>
                  <a:pt x="80367" y="35719"/>
                </a:lnTo>
                <a:lnTo>
                  <a:pt x="71438" y="35719"/>
                </a:lnTo>
                <a:lnTo>
                  <a:pt x="53578" y="35719"/>
                </a:lnTo>
                <a:lnTo>
                  <a:pt x="35719" y="44649"/>
                </a:lnTo>
                <a:lnTo>
                  <a:pt x="26789" y="53578"/>
                </a:lnTo>
                <a:lnTo>
                  <a:pt x="17859" y="53578"/>
                </a:lnTo>
                <a:lnTo>
                  <a:pt x="8930" y="53578"/>
                </a:lnTo>
                <a:lnTo>
                  <a:pt x="0" y="53578"/>
                </a:lnTo>
                <a:lnTo>
                  <a:pt x="0" y="53578"/>
                </a:lnTo>
                <a:lnTo>
                  <a:pt x="0" y="62508"/>
                </a:lnTo>
                <a:lnTo>
                  <a:pt x="0" y="62508"/>
                </a:lnTo>
                <a:lnTo>
                  <a:pt x="0" y="62508"/>
                </a:lnTo>
                <a:lnTo>
                  <a:pt x="0" y="71438"/>
                </a:lnTo>
                <a:lnTo>
                  <a:pt x="0" y="80367"/>
                </a:lnTo>
                <a:lnTo>
                  <a:pt x="8930" y="89297"/>
                </a:lnTo>
                <a:lnTo>
                  <a:pt x="8930" y="98227"/>
                </a:lnTo>
                <a:lnTo>
                  <a:pt x="8930" y="116086"/>
                </a:lnTo>
                <a:lnTo>
                  <a:pt x="17859" y="125016"/>
                </a:lnTo>
                <a:lnTo>
                  <a:pt x="17859" y="142875"/>
                </a:lnTo>
                <a:lnTo>
                  <a:pt x="17859" y="169664"/>
                </a:lnTo>
                <a:lnTo>
                  <a:pt x="17859" y="187524"/>
                </a:lnTo>
                <a:lnTo>
                  <a:pt x="17859" y="205383"/>
                </a:lnTo>
                <a:lnTo>
                  <a:pt x="17859" y="223242"/>
                </a:lnTo>
                <a:lnTo>
                  <a:pt x="8930" y="241102"/>
                </a:lnTo>
                <a:lnTo>
                  <a:pt x="8930" y="258961"/>
                </a:lnTo>
                <a:lnTo>
                  <a:pt x="8930" y="276820"/>
                </a:lnTo>
                <a:lnTo>
                  <a:pt x="8930" y="285750"/>
                </a:lnTo>
                <a:lnTo>
                  <a:pt x="0" y="303609"/>
                </a:lnTo>
                <a:lnTo>
                  <a:pt x="0" y="303609"/>
                </a:lnTo>
                <a:lnTo>
                  <a:pt x="8930" y="303609"/>
                </a:lnTo>
                <a:lnTo>
                  <a:pt x="8930" y="312539"/>
                </a:lnTo>
                <a:lnTo>
                  <a:pt x="8930" y="312539"/>
                </a:lnTo>
                <a:lnTo>
                  <a:pt x="17859" y="303609"/>
                </a:lnTo>
                <a:lnTo>
                  <a:pt x="26789" y="303609"/>
                </a:lnTo>
                <a:lnTo>
                  <a:pt x="35719" y="303609"/>
                </a:lnTo>
                <a:lnTo>
                  <a:pt x="53578" y="294680"/>
                </a:lnTo>
                <a:lnTo>
                  <a:pt x="62508" y="294680"/>
                </a:lnTo>
                <a:lnTo>
                  <a:pt x="80367" y="285750"/>
                </a:lnTo>
                <a:lnTo>
                  <a:pt x="98227" y="285750"/>
                </a:lnTo>
                <a:lnTo>
                  <a:pt x="107156" y="285750"/>
                </a:lnTo>
                <a:lnTo>
                  <a:pt x="125016" y="276820"/>
                </a:lnTo>
                <a:lnTo>
                  <a:pt x="133945" y="276820"/>
                </a:lnTo>
                <a:lnTo>
                  <a:pt x="142875" y="276820"/>
                </a:lnTo>
                <a:lnTo>
                  <a:pt x="151805" y="276820"/>
                </a:lnTo>
                <a:lnTo>
                  <a:pt x="160734" y="276820"/>
                </a:lnTo>
                <a:lnTo>
                  <a:pt x="169664" y="276820"/>
                </a:lnTo>
                <a:lnTo>
                  <a:pt x="169664" y="276820"/>
                </a:lnTo>
                <a:lnTo>
                  <a:pt x="169664" y="267891"/>
                </a:lnTo>
                <a:lnTo>
                  <a:pt x="169664" y="26789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Freeform 452"/>
          <p:cNvSpPr/>
          <p:nvPr/>
        </p:nvSpPr>
        <p:spPr>
          <a:xfrm>
            <a:off x="1107281" y="6009679"/>
            <a:ext cx="107158" cy="8931"/>
          </a:xfrm>
          <a:custGeom>
            <a:avLst/>
            <a:gdLst/>
            <a:ahLst/>
            <a:cxnLst/>
            <a:rect l="0" t="0" r="0" b="0"/>
            <a:pathLst>
              <a:path w="107158" h="8931">
                <a:moveTo>
                  <a:pt x="0" y="0"/>
                </a:moveTo>
                <a:lnTo>
                  <a:pt x="0" y="0"/>
                </a:lnTo>
                <a:lnTo>
                  <a:pt x="0" y="0"/>
                </a:lnTo>
                <a:lnTo>
                  <a:pt x="8930" y="0"/>
                </a:lnTo>
                <a:lnTo>
                  <a:pt x="8930" y="8930"/>
                </a:lnTo>
                <a:lnTo>
                  <a:pt x="17860" y="8930"/>
                </a:lnTo>
                <a:lnTo>
                  <a:pt x="17860" y="8930"/>
                </a:lnTo>
                <a:lnTo>
                  <a:pt x="26789" y="8930"/>
                </a:lnTo>
                <a:lnTo>
                  <a:pt x="44649" y="8930"/>
                </a:lnTo>
                <a:lnTo>
                  <a:pt x="53578" y="8930"/>
                </a:lnTo>
                <a:lnTo>
                  <a:pt x="62508" y="8930"/>
                </a:lnTo>
                <a:lnTo>
                  <a:pt x="80368" y="8930"/>
                </a:lnTo>
                <a:lnTo>
                  <a:pt x="89297" y="0"/>
                </a:lnTo>
                <a:lnTo>
                  <a:pt x="89297" y="0"/>
                </a:lnTo>
                <a:lnTo>
                  <a:pt x="107157" y="0"/>
                </a:lnTo>
                <a:lnTo>
                  <a:pt x="10715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Freeform 453"/>
          <p:cNvSpPr/>
          <p:nvPr/>
        </p:nvSpPr>
        <p:spPr>
          <a:xfrm>
            <a:off x="1330523" y="5866804"/>
            <a:ext cx="8931" cy="232173"/>
          </a:xfrm>
          <a:custGeom>
            <a:avLst/>
            <a:gdLst/>
            <a:ahLst/>
            <a:cxnLst/>
            <a:rect l="0" t="0" r="0" b="0"/>
            <a:pathLst>
              <a:path w="8931" h="232173">
                <a:moveTo>
                  <a:pt x="8930" y="0"/>
                </a:moveTo>
                <a:lnTo>
                  <a:pt x="8930" y="0"/>
                </a:lnTo>
                <a:lnTo>
                  <a:pt x="8930" y="0"/>
                </a:lnTo>
                <a:lnTo>
                  <a:pt x="8930" y="0"/>
                </a:lnTo>
                <a:lnTo>
                  <a:pt x="8930" y="8930"/>
                </a:lnTo>
                <a:lnTo>
                  <a:pt x="8930" y="17859"/>
                </a:lnTo>
                <a:lnTo>
                  <a:pt x="8930" y="26789"/>
                </a:lnTo>
                <a:lnTo>
                  <a:pt x="8930" y="44648"/>
                </a:lnTo>
                <a:lnTo>
                  <a:pt x="8930" y="71437"/>
                </a:lnTo>
                <a:lnTo>
                  <a:pt x="8930" y="89297"/>
                </a:lnTo>
                <a:lnTo>
                  <a:pt x="0" y="116086"/>
                </a:lnTo>
                <a:lnTo>
                  <a:pt x="0" y="142875"/>
                </a:lnTo>
                <a:lnTo>
                  <a:pt x="0" y="169664"/>
                </a:lnTo>
                <a:lnTo>
                  <a:pt x="0" y="187523"/>
                </a:lnTo>
                <a:lnTo>
                  <a:pt x="0" y="205383"/>
                </a:lnTo>
                <a:lnTo>
                  <a:pt x="0" y="214312"/>
                </a:lnTo>
                <a:lnTo>
                  <a:pt x="0" y="232172"/>
                </a:lnTo>
                <a:lnTo>
                  <a:pt x="0" y="232172"/>
                </a:lnTo>
                <a:lnTo>
                  <a:pt x="8930" y="232172"/>
                </a:lnTo>
                <a:lnTo>
                  <a:pt x="8930" y="23217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Freeform 454"/>
          <p:cNvSpPr/>
          <p:nvPr/>
        </p:nvSpPr>
        <p:spPr>
          <a:xfrm>
            <a:off x="1419820" y="5929312"/>
            <a:ext cx="267892" cy="133946"/>
          </a:xfrm>
          <a:custGeom>
            <a:avLst/>
            <a:gdLst/>
            <a:ahLst/>
            <a:cxnLst/>
            <a:rect l="0" t="0" r="0" b="0"/>
            <a:pathLst>
              <a:path w="267892" h="133946">
                <a:moveTo>
                  <a:pt x="44649" y="35718"/>
                </a:moveTo>
                <a:lnTo>
                  <a:pt x="44649" y="35718"/>
                </a:lnTo>
                <a:lnTo>
                  <a:pt x="44649" y="35718"/>
                </a:lnTo>
                <a:lnTo>
                  <a:pt x="44649" y="35718"/>
                </a:lnTo>
                <a:lnTo>
                  <a:pt x="44649" y="35718"/>
                </a:lnTo>
                <a:lnTo>
                  <a:pt x="44649" y="44648"/>
                </a:lnTo>
                <a:lnTo>
                  <a:pt x="44649" y="44648"/>
                </a:lnTo>
                <a:lnTo>
                  <a:pt x="35719" y="53578"/>
                </a:lnTo>
                <a:lnTo>
                  <a:pt x="26789" y="62508"/>
                </a:lnTo>
                <a:lnTo>
                  <a:pt x="17860" y="71437"/>
                </a:lnTo>
                <a:lnTo>
                  <a:pt x="8930" y="80367"/>
                </a:lnTo>
                <a:lnTo>
                  <a:pt x="8930" y="89297"/>
                </a:lnTo>
                <a:lnTo>
                  <a:pt x="0" y="98226"/>
                </a:lnTo>
                <a:lnTo>
                  <a:pt x="0" y="116086"/>
                </a:lnTo>
                <a:lnTo>
                  <a:pt x="8930" y="125015"/>
                </a:lnTo>
                <a:lnTo>
                  <a:pt x="8930" y="125015"/>
                </a:lnTo>
                <a:lnTo>
                  <a:pt x="17860" y="133945"/>
                </a:lnTo>
                <a:lnTo>
                  <a:pt x="26789" y="133945"/>
                </a:lnTo>
                <a:lnTo>
                  <a:pt x="44649" y="133945"/>
                </a:lnTo>
                <a:lnTo>
                  <a:pt x="62508" y="133945"/>
                </a:lnTo>
                <a:lnTo>
                  <a:pt x="71438" y="133945"/>
                </a:lnTo>
                <a:lnTo>
                  <a:pt x="89297" y="125015"/>
                </a:lnTo>
                <a:lnTo>
                  <a:pt x="98227" y="125015"/>
                </a:lnTo>
                <a:lnTo>
                  <a:pt x="107157" y="107156"/>
                </a:lnTo>
                <a:lnTo>
                  <a:pt x="107157" y="98226"/>
                </a:lnTo>
                <a:lnTo>
                  <a:pt x="107157" y="89297"/>
                </a:lnTo>
                <a:lnTo>
                  <a:pt x="107157" y="71437"/>
                </a:lnTo>
                <a:lnTo>
                  <a:pt x="107157" y="62508"/>
                </a:lnTo>
                <a:lnTo>
                  <a:pt x="98227" y="53578"/>
                </a:lnTo>
                <a:lnTo>
                  <a:pt x="80368" y="44648"/>
                </a:lnTo>
                <a:lnTo>
                  <a:pt x="71438" y="35718"/>
                </a:lnTo>
                <a:lnTo>
                  <a:pt x="62508" y="26789"/>
                </a:lnTo>
                <a:lnTo>
                  <a:pt x="53578" y="26789"/>
                </a:lnTo>
                <a:lnTo>
                  <a:pt x="44649" y="17859"/>
                </a:lnTo>
                <a:lnTo>
                  <a:pt x="35719" y="17859"/>
                </a:lnTo>
                <a:lnTo>
                  <a:pt x="35719" y="17859"/>
                </a:lnTo>
                <a:lnTo>
                  <a:pt x="35719" y="17859"/>
                </a:lnTo>
                <a:lnTo>
                  <a:pt x="44649" y="17859"/>
                </a:lnTo>
                <a:lnTo>
                  <a:pt x="53578" y="17859"/>
                </a:lnTo>
                <a:lnTo>
                  <a:pt x="62508" y="17859"/>
                </a:lnTo>
                <a:lnTo>
                  <a:pt x="80368" y="8929"/>
                </a:lnTo>
                <a:lnTo>
                  <a:pt x="89297" y="8929"/>
                </a:lnTo>
                <a:lnTo>
                  <a:pt x="107157" y="8929"/>
                </a:lnTo>
                <a:lnTo>
                  <a:pt x="125016" y="8929"/>
                </a:lnTo>
                <a:lnTo>
                  <a:pt x="133946" y="8929"/>
                </a:lnTo>
                <a:lnTo>
                  <a:pt x="142875" y="8929"/>
                </a:lnTo>
                <a:lnTo>
                  <a:pt x="160735" y="17859"/>
                </a:lnTo>
                <a:lnTo>
                  <a:pt x="160735" y="26789"/>
                </a:lnTo>
                <a:lnTo>
                  <a:pt x="169664" y="35718"/>
                </a:lnTo>
                <a:lnTo>
                  <a:pt x="169664" y="44648"/>
                </a:lnTo>
                <a:lnTo>
                  <a:pt x="169664" y="53578"/>
                </a:lnTo>
                <a:lnTo>
                  <a:pt x="169664" y="71437"/>
                </a:lnTo>
                <a:lnTo>
                  <a:pt x="169664" y="80367"/>
                </a:lnTo>
                <a:lnTo>
                  <a:pt x="169664" y="89297"/>
                </a:lnTo>
                <a:lnTo>
                  <a:pt x="169664" y="98226"/>
                </a:lnTo>
                <a:lnTo>
                  <a:pt x="169664" y="107156"/>
                </a:lnTo>
                <a:lnTo>
                  <a:pt x="160735" y="107156"/>
                </a:lnTo>
                <a:lnTo>
                  <a:pt x="160735" y="107156"/>
                </a:lnTo>
                <a:lnTo>
                  <a:pt x="160735" y="116086"/>
                </a:lnTo>
                <a:lnTo>
                  <a:pt x="160735" y="107156"/>
                </a:lnTo>
                <a:lnTo>
                  <a:pt x="160735" y="107156"/>
                </a:lnTo>
                <a:lnTo>
                  <a:pt x="169664" y="98226"/>
                </a:lnTo>
                <a:lnTo>
                  <a:pt x="169664" y="89297"/>
                </a:lnTo>
                <a:lnTo>
                  <a:pt x="169664" y="80367"/>
                </a:lnTo>
                <a:lnTo>
                  <a:pt x="178594" y="62508"/>
                </a:lnTo>
                <a:lnTo>
                  <a:pt x="187524" y="44648"/>
                </a:lnTo>
                <a:lnTo>
                  <a:pt x="196453" y="35718"/>
                </a:lnTo>
                <a:lnTo>
                  <a:pt x="205383" y="17859"/>
                </a:lnTo>
                <a:lnTo>
                  <a:pt x="205383" y="8929"/>
                </a:lnTo>
                <a:lnTo>
                  <a:pt x="214313" y="0"/>
                </a:lnTo>
                <a:lnTo>
                  <a:pt x="223243" y="0"/>
                </a:lnTo>
                <a:lnTo>
                  <a:pt x="232172" y="0"/>
                </a:lnTo>
                <a:lnTo>
                  <a:pt x="241102" y="0"/>
                </a:lnTo>
                <a:lnTo>
                  <a:pt x="241102" y="8929"/>
                </a:lnTo>
                <a:lnTo>
                  <a:pt x="250032" y="17859"/>
                </a:lnTo>
                <a:lnTo>
                  <a:pt x="250032" y="26789"/>
                </a:lnTo>
                <a:lnTo>
                  <a:pt x="250032" y="44648"/>
                </a:lnTo>
                <a:lnTo>
                  <a:pt x="258961" y="53578"/>
                </a:lnTo>
                <a:lnTo>
                  <a:pt x="258961" y="62508"/>
                </a:lnTo>
                <a:lnTo>
                  <a:pt x="258961" y="80367"/>
                </a:lnTo>
                <a:lnTo>
                  <a:pt x="258961" y="89297"/>
                </a:lnTo>
                <a:lnTo>
                  <a:pt x="258961" y="98226"/>
                </a:lnTo>
                <a:lnTo>
                  <a:pt x="267891" y="98226"/>
                </a:lnTo>
                <a:lnTo>
                  <a:pt x="267891" y="98226"/>
                </a:lnTo>
                <a:lnTo>
                  <a:pt x="267891" y="98226"/>
                </a:lnTo>
                <a:lnTo>
                  <a:pt x="267891" y="107156"/>
                </a:lnTo>
                <a:lnTo>
                  <a:pt x="267891"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Freeform 455"/>
          <p:cNvSpPr/>
          <p:nvPr/>
        </p:nvSpPr>
        <p:spPr>
          <a:xfrm>
            <a:off x="1687711" y="5920382"/>
            <a:ext cx="107157" cy="294681"/>
          </a:xfrm>
          <a:custGeom>
            <a:avLst/>
            <a:gdLst/>
            <a:ahLst/>
            <a:cxnLst/>
            <a:rect l="0" t="0" r="0" b="0"/>
            <a:pathLst>
              <a:path w="107157" h="294681">
                <a:moveTo>
                  <a:pt x="71437" y="0"/>
                </a:moveTo>
                <a:lnTo>
                  <a:pt x="71437" y="0"/>
                </a:lnTo>
                <a:lnTo>
                  <a:pt x="71437" y="0"/>
                </a:lnTo>
                <a:lnTo>
                  <a:pt x="71437" y="0"/>
                </a:lnTo>
                <a:lnTo>
                  <a:pt x="71437" y="0"/>
                </a:lnTo>
                <a:lnTo>
                  <a:pt x="71437" y="0"/>
                </a:lnTo>
                <a:lnTo>
                  <a:pt x="62508" y="0"/>
                </a:lnTo>
                <a:lnTo>
                  <a:pt x="53578" y="0"/>
                </a:lnTo>
                <a:lnTo>
                  <a:pt x="53578" y="8930"/>
                </a:lnTo>
                <a:lnTo>
                  <a:pt x="44648" y="17859"/>
                </a:lnTo>
                <a:lnTo>
                  <a:pt x="35719" y="26789"/>
                </a:lnTo>
                <a:lnTo>
                  <a:pt x="26789" y="35719"/>
                </a:lnTo>
                <a:lnTo>
                  <a:pt x="26789" y="35719"/>
                </a:lnTo>
                <a:lnTo>
                  <a:pt x="26789" y="44648"/>
                </a:lnTo>
                <a:lnTo>
                  <a:pt x="26789" y="53578"/>
                </a:lnTo>
                <a:lnTo>
                  <a:pt x="26789" y="53578"/>
                </a:lnTo>
                <a:lnTo>
                  <a:pt x="26789" y="62508"/>
                </a:lnTo>
                <a:lnTo>
                  <a:pt x="35719" y="62508"/>
                </a:lnTo>
                <a:lnTo>
                  <a:pt x="44648" y="71438"/>
                </a:lnTo>
                <a:lnTo>
                  <a:pt x="53578" y="71438"/>
                </a:lnTo>
                <a:lnTo>
                  <a:pt x="62508" y="71438"/>
                </a:lnTo>
                <a:lnTo>
                  <a:pt x="71437" y="62508"/>
                </a:lnTo>
                <a:lnTo>
                  <a:pt x="80367" y="62508"/>
                </a:lnTo>
                <a:lnTo>
                  <a:pt x="89297" y="62508"/>
                </a:lnTo>
                <a:lnTo>
                  <a:pt x="89297" y="62508"/>
                </a:lnTo>
                <a:lnTo>
                  <a:pt x="98227" y="62508"/>
                </a:lnTo>
                <a:lnTo>
                  <a:pt x="98227" y="62508"/>
                </a:lnTo>
                <a:lnTo>
                  <a:pt x="107156" y="71438"/>
                </a:lnTo>
                <a:lnTo>
                  <a:pt x="107156" y="80367"/>
                </a:lnTo>
                <a:lnTo>
                  <a:pt x="107156" y="89297"/>
                </a:lnTo>
                <a:lnTo>
                  <a:pt x="98227" y="107156"/>
                </a:lnTo>
                <a:lnTo>
                  <a:pt x="98227" y="125016"/>
                </a:lnTo>
                <a:lnTo>
                  <a:pt x="98227" y="142875"/>
                </a:lnTo>
                <a:lnTo>
                  <a:pt x="89297" y="160734"/>
                </a:lnTo>
                <a:lnTo>
                  <a:pt x="80367" y="178594"/>
                </a:lnTo>
                <a:lnTo>
                  <a:pt x="80367" y="196453"/>
                </a:lnTo>
                <a:lnTo>
                  <a:pt x="71437" y="214313"/>
                </a:lnTo>
                <a:lnTo>
                  <a:pt x="62508" y="232172"/>
                </a:lnTo>
                <a:lnTo>
                  <a:pt x="62508" y="241102"/>
                </a:lnTo>
                <a:lnTo>
                  <a:pt x="53578" y="258961"/>
                </a:lnTo>
                <a:lnTo>
                  <a:pt x="44648" y="267891"/>
                </a:lnTo>
                <a:lnTo>
                  <a:pt x="35719" y="276820"/>
                </a:lnTo>
                <a:lnTo>
                  <a:pt x="26789" y="285750"/>
                </a:lnTo>
                <a:lnTo>
                  <a:pt x="17859" y="294680"/>
                </a:lnTo>
                <a:lnTo>
                  <a:pt x="8930" y="294680"/>
                </a:lnTo>
                <a:lnTo>
                  <a:pt x="8930" y="285750"/>
                </a:lnTo>
                <a:lnTo>
                  <a:pt x="8930" y="285750"/>
                </a:lnTo>
                <a:lnTo>
                  <a:pt x="0" y="285750"/>
                </a:lnTo>
                <a:lnTo>
                  <a:pt x="0"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Freeform 456"/>
          <p:cNvSpPr/>
          <p:nvPr/>
        </p:nvSpPr>
        <p:spPr>
          <a:xfrm>
            <a:off x="1821656" y="5920382"/>
            <a:ext cx="160736" cy="142876"/>
          </a:xfrm>
          <a:custGeom>
            <a:avLst/>
            <a:gdLst/>
            <a:ahLst/>
            <a:cxnLst/>
            <a:rect l="0" t="0" r="0" b="0"/>
            <a:pathLst>
              <a:path w="160736" h="142876">
                <a:moveTo>
                  <a:pt x="80367" y="0"/>
                </a:moveTo>
                <a:lnTo>
                  <a:pt x="80367" y="0"/>
                </a:lnTo>
                <a:lnTo>
                  <a:pt x="80367" y="0"/>
                </a:lnTo>
                <a:lnTo>
                  <a:pt x="80367" y="0"/>
                </a:lnTo>
                <a:lnTo>
                  <a:pt x="80367" y="0"/>
                </a:lnTo>
                <a:lnTo>
                  <a:pt x="80367" y="0"/>
                </a:lnTo>
                <a:lnTo>
                  <a:pt x="71438" y="0"/>
                </a:lnTo>
                <a:lnTo>
                  <a:pt x="62508" y="0"/>
                </a:lnTo>
                <a:lnTo>
                  <a:pt x="53578" y="0"/>
                </a:lnTo>
                <a:lnTo>
                  <a:pt x="44649" y="8930"/>
                </a:lnTo>
                <a:lnTo>
                  <a:pt x="35719" y="17859"/>
                </a:lnTo>
                <a:lnTo>
                  <a:pt x="17860" y="35719"/>
                </a:lnTo>
                <a:lnTo>
                  <a:pt x="8930" y="44648"/>
                </a:lnTo>
                <a:lnTo>
                  <a:pt x="0" y="53578"/>
                </a:lnTo>
                <a:lnTo>
                  <a:pt x="0" y="71438"/>
                </a:lnTo>
                <a:lnTo>
                  <a:pt x="0" y="80367"/>
                </a:lnTo>
                <a:lnTo>
                  <a:pt x="0" y="89297"/>
                </a:lnTo>
                <a:lnTo>
                  <a:pt x="0" y="98227"/>
                </a:lnTo>
                <a:lnTo>
                  <a:pt x="0" y="107156"/>
                </a:lnTo>
                <a:lnTo>
                  <a:pt x="8930" y="116086"/>
                </a:lnTo>
                <a:lnTo>
                  <a:pt x="8930" y="116086"/>
                </a:lnTo>
                <a:lnTo>
                  <a:pt x="17860" y="116086"/>
                </a:lnTo>
                <a:lnTo>
                  <a:pt x="26789" y="116086"/>
                </a:lnTo>
                <a:lnTo>
                  <a:pt x="35719" y="116086"/>
                </a:lnTo>
                <a:lnTo>
                  <a:pt x="44649" y="107156"/>
                </a:lnTo>
                <a:lnTo>
                  <a:pt x="53578" y="107156"/>
                </a:lnTo>
                <a:lnTo>
                  <a:pt x="62508" y="89297"/>
                </a:lnTo>
                <a:lnTo>
                  <a:pt x="71438" y="80367"/>
                </a:lnTo>
                <a:lnTo>
                  <a:pt x="80367" y="71438"/>
                </a:lnTo>
                <a:lnTo>
                  <a:pt x="89297" y="53578"/>
                </a:lnTo>
                <a:lnTo>
                  <a:pt x="98227" y="44648"/>
                </a:lnTo>
                <a:lnTo>
                  <a:pt x="98227" y="26789"/>
                </a:lnTo>
                <a:lnTo>
                  <a:pt x="107157" y="17859"/>
                </a:lnTo>
                <a:lnTo>
                  <a:pt x="107157" y="8930"/>
                </a:lnTo>
                <a:lnTo>
                  <a:pt x="107157" y="8930"/>
                </a:lnTo>
                <a:lnTo>
                  <a:pt x="107157" y="0"/>
                </a:lnTo>
                <a:lnTo>
                  <a:pt x="107157" y="0"/>
                </a:lnTo>
                <a:lnTo>
                  <a:pt x="107157" y="8930"/>
                </a:lnTo>
                <a:lnTo>
                  <a:pt x="107157" y="8930"/>
                </a:lnTo>
                <a:lnTo>
                  <a:pt x="107157" y="17859"/>
                </a:lnTo>
                <a:lnTo>
                  <a:pt x="107157" y="26789"/>
                </a:lnTo>
                <a:lnTo>
                  <a:pt x="107157" y="44648"/>
                </a:lnTo>
                <a:lnTo>
                  <a:pt x="107157" y="53578"/>
                </a:lnTo>
                <a:lnTo>
                  <a:pt x="107157" y="71438"/>
                </a:lnTo>
                <a:lnTo>
                  <a:pt x="107157" y="89297"/>
                </a:lnTo>
                <a:lnTo>
                  <a:pt x="116086" y="98227"/>
                </a:lnTo>
                <a:lnTo>
                  <a:pt x="116086" y="107156"/>
                </a:lnTo>
                <a:lnTo>
                  <a:pt x="125016" y="125016"/>
                </a:lnTo>
                <a:lnTo>
                  <a:pt x="125016" y="133945"/>
                </a:lnTo>
                <a:lnTo>
                  <a:pt x="133946" y="142875"/>
                </a:lnTo>
                <a:lnTo>
                  <a:pt x="142875" y="142875"/>
                </a:lnTo>
                <a:lnTo>
                  <a:pt x="151805" y="142875"/>
                </a:lnTo>
                <a:lnTo>
                  <a:pt x="151805" y="133945"/>
                </a:lnTo>
                <a:lnTo>
                  <a:pt x="151805" y="133945"/>
                </a:lnTo>
                <a:lnTo>
                  <a:pt x="160735" y="133945"/>
                </a:lnTo>
                <a:lnTo>
                  <a:pt x="160735"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Freeform 457"/>
          <p:cNvSpPr/>
          <p:nvPr/>
        </p:nvSpPr>
        <p:spPr>
          <a:xfrm>
            <a:off x="2044898" y="5777507"/>
            <a:ext cx="8931" cy="276821"/>
          </a:xfrm>
          <a:custGeom>
            <a:avLst/>
            <a:gdLst/>
            <a:ahLst/>
            <a:cxnLst/>
            <a:rect l="0" t="0" r="0" b="0"/>
            <a:pathLst>
              <a:path w="8931" h="276821">
                <a:moveTo>
                  <a:pt x="0" y="0"/>
                </a:moveTo>
                <a:lnTo>
                  <a:pt x="0" y="0"/>
                </a:lnTo>
                <a:lnTo>
                  <a:pt x="0" y="0"/>
                </a:lnTo>
                <a:lnTo>
                  <a:pt x="0" y="8930"/>
                </a:lnTo>
                <a:lnTo>
                  <a:pt x="0" y="17859"/>
                </a:lnTo>
                <a:lnTo>
                  <a:pt x="0" y="35719"/>
                </a:lnTo>
                <a:lnTo>
                  <a:pt x="0" y="53578"/>
                </a:lnTo>
                <a:lnTo>
                  <a:pt x="0" y="71438"/>
                </a:lnTo>
                <a:lnTo>
                  <a:pt x="0" y="89297"/>
                </a:lnTo>
                <a:lnTo>
                  <a:pt x="0" y="116086"/>
                </a:lnTo>
                <a:lnTo>
                  <a:pt x="0" y="142875"/>
                </a:lnTo>
                <a:lnTo>
                  <a:pt x="0" y="160734"/>
                </a:lnTo>
                <a:lnTo>
                  <a:pt x="0" y="187523"/>
                </a:lnTo>
                <a:lnTo>
                  <a:pt x="0" y="205383"/>
                </a:lnTo>
                <a:lnTo>
                  <a:pt x="0" y="223242"/>
                </a:lnTo>
                <a:lnTo>
                  <a:pt x="8930" y="241102"/>
                </a:lnTo>
                <a:lnTo>
                  <a:pt x="8930" y="250031"/>
                </a:lnTo>
                <a:lnTo>
                  <a:pt x="8930" y="267891"/>
                </a:lnTo>
                <a:lnTo>
                  <a:pt x="8930" y="267891"/>
                </a:lnTo>
                <a:lnTo>
                  <a:pt x="8930" y="267891"/>
                </a:lnTo>
                <a:lnTo>
                  <a:pt x="8930" y="276820"/>
                </a:lnTo>
                <a:lnTo>
                  <a:pt x="8930" y="27682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Freeform 458"/>
          <p:cNvSpPr/>
          <p:nvPr/>
        </p:nvSpPr>
        <p:spPr>
          <a:xfrm>
            <a:off x="1982391" y="5893593"/>
            <a:ext cx="178594" cy="142876"/>
          </a:xfrm>
          <a:custGeom>
            <a:avLst/>
            <a:gdLst/>
            <a:ahLst/>
            <a:cxnLst/>
            <a:rect l="0" t="0" r="0" b="0"/>
            <a:pathLst>
              <a:path w="178594" h="142876">
                <a:moveTo>
                  <a:pt x="0" y="35719"/>
                </a:moveTo>
                <a:lnTo>
                  <a:pt x="0" y="35719"/>
                </a:lnTo>
                <a:lnTo>
                  <a:pt x="0" y="35719"/>
                </a:lnTo>
                <a:lnTo>
                  <a:pt x="8929" y="35719"/>
                </a:lnTo>
                <a:lnTo>
                  <a:pt x="8929" y="26789"/>
                </a:lnTo>
                <a:lnTo>
                  <a:pt x="26789" y="26789"/>
                </a:lnTo>
                <a:lnTo>
                  <a:pt x="35718" y="17859"/>
                </a:lnTo>
                <a:lnTo>
                  <a:pt x="53578" y="17859"/>
                </a:lnTo>
                <a:lnTo>
                  <a:pt x="62507" y="17859"/>
                </a:lnTo>
                <a:lnTo>
                  <a:pt x="80367" y="8930"/>
                </a:lnTo>
                <a:lnTo>
                  <a:pt x="98226" y="8930"/>
                </a:lnTo>
                <a:lnTo>
                  <a:pt x="116086" y="8930"/>
                </a:lnTo>
                <a:lnTo>
                  <a:pt x="133945" y="0"/>
                </a:lnTo>
                <a:lnTo>
                  <a:pt x="142875" y="0"/>
                </a:lnTo>
                <a:lnTo>
                  <a:pt x="151804" y="0"/>
                </a:lnTo>
                <a:lnTo>
                  <a:pt x="160734" y="0"/>
                </a:lnTo>
                <a:lnTo>
                  <a:pt x="160734" y="8930"/>
                </a:lnTo>
                <a:lnTo>
                  <a:pt x="169664" y="17859"/>
                </a:lnTo>
                <a:lnTo>
                  <a:pt x="169664" y="26789"/>
                </a:lnTo>
                <a:lnTo>
                  <a:pt x="169664" y="26789"/>
                </a:lnTo>
                <a:lnTo>
                  <a:pt x="169664" y="44648"/>
                </a:lnTo>
                <a:lnTo>
                  <a:pt x="160734" y="53578"/>
                </a:lnTo>
                <a:lnTo>
                  <a:pt x="160734" y="71437"/>
                </a:lnTo>
                <a:lnTo>
                  <a:pt x="160734" y="89297"/>
                </a:lnTo>
                <a:lnTo>
                  <a:pt x="160734" y="98227"/>
                </a:lnTo>
                <a:lnTo>
                  <a:pt x="160734" y="116086"/>
                </a:lnTo>
                <a:lnTo>
                  <a:pt x="160734" y="125016"/>
                </a:lnTo>
                <a:lnTo>
                  <a:pt x="160734" y="133945"/>
                </a:lnTo>
                <a:lnTo>
                  <a:pt x="160734" y="142875"/>
                </a:lnTo>
                <a:lnTo>
                  <a:pt x="160734" y="142875"/>
                </a:lnTo>
                <a:lnTo>
                  <a:pt x="169664" y="142875"/>
                </a:lnTo>
                <a:lnTo>
                  <a:pt x="169664" y="142875"/>
                </a:lnTo>
                <a:lnTo>
                  <a:pt x="169664" y="133945"/>
                </a:lnTo>
                <a:lnTo>
                  <a:pt x="169664" y="133945"/>
                </a:lnTo>
                <a:lnTo>
                  <a:pt x="178593" y="125016"/>
                </a:lnTo>
                <a:lnTo>
                  <a:pt x="178593" y="12501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Freeform 459"/>
          <p:cNvSpPr/>
          <p:nvPr/>
        </p:nvSpPr>
        <p:spPr>
          <a:xfrm>
            <a:off x="2160984" y="5804296"/>
            <a:ext cx="8931" cy="26790"/>
          </a:xfrm>
          <a:custGeom>
            <a:avLst/>
            <a:gdLst/>
            <a:ahLst/>
            <a:cxnLst/>
            <a:rect l="0" t="0" r="0" b="0"/>
            <a:pathLst>
              <a:path w="8931" h="26790">
                <a:moveTo>
                  <a:pt x="0" y="26789"/>
                </a:moveTo>
                <a:lnTo>
                  <a:pt x="0" y="26789"/>
                </a:lnTo>
                <a:lnTo>
                  <a:pt x="0" y="26789"/>
                </a:lnTo>
                <a:lnTo>
                  <a:pt x="0" y="17859"/>
                </a:lnTo>
                <a:lnTo>
                  <a:pt x="0" y="8930"/>
                </a:lnTo>
                <a:lnTo>
                  <a:pt x="0" y="8930"/>
                </a:lnTo>
                <a:lnTo>
                  <a:pt x="0" y="8930"/>
                </a:lnTo>
                <a:lnTo>
                  <a:pt x="8930" y="0"/>
                </a:lnTo>
                <a:lnTo>
                  <a:pt x="893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Freeform 460"/>
          <p:cNvSpPr/>
          <p:nvPr/>
        </p:nvSpPr>
        <p:spPr>
          <a:xfrm>
            <a:off x="2223492" y="5866804"/>
            <a:ext cx="98228" cy="160735"/>
          </a:xfrm>
          <a:custGeom>
            <a:avLst/>
            <a:gdLst/>
            <a:ahLst/>
            <a:cxnLst/>
            <a:rect l="0" t="0" r="0" b="0"/>
            <a:pathLst>
              <a:path w="98228" h="160735">
                <a:moveTo>
                  <a:pt x="0" y="35719"/>
                </a:moveTo>
                <a:lnTo>
                  <a:pt x="0" y="44648"/>
                </a:lnTo>
                <a:lnTo>
                  <a:pt x="0" y="53578"/>
                </a:lnTo>
                <a:lnTo>
                  <a:pt x="0" y="71437"/>
                </a:lnTo>
                <a:lnTo>
                  <a:pt x="0" y="89297"/>
                </a:lnTo>
                <a:lnTo>
                  <a:pt x="0" y="107156"/>
                </a:lnTo>
                <a:lnTo>
                  <a:pt x="0" y="116086"/>
                </a:lnTo>
                <a:lnTo>
                  <a:pt x="0" y="133945"/>
                </a:lnTo>
                <a:lnTo>
                  <a:pt x="0" y="142875"/>
                </a:lnTo>
                <a:lnTo>
                  <a:pt x="8930" y="151805"/>
                </a:lnTo>
                <a:lnTo>
                  <a:pt x="17860" y="160734"/>
                </a:lnTo>
                <a:lnTo>
                  <a:pt x="26789" y="160734"/>
                </a:lnTo>
                <a:lnTo>
                  <a:pt x="35719" y="160734"/>
                </a:lnTo>
                <a:lnTo>
                  <a:pt x="44649" y="160734"/>
                </a:lnTo>
                <a:lnTo>
                  <a:pt x="53578" y="160734"/>
                </a:lnTo>
                <a:lnTo>
                  <a:pt x="71438" y="151805"/>
                </a:lnTo>
                <a:lnTo>
                  <a:pt x="80367" y="142875"/>
                </a:lnTo>
                <a:lnTo>
                  <a:pt x="89297" y="133945"/>
                </a:lnTo>
                <a:lnTo>
                  <a:pt x="89297" y="125016"/>
                </a:lnTo>
                <a:lnTo>
                  <a:pt x="98227" y="107156"/>
                </a:lnTo>
                <a:lnTo>
                  <a:pt x="98227" y="89297"/>
                </a:lnTo>
                <a:lnTo>
                  <a:pt x="98227" y="80367"/>
                </a:lnTo>
                <a:lnTo>
                  <a:pt x="98227" y="62508"/>
                </a:lnTo>
                <a:lnTo>
                  <a:pt x="89297" y="53578"/>
                </a:lnTo>
                <a:lnTo>
                  <a:pt x="80367" y="35719"/>
                </a:lnTo>
                <a:lnTo>
                  <a:pt x="71438" y="26789"/>
                </a:lnTo>
                <a:lnTo>
                  <a:pt x="53578" y="17859"/>
                </a:lnTo>
                <a:lnTo>
                  <a:pt x="44649" y="8930"/>
                </a:lnTo>
                <a:lnTo>
                  <a:pt x="35719" y="8930"/>
                </a:lnTo>
                <a:lnTo>
                  <a:pt x="35719" y="8930"/>
                </a:lnTo>
                <a:lnTo>
                  <a:pt x="26789" y="0"/>
                </a:lnTo>
                <a:lnTo>
                  <a:pt x="2678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Freeform 461"/>
          <p:cNvSpPr/>
          <p:nvPr/>
        </p:nvSpPr>
        <p:spPr>
          <a:xfrm>
            <a:off x="2330648" y="5902523"/>
            <a:ext cx="178595" cy="178594"/>
          </a:xfrm>
          <a:custGeom>
            <a:avLst/>
            <a:gdLst/>
            <a:ahLst/>
            <a:cxnLst/>
            <a:rect l="0" t="0" r="0" b="0"/>
            <a:pathLst>
              <a:path w="178595" h="178594">
                <a:moveTo>
                  <a:pt x="0" y="44648"/>
                </a:moveTo>
                <a:lnTo>
                  <a:pt x="0" y="53578"/>
                </a:lnTo>
                <a:lnTo>
                  <a:pt x="0" y="62507"/>
                </a:lnTo>
                <a:lnTo>
                  <a:pt x="8930" y="62507"/>
                </a:lnTo>
                <a:lnTo>
                  <a:pt x="8930" y="71437"/>
                </a:lnTo>
                <a:lnTo>
                  <a:pt x="8930" y="80367"/>
                </a:lnTo>
                <a:lnTo>
                  <a:pt x="8930" y="80367"/>
                </a:lnTo>
                <a:lnTo>
                  <a:pt x="8930" y="80367"/>
                </a:lnTo>
                <a:lnTo>
                  <a:pt x="8930" y="80367"/>
                </a:lnTo>
                <a:lnTo>
                  <a:pt x="8930" y="80367"/>
                </a:lnTo>
                <a:lnTo>
                  <a:pt x="8930" y="71437"/>
                </a:lnTo>
                <a:lnTo>
                  <a:pt x="8930" y="62507"/>
                </a:lnTo>
                <a:lnTo>
                  <a:pt x="17860" y="53578"/>
                </a:lnTo>
                <a:lnTo>
                  <a:pt x="17860" y="44648"/>
                </a:lnTo>
                <a:lnTo>
                  <a:pt x="26790" y="26789"/>
                </a:lnTo>
                <a:lnTo>
                  <a:pt x="35719" y="17859"/>
                </a:lnTo>
                <a:lnTo>
                  <a:pt x="44649" y="8929"/>
                </a:lnTo>
                <a:lnTo>
                  <a:pt x="62508" y="0"/>
                </a:lnTo>
                <a:lnTo>
                  <a:pt x="80368" y="0"/>
                </a:lnTo>
                <a:lnTo>
                  <a:pt x="89297" y="8929"/>
                </a:lnTo>
                <a:lnTo>
                  <a:pt x="107157" y="17859"/>
                </a:lnTo>
                <a:lnTo>
                  <a:pt x="116086" y="26789"/>
                </a:lnTo>
                <a:lnTo>
                  <a:pt x="133946" y="44648"/>
                </a:lnTo>
                <a:lnTo>
                  <a:pt x="142875" y="62507"/>
                </a:lnTo>
                <a:lnTo>
                  <a:pt x="151805" y="80367"/>
                </a:lnTo>
                <a:lnTo>
                  <a:pt x="160735" y="107156"/>
                </a:lnTo>
                <a:lnTo>
                  <a:pt x="169665" y="125015"/>
                </a:lnTo>
                <a:lnTo>
                  <a:pt x="178594" y="142875"/>
                </a:lnTo>
                <a:lnTo>
                  <a:pt x="178594" y="160734"/>
                </a:lnTo>
                <a:lnTo>
                  <a:pt x="178594" y="160734"/>
                </a:lnTo>
                <a:lnTo>
                  <a:pt x="178594" y="178593"/>
                </a:lnTo>
                <a:lnTo>
                  <a:pt x="178594"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Freeform 462"/>
          <p:cNvSpPr/>
          <p:nvPr/>
        </p:nvSpPr>
        <p:spPr>
          <a:xfrm>
            <a:off x="1241227" y="6313288"/>
            <a:ext cx="35719" cy="276822"/>
          </a:xfrm>
          <a:custGeom>
            <a:avLst/>
            <a:gdLst/>
            <a:ahLst/>
            <a:cxnLst/>
            <a:rect l="0" t="0" r="0" b="0"/>
            <a:pathLst>
              <a:path w="35719" h="276822">
                <a:moveTo>
                  <a:pt x="26789" y="0"/>
                </a:moveTo>
                <a:lnTo>
                  <a:pt x="26789" y="8930"/>
                </a:lnTo>
                <a:lnTo>
                  <a:pt x="26789" y="8930"/>
                </a:lnTo>
                <a:lnTo>
                  <a:pt x="26789" y="17860"/>
                </a:lnTo>
                <a:lnTo>
                  <a:pt x="26789" y="26789"/>
                </a:lnTo>
                <a:lnTo>
                  <a:pt x="26789" y="35719"/>
                </a:lnTo>
                <a:lnTo>
                  <a:pt x="35718" y="53578"/>
                </a:lnTo>
                <a:lnTo>
                  <a:pt x="35718" y="71438"/>
                </a:lnTo>
                <a:lnTo>
                  <a:pt x="26789" y="89297"/>
                </a:lnTo>
                <a:lnTo>
                  <a:pt x="26789" y="107157"/>
                </a:lnTo>
                <a:lnTo>
                  <a:pt x="26789" y="125016"/>
                </a:lnTo>
                <a:lnTo>
                  <a:pt x="26789" y="142875"/>
                </a:lnTo>
                <a:lnTo>
                  <a:pt x="17859" y="169664"/>
                </a:lnTo>
                <a:lnTo>
                  <a:pt x="17859" y="187524"/>
                </a:lnTo>
                <a:lnTo>
                  <a:pt x="17859" y="205383"/>
                </a:lnTo>
                <a:lnTo>
                  <a:pt x="8929" y="223242"/>
                </a:lnTo>
                <a:lnTo>
                  <a:pt x="8929" y="241102"/>
                </a:lnTo>
                <a:lnTo>
                  <a:pt x="8929" y="250032"/>
                </a:lnTo>
                <a:lnTo>
                  <a:pt x="8929" y="258961"/>
                </a:lnTo>
                <a:lnTo>
                  <a:pt x="0" y="267891"/>
                </a:lnTo>
                <a:lnTo>
                  <a:pt x="0" y="276821"/>
                </a:lnTo>
                <a:lnTo>
                  <a:pt x="8929" y="276821"/>
                </a:lnTo>
                <a:lnTo>
                  <a:pt x="8929" y="276821"/>
                </a:lnTo>
                <a:lnTo>
                  <a:pt x="8929" y="267891"/>
                </a:lnTo>
                <a:lnTo>
                  <a:pt x="8929" y="26789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Freeform 463"/>
          <p:cNvSpPr/>
          <p:nvPr/>
        </p:nvSpPr>
        <p:spPr>
          <a:xfrm>
            <a:off x="1134070" y="6322218"/>
            <a:ext cx="294681" cy="26790"/>
          </a:xfrm>
          <a:custGeom>
            <a:avLst/>
            <a:gdLst/>
            <a:ahLst/>
            <a:cxnLst/>
            <a:rect l="0" t="0" r="0" b="0"/>
            <a:pathLst>
              <a:path w="294681" h="26790">
                <a:moveTo>
                  <a:pt x="294680" y="26789"/>
                </a:moveTo>
                <a:lnTo>
                  <a:pt x="294680" y="26789"/>
                </a:lnTo>
                <a:lnTo>
                  <a:pt x="285750" y="26789"/>
                </a:lnTo>
                <a:lnTo>
                  <a:pt x="285750" y="17859"/>
                </a:lnTo>
                <a:lnTo>
                  <a:pt x="276821" y="17859"/>
                </a:lnTo>
                <a:lnTo>
                  <a:pt x="267891" y="17859"/>
                </a:lnTo>
                <a:lnTo>
                  <a:pt x="258961" y="17859"/>
                </a:lnTo>
                <a:lnTo>
                  <a:pt x="241102" y="17859"/>
                </a:lnTo>
                <a:lnTo>
                  <a:pt x="223243" y="17859"/>
                </a:lnTo>
                <a:lnTo>
                  <a:pt x="205383" y="17859"/>
                </a:lnTo>
                <a:lnTo>
                  <a:pt x="178594" y="17859"/>
                </a:lnTo>
                <a:lnTo>
                  <a:pt x="151805" y="17859"/>
                </a:lnTo>
                <a:lnTo>
                  <a:pt x="133946" y="17859"/>
                </a:lnTo>
                <a:lnTo>
                  <a:pt x="107157" y="8930"/>
                </a:lnTo>
                <a:lnTo>
                  <a:pt x="89297" y="8930"/>
                </a:lnTo>
                <a:lnTo>
                  <a:pt x="62508" y="8930"/>
                </a:lnTo>
                <a:lnTo>
                  <a:pt x="44649" y="8930"/>
                </a:lnTo>
                <a:lnTo>
                  <a:pt x="26789" y="0"/>
                </a:lnTo>
                <a:lnTo>
                  <a:pt x="17860" y="0"/>
                </a:lnTo>
                <a:lnTo>
                  <a:pt x="8930" y="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Freeform 464"/>
          <p:cNvSpPr/>
          <p:nvPr/>
        </p:nvSpPr>
        <p:spPr>
          <a:xfrm>
            <a:off x="1330523" y="6429374"/>
            <a:ext cx="107158" cy="116087"/>
          </a:xfrm>
          <a:custGeom>
            <a:avLst/>
            <a:gdLst/>
            <a:ahLst/>
            <a:cxnLst/>
            <a:rect l="0" t="0" r="0" b="0"/>
            <a:pathLst>
              <a:path w="107158" h="116087">
                <a:moveTo>
                  <a:pt x="0" y="44649"/>
                </a:moveTo>
                <a:lnTo>
                  <a:pt x="0" y="44649"/>
                </a:lnTo>
                <a:lnTo>
                  <a:pt x="8930" y="53578"/>
                </a:lnTo>
                <a:lnTo>
                  <a:pt x="17860" y="53578"/>
                </a:lnTo>
                <a:lnTo>
                  <a:pt x="26790" y="62508"/>
                </a:lnTo>
                <a:lnTo>
                  <a:pt x="35719" y="62508"/>
                </a:lnTo>
                <a:lnTo>
                  <a:pt x="44649" y="62508"/>
                </a:lnTo>
                <a:lnTo>
                  <a:pt x="53579" y="62508"/>
                </a:lnTo>
                <a:lnTo>
                  <a:pt x="62508" y="53578"/>
                </a:lnTo>
                <a:lnTo>
                  <a:pt x="71438" y="53578"/>
                </a:lnTo>
                <a:lnTo>
                  <a:pt x="80368" y="53578"/>
                </a:lnTo>
                <a:lnTo>
                  <a:pt x="89297" y="44649"/>
                </a:lnTo>
                <a:lnTo>
                  <a:pt x="98227" y="35719"/>
                </a:lnTo>
                <a:lnTo>
                  <a:pt x="98227" y="26789"/>
                </a:lnTo>
                <a:lnTo>
                  <a:pt x="107157" y="17860"/>
                </a:lnTo>
                <a:lnTo>
                  <a:pt x="107157" y="17860"/>
                </a:lnTo>
                <a:lnTo>
                  <a:pt x="107157" y="8930"/>
                </a:lnTo>
                <a:lnTo>
                  <a:pt x="98227" y="0"/>
                </a:lnTo>
                <a:lnTo>
                  <a:pt x="89297" y="0"/>
                </a:lnTo>
                <a:lnTo>
                  <a:pt x="80368" y="0"/>
                </a:lnTo>
                <a:lnTo>
                  <a:pt x="71438" y="0"/>
                </a:lnTo>
                <a:lnTo>
                  <a:pt x="62508" y="0"/>
                </a:lnTo>
                <a:lnTo>
                  <a:pt x="44649" y="8930"/>
                </a:lnTo>
                <a:lnTo>
                  <a:pt x="35719" y="8930"/>
                </a:lnTo>
                <a:lnTo>
                  <a:pt x="26790" y="26789"/>
                </a:lnTo>
                <a:lnTo>
                  <a:pt x="17860" y="35719"/>
                </a:lnTo>
                <a:lnTo>
                  <a:pt x="8930" y="44649"/>
                </a:lnTo>
                <a:lnTo>
                  <a:pt x="0" y="62508"/>
                </a:lnTo>
                <a:lnTo>
                  <a:pt x="0" y="71438"/>
                </a:lnTo>
                <a:lnTo>
                  <a:pt x="0" y="80367"/>
                </a:lnTo>
                <a:lnTo>
                  <a:pt x="8930" y="89297"/>
                </a:lnTo>
                <a:lnTo>
                  <a:pt x="17860" y="98227"/>
                </a:lnTo>
                <a:lnTo>
                  <a:pt x="26790" y="107156"/>
                </a:lnTo>
                <a:lnTo>
                  <a:pt x="35719" y="107156"/>
                </a:lnTo>
                <a:lnTo>
                  <a:pt x="53579" y="116086"/>
                </a:lnTo>
                <a:lnTo>
                  <a:pt x="53579" y="116086"/>
                </a:lnTo>
                <a:lnTo>
                  <a:pt x="71438" y="116086"/>
                </a:lnTo>
                <a:lnTo>
                  <a:pt x="71438"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Freeform 465"/>
          <p:cNvSpPr/>
          <p:nvPr/>
        </p:nvSpPr>
        <p:spPr>
          <a:xfrm>
            <a:off x="1482328" y="6411515"/>
            <a:ext cx="71439" cy="169665"/>
          </a:xfrm>
          <a:custGeom>
            <a:avLst/>
            <a:gdLst/>
            <a:ahLst/>
            <a:cxnLst/>
            <a:rect l="0" t="0" r="0" b="0"/>
            <a:pathLst>
              <a:path w="71439" h="169665">
                <a:moveTo>
                  <a:pt x="8930" y="71437"/>
                </a:moveTo>
                <a:lnTo>
                  <a:pt x="8930" y="71437"/>
                </a:lnTo>
                <a:lnTo>
                  <a:pt x="8930" y="71437"/>
                </a:lnTo>
                <a:lnTo>
                  <a:pt x="8930" y="71437"/>
                </a:lnTo>
                <a:lnTo>
                  <a:pt x="8930" y="80367"/>
                </a:lnTo>
                <a:lnTo>
                  <a:pt x="0" y="89297"/>
                </a:lnTo>
                <a:lnTo>
                  <a:pt x="0" y="98226"/>
                </a:lnTo>
                <a:lnTo>
                  <a:pt x="0" y="107156"/>
                </a:lnTo>
                <a:lnTo>
                  <a:pt x="8930" y="125015"/>
                </a:lnTo>
                <a:lnTo>
                  <a:pt x="8930" y="133945"/>
                </a:lnTo>
                <a:lnTo>
                  <a:pt x="8930" y="151805"/>
                </a:lnTo>
                <a:lnTo>
                  <a:pt x="8930" y="160734"/>
                </a:lnTo>
                <a:lnTo>
                  <a:pt x="8930" y="169664"/>
                </a:lnTo>
                <a:lnTo>
                  <a:pt x="8930" y="169664"/>
                </a:lnTo>
                <a:lnTo>
                  <a:pt x="17860" y="169664"/>
                </a:lnTo>
                <a:lnTo>
                  <a:pt x="17860" y="169664"/>
                </a:lnTo>
                <a:lnTo>
                  <a:pt x="17860" y="169664"/>
                </a:lnTo>
                <a:lnTo>
                  <a:pt x="8930" y="151805"/>
                </a:lnTo>
                <a:lnTo>
                  <a:pt x="8930" y="142875"/>
                </a:lnTo>
                <a:lnTo>
                  <a:pt x="8930" y="125015"/>
                </a:lnTo>
                <a:lnTo>
                  <a:pt x="8930" y="107156"/>
                </a:lnTo>
                <a:lnTo>
                  <a:pt x="8930" y="89297"/>
                </a:lnTo>
                <a:lnTo>
                  <a:pt x="8930" y="71437"/>
                </a:lnTo>
                <a:lnTo>
                  <a:pt x="8930" y="53578"/>
                </a:lnTo>
                <a:lnTo>
                  <a:pt x="8930" y="44648"/>
                </a:lnTo>
                <a:lnTo>
                  <a:pt x="8930" y="26789"/>
                </a:lnTo>
                <a:lnTo>
                  <a:pt x="17860" y="17859"/>
                </a:lnTo>
                <a:lnTo>
                  <a:pt x="17860" y="8930"/>
                </a:lnTo>
                <a:lnTo>
                  <a:pt x="26789" y="8930"/>
                </a:lnTo>
                <a:lnTo>
                  <a:pt x="35719" y="0"/>
                </a:lnTo>
                <a:lnTo>
                  <a:pt x="44649" y="0"/>
                </a:lnTo>
                <a:lnTo>
                  <a:pt x="53578" y="8930"/>
                </a:lnTo>
                <a:lnTo>
                  <a:pt x="62508" y="8930"/>
                </a:lnTo>
                <a:lnTo>
                  <a:pt x="62508" y="8930"/>
                </a:lnTo>
                <a:lnTo>
                  <a:pt x="71438" y="17859"/>
                </a:lnTo>
                <a:lnTo>
                  <a:pt x="71438"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Freeform 466"/>
          <p:cNvSpPr/>
          <p:nvPr/>
        </p:nvSpPr>
        <p:spPr>
          <a:xfrm>
            <a:off x="1589484" y="6420445"/>
            <a:ext cx="151806" cy="133946"/>
          </a:xfrm>
          <a:custGeom>
            <a:avLst/>
            <a:gdLst/>
            <a:ahLst/>
            <a:cxnLst/>
            <a:rect l="0" t="0" r="0" b="0"/>
            <a:pathLst>
              <a:path w="151806" h="133946">
                <a:moveTo>
                  <a:pt x="0" y="116085"/>
                </a:moveTo>
                <a:lnTo>
                  <a:pt x="0" y="116085"/>
                </a:lnTo>
                <a:lnTo>
                  <a:pt x="0" y="116085"/>
                </a:lnTo>
                <a:lnTo>
                  <a:pt x="0" y="125015"/>
                </a:lnTo>
                <a:lnTo>
                  <a:pt x="0" y="125015"/>
                </a:lnTo>
                <a:lnTo>
                  <a:pt x="0" y="125015"/>
                </a:lnTo>
                <a:lnTo>
                  <a:pt x="0" y="125015"/>
                </a:lnTo>
                <a:lnTo>
                  <a:pt x="0" y="125015"/>
                </a:lnTo>
                <a:lnTo>
                  <a:pt x="0" y="125015"/>
                </a:lnTo>
                <a:lnTo>
                  <a:pt x="0" y="116085"/>
                </a:lnTo>
                <a:lnTo>
                  <a:pt x="0" y="116085"/>
                </a:lnTo>
                <a:lnTo>
                  <a:pt x="0" y="107156"/>
                </a:lnTo>
                <a:lnTo>
                  <a:pt x="8930" y="98226"/>
                </a:lnTo>
                <a:lnTo>
                  <a:pt x="8930" y="89296"/>
                </a:lnTo>
                <a:lnTo>
                  <a:pt x="8930" y="71437"/>
                </a:lnTo>
                <a:lnTo>
                  <a:pt x="8930" y="62507"/>
                </a:lnTo>
                <a:lnTo>
                  <a:pt x="17860" y="44648"/>
                </a:lnTo>
                <a:lnTo>
                  <a:pt x="17860" y="35718"/>
                </a:lnTo>
                <a:lnTo>
                  <a:pt x="17860" y="26789"/>
                </a:lnTo>
                <a:lnTo>
                  <a:pt x="26789" y="17859"/>
                </a:lnTo>
                <a:lnTo>
                  <a:pt x="26789" y="17859"/>
                </a:lnTo>
                <a:lnTo>
                  <a:pt x="35719" y="17859"/>
                </a:lnTo>
                <a:lnTo>
                  <a:pt x="44649" y="17859"/>
                </a:lnTo>
                <a:lnTo>
                  <a:pt x="44649" y="17859"/>
                </a:lnTo>
                <a:lnTo>
                  <a:pt x="53579" y="26789"/>
                </a:lnTo>
                <a:lnTo>
                  <a:pt x="62508" y="35718"/>
                </a:lnTo>
                <a:lnTo>
                  <a:pt x="62508" y="53578"/>
                </a:lnTo>
                <a:lnTo>
                  <a:pt x="71438" y="71437"/>
                </a:lnTo>
                <a:lnTo>
                  <a:pt x="71438" y="89296"/>
                </a:lnTo>
                <a:lnTo>
                  <a:pt x="71438" y="98226"/>
                </a:lnTo>
                <a:lnTo>
                  <a:pt x="71438" y="116085"/>
                </a:lnTo>
                <a:lnTo>
                  <a:pt x="71438" y="125015"/>
                </a:lnTo>
                <a:lnTo>
                  <a:pt x="71438" y="125015"/>
                </a:lnTo>
                <a:lnTo>
                  <a:pt x="71438" y="133945"/>
                </a:lnTo>
                <a:lnTo>
                  <a:pt x="71438" y="133945"/>
                </a:lnTo>
                <a:lnTo>
                  <a:pt x="71438" y="125015"/>
                </a:lnTo>
                <a:lnTo>
                  <a:pt x="71438" y="116085"/>
                </a:lnTo>
                <a:lnTo>
                  <a:pt x="71438" y="116085"/>
                </a:lnTo>
                <a:lnTo>
                  <a:pt x="71438" y="98226"/>
                </a:lnTo>
                <a:lnTo>
                  <a:pt x="71438" y="80367"/>
                </a:lnTo>
                <a:lnTo>
                  <a:pt x="80368" y="71437"/>
                </a:lnTo>
                <a:lnTo>
                  <a:pt x="80368" y="53578"/>
                </a:lnTo>
                <a:lnTo>
                  <a:pt x="80368" y="35718"/>
                </a:lnTo>
                <a:lnTo>
                  <a:pt x="89297" y="26789"/>
                </a:lnTo>
                <a:lnTo>
                  <a:pt x="98227" y="8929"/>
                </a:lnTo>
                <a:lnTo>
                  <a:pt x="98227" y="8929"/>
                </a:lnTo>
                <a:lnTo>
                  <a:pt x="107157" y="0"/>
                </a:lnTo>
                <a:lnTo>
                  <a:pt x="107157" y="0"/>
                </a:lnTo>
                <a:lnTo>
                  <a:pt x="116086" y="0"/>
                </a:lnTo>
                <a:lnTo>
                  <a:pt x="116086" y="0"/>
                </a:lnTo>
                <a:lnTo>
                  <a:pt x="125016" y="8929"/>
                </a:lnTo>
                <a:lnTo>
                  <a:pt x="133946" y="17859"/>
                </a:lnTo>
                <a:lnTo>
                  <a:pt x="133946" y="35718"/>
                </a:lnTo>
                <a:lnTo>
                  <a:pt x="142875" y="44648"/>
                </a:lnTo>
                <a:lnTo>
                  <a:pt x="142875" y="62507"/>
                </a:lnTo>
                <a:lnTo>
                  <a:pt x="142875" y="71437"/>
                </a:lnTo>
                <a:lnTo>
                  <a:pt x="151805" y="89296"/>
                </a:lnTo>
                <a:lnTo>
                  <a:pt x="151805" y="98226"/>
                </a:lnTo>
                <a:lnTo>
                  <a:pt x="151805" y="98226"/>
                </a:lnTo>
                <a:lnTo>
                  <a:pt x="151805" y="98226"/>
                </a:lnTo>
                <a:lnTo>
                  <a:pt x="151805" y="107156"/>
                </a:lnTo>
                <a:lnTo>
                  <a:pt x="151805"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Freeform 467"/>
          <p:cNvSpPr/>
          <p:nvPr/>
        </p:nvSpPr>
        <p:spPr>
          <a:xfrm>
            <a:off x="1785938" y="6438304"/>
            <a:ext cx="35719" cy="98227"/>
          </a:xfrm>
          <a:custGeom>
            <a:avLst/>
            <a:gdLst/>
            <a:ahLst/>
            <a:cxnLst/>
            <a:rect l="0" t="0" r="0" b="0"/>
            <a:pathLst>
              <a:path w="35719" h="98227">
                <a:moveTo>
                  <a:pt x="0" y="0"/>
                </a:moveTo>
                <a:lnTo>
                  <a:pt x="0" y="8930"/>
                </a:lnTo>
                <a:lnTo>
                  <a:pt x="0" y="8930"/>
                </a:lnTo>
                <a:lnTo>
                  <a:pt x="0" y="17859"/>
                </a:lnTo>
                <a:lnTo>
                  <a:pt x="8929" y="26789"/>
                </a:lnTo>
                <a:lnTo>
                  <a:pt x="8929" y="35719"/>
                </a:lnTo>
                <a:lnTo>
                  <a:pt x="8929" y="44648"/>
                </a:lnTo>
                <a:lnTo>
                  <a:pt x="17859" y="53578"/>
                </a:lnTo>
                <a:lnTo>
                  <a:pt x="17859" y="62508"/>
                </a:lnTo>
                <a:lnTo>
                  <a:pt x="17859" y="80367"/>
                </a:lnTo>
                <a:lnTo>
                  <a:pt x="26789" y="89297"/>
                </a:lnTo>
                <a:lnTo>
                  <a:pt x="26789" y="89297"/>
                </a:lnTo>
                <a:lnTo>
                  <a:pt x="26789" y="98226"/>
                </a:lnTo>
                <a:lnTo>
                  <a:pt x="35718" y="98226"/>
                </a:lnTo>
                <a:lnTo>
                  <a:pt x="35718" y="98226"/>
                </a:lnTo>
                <a:lnTo>
                  <a:pt x="35718" y="98226"/>
                </a:lnTo>
                <a:lnTo>
                  <a:pt x="35718" y="982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Freeform 468"/>
          <p:cNvSpPr/>
          <p:nvPr/>
        </p:nvSpPr>
        <p:spPr>
          <a:xfrm>
            <a:off x="1821656" y="6375796"/>
            <a:ext cx="8931" cy="1"/>
          </a:xfrm>
          <a:custGeom>
            <a:avLst/>
            <a:gdLst/>
            <a:ahLst/>
            <a:cxnLst/>
            <a:rect l="0" t="0" r="0" b="0"/>
            <a:pathLst>
              <a:path w="8931" h="1">
                <a:moveTo>
                  <a:pt x="8930" y="0"/>
                </a:moveTo>
                <a:lnTo>
                  <a:pt x="8930" y="0"/>
                </a:lnTo>
                <a:lnTo>
                  <a:pt x="0" y="0"/>
                </a:lnTo>
                <a:lnTo>
                  <a:pt x="0" y="0"/>
                </a:lnTo>
                <a:lnTo>
                  <a:pt x="8930" y="0"/>
                </a:lnTo>
                <a:lnTo>
                  <a:pt x="8930" y="0"/>
                </a:lnTo>
                <a:lnTo>
                  <a:pt x="8930" y="0"/>
                </a:lnTo>
                <a:lnTo>
                  <a:pt x="893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469"/>
          <p:cNvSpPr/>
          <p:nvPr/>
        </p:nvSpPr>
        <p:spPr>
          <a:xfrm>
            <a:off x="1884164" y="6429374"/>
            <a:ext cx="98228" cy="125017"/>
          </a:xfrm>
          <a:custGeom>
            <a:avLst/>
            <a:gdLst/>
            <a:ahLst/>
            <a:cxnLst/>
            <a:rect l="0" t="0" r="0" b="0"/>
            <a:pathLst>
              <a:path w="98228" h="125017">
                <a:moveTo>
                  <a:pt x="0" y="53578"/>
                </a:moveTo>
                <a:lnTo>
                  <a:pt x="0" y="62508"/>
                </a:lnTo>
                <a:lnTo>
                  <a:pt x="0" y="62508"/>
                </a:lnTo>
                <a:lnTo>
                  <a:pt x="0" y="71438"/>
                </a:lnTo>
                <a:lnTo>
                  <a:pt x="0" y="71438"/>
                </a:lnTo>
                <a:lnTo>
                  <a:pt x="0" y="80367"/>
                </a:lnTo>
                <a:lnTo>
                  <a:pt x="0" y="80367"/>
                </a:lnTo>
                <a:lnTo>
                  <a:pt x="0" y="80367"/>
                </a:lnTo>
                <a:lnTo>
                  <a:pt x="0" y="80367"/>
                </a:lnTo>
                <a:lnTo>
                  <a:pt x="0" y="80367"/>
                </a:lnTo>
                <a:lnTo>
                  <a:pt x="0" y="71438"/>
                </a:lnTo>
                <a:lnTo>
                  <a:pt x="0" y="62508"/>
                </a:lnTo>
                <a:lnTo>
                  <a:pt x="8930" y="53578"/>
                </a:lnTo>
                <a:lnTo>
                  <a:pt x="8930" y="44649"/>
                </a:lnTo>
                <a:lnTo>
                  <a:pt x="17859" y="35719"/>
                </a:lnTo>
                <a:lnTo>
                  <a:pt x="17859" y="26789"/>
                </a:lnTo>
                <a:lnTo>
                  <a:pt x="26789" y="8930"/>
                </a:lnTo>
                <a:lnTo>
                  <a:pt x="35719" y="0"/>
                </a:lnTo>
                <a:lnTo>
                  <a:pt x="44649" y="0"/>
                </a:lnTo>
                <a:lnTo>
                  <a:pt x="44649" y="0"/>
                </a:lnTo>
                <a:lnTo>
                  <a:pt x="53578" y="0"/>
                </a:lnTo>
                <a:lnTo>
                  <a:pt x="53578" y="0"/>
                </a:lnTo>
                <a:lnTo>
                  <a:pt x="62508" y="8930"/>
                </a:lnTo>
                <a:lnTo>
                  <a:pt x="62508" y="26789"/>
                </a:lnTo>
                <a:lnTo>
                  <a:pt x="71438" y="35719"/>
                </a:lnTo>
                <a:lnTo>
                  <a:pt x="71438" y="53578"/>
                </a:lnTo>
                <a:lnTo>
                  <a:pt x="80367" y="71438"/>
                </a:lnTo>
                <a:lnTo>
                  <a:pt x="80367" y="89297"/>
                </a:lnTo>
                <a:lnTo>
                  <a:pt x="80367" y="98227"/>
                </a:lnTo>
                <a:lnTo>
                  <a:pt x="89297" y="116086"/>
                </a:lnTo>
                <a:lnTo>
                  <a:pt x="89297" y="125016"/>
                </a:lnTo>
                <a:lnTo>
                  <a:pt x="98227" y="125016"/>
                </a:lnTo>
                <a:lnTo>
                  <a:pt x="98227" y="125016"/>
                </a:lnTo>
                <a:lnTo>
                  <a:pt x="98227" y="125016"/>
                </a:lnTo>
                <a:lnTo>
                  <a:pt x="98227" y="12501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Freeform 470"/>
          <p:cNvSpPr/>
          <p:nvPr/>
        </p:nvSpPr>
        <p:spPr>
          <a:xfrm>
            <a:off x="2000250" y="6536530"/>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471"/>
          <p:cNvSpPr/>
          <p:nvPr/>
        </p:nvSpPr>
        <p:spPr>
          <a:xfrm>
            <a:off x="1991320" y="6429374"/>
            <a:ext cx="151806" cy="133947"/>
          </a:xfrm>
          <a:custGeom>
            <a:avLst/>
            <a:gdLst/>
            <a:ahLst/>
            <a:cxnLst/>
            <a:rect l="0" t="0" r="0" b="0"/>
            <a:pathLst>
              <a:path w="151806" h="133947">
                <a:moveTo>
                  <a:pt x="53578" y="17860"/>
                </a:moveTo>
                <a:lnTo>
                  <a:pt x="53578" y="17860"/>
                </a:lnTo>
                <a:lnTo>
                  <a:pt x="53578" y="8930"/>
                </a:lnTo>
                <a:lnTo>
                  <a:pt x="53578" y="8930"/>
                </a:lnTo>
                <a:lnTo>
                  <a:pt x="53578" y="0"/>
                </a:lnTo>
                <a:lnTo>
                  <a:pt x="53578" y="0"/>
                </a:lnTo>
                <a:lnTo>
                  <a:pt x="53578" y="0"/>
                </a:lnTo>
                <a:lnTo>
                  <a:pt x="44649" y="0"/>
                </a:lnTo>
                <a:lnTo>
                  <a:pt x="35719" y="0"/>
                </a:lnTo>
                <a:lnTo>
                  <a:pt x="35719" y="0"/>
                </a:lnTo>
                <a:lnTo>
                  <a:pt x="26789" y="8930"/>
                </a:lnTo>
                <a:lnTo>
                  <a:pt x="17860" y="17860"/>
                </a:lnTo>
                <a:lnTo>
                  <a:pt x="8930" y="26789"/>
                </a:lnTo>
                <a:lnTo>
                  <a:pt x="8930" y="35719"/>
                </a:lnTo>
                <a:lnTo>
                  <a:pt x="0" y="44649"/>
                </a:lnTo>
                <a:lnTo>
                  <a:pt x="0" y="53578"/>
                </a:lnTo>
                <a:lnTo>
                  <a:pt x="8930" y="53578"/>
                </a:lnTo>
                <a:lnTo>
                  <a:pt x="8930" y="62508"/>
                </a:lnTo>
                <a:lnTo>
                  <a:pt x="17860" y="71438"/>
                </a:lnTo>
                <a:lnTo>
                  <a:pt x="26789" y="71438"/>
                </a:lnTo>
                <a:lnTo>
                  <a:pt x="35719" y="71438"/>
                </a:lnTo>
                <a:lnTo>
                  <a:pt x="44649" y="71438"/>
                </a:lnTo>
                <a:lnTo>
                  <a:pt x="53578" y="71438"/>
                </a:lnTo>
                <a:lnTo>
                  <a:pt x="62508" y="71438"/>
                </a:lnTo>
                <a:lnTo>
                  <a:pt x="62508" y="71438"/>
                </a:lnTo>
                <a:lnTo>
                  <a:pt x="71438" y="62508"/>
                </a:lnTo>
                <a:lnTo>
                  <a:pt x="80368" y="62508"/>
                </a:lnTo>
                <a:lnTo>
                  <a:pt x="80368" y="62508"/>
                </a:lnTo>
                <a:lnTo>
                  <a:pt x="80368" y="62508"/>
                </a:lnTo>
                <a:lnTo>
                  <a:pt x="80368" y="62508"/>
                </a:lnTo>
                <a:lnTo>
                  <a:pt x="80368" y="62508"/>
                </a:lnTo>
                <a:lnTo>
                  <a:pt x="80368" y="71438"/>
                </a:lnTo>
                <a:lnTo>
                  <a:pt x="89297" y="80367"/>
                </a:lnTo>
                <a:lnTo>
                  <a:pt x="89297" y="80367"/>
                </a:lnTo>
                <a:lnTo>
                  <a:pt x="89297" y="89297"/>
                </a:lnTo>
                <a:lnTo>
                  <a:pt x="98227" y="98227"/>
                </a:lnTo>
                <a:lnTo>
                  <a:pt x="107157" y="107156"/>
                </a:lnTo>
                <a:lnTo>
                  <a:pt x="116086" y="116086"/>
                </a:lnTo>
                <a:lnTo>
                  <a:pt x="125016" y="125016"/>
                </a:lnTo>
                <a:lnTo>
                  <a:pt x="133946" y="133946"/>
                </a:lnTo>
                <a:lnTo>
                  <a:pt x="142875" y="133946"/>
                </a:lnTo>
                <a:lnTo>
                  <a:pt x="142875" y="133946"/>
                </a:lnTo>
                <a:lnTo>
                  <a:pt x="151805" y="133946"/>
                </a:lnTo>
                <a:lnTo>
                  <a:pt x="151805" y="13394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Freeform 472"/>
          <p:cNvSpPr/>
          <p:nvPr/>
        </p:nvSpPr>
        <p:spPr>
          <a:xfrm>
            <a:off x="2169914" y="6349007"/>
            <a:ext cx="44650" cy="214314"/>
          </a:xfrm>
          <a:custGeom>
            <a:avLst/>
            <a:gdLst/>
            <a:ahLst/>
            <a:cxnLst/>
            <a:rect l="0" t="0" r="0" b="0"/>
            <a:pathLst>
              <a:path w="44650" h="214314">
                <a:moveTo>
                  <a:pt x="0" y="0"/>
                </a:moveTo>
                <a:lnTo>
                  <a:pt x="0" y="8930"/>
                </a:lnTo>
                <a:lnTo>
                  <a:pt x="0" y="8930"/>
                </a:lnTo>
                <a:lnTo>
                  <a:pt x="0" y="26789"/>
                </a:lnTo>
                <a:lnTo>
                  <a:pt x="0" y="35719"/>
                </a:lnTo>
                <a:lnTo>
                  <a:pt x="0" y="53578"/>
                </a:lnTo>
                <a:lnTo>
                  <a:pt x="0" y="71438"/>
                </a:lnTo>
                <a:lnTo>
                  <a:pt x="0" y="89297"/>
                </a:lnTo>
                <a:lnTo>
                  <a:pt x="8930" y="107156"/>
                </a:lnTo>
                <a:lnTo>
                  <a:pt x="8930" y="133945"/>
                </a:lnTo>
                <a:lnTo>
                  <a:pt x="8930" y="151805"/>
                </a:lnTo>
                <a:lnTo>
                  <a:pt x="17859" y="169664"/>
                </a:lnTo>
                <a:lnTo>
                  <a:pt x="26789" y="187523"/>
                </a:lnTo>
                <a:lnTo>
                  <a:pt x="26789" y="196453"/>
                </a:lnTo>
                <a:lnTo>
                  <a:pt x="35719" y="205383"/>
                </a:lnTo>
                <a:lnTo>
                  <a:pt x="35719" y="214313"/>
                </a:lnTo>
                <a:lnTo>
                  <a:pt x="35719" y="214313"/>
                </a:lnTo>
                <a:lnTo>
                  <a:pt x="44649" y="214313"/>
                </a:lnTo>
                <a:lnTo>
                  <a:pt x="44649"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Freeform 473"/>
          <p:cNvSpPr/>
          <p:nvPr/>
        </p:nvSpPr>
        <p:spPr>
          <a:xfrm>
            <a:off x="2098477" y="6402585"/>
            <a:ext cx="151805" cy="133946"/>
          </a:xfrm>
          <a:custGeom>
            <a:avLst/>
            <a:gdLst/>
            <a:ahLst/>
            <a:cxnLst/>
            <a:rect l="0" t="0" r="0" b="0"/>
            <a:pathLst>
              <a:path w="151805" h="133946">
                <a:moveTo>
                  <a:pt x="0" y="0"/>
                </a:moveTo>
                <a:lnTo>
                  <a:pt x="0" y="0"/>
                </a:lnTo>
                <a:lnTo>
                  <a:pt x="0" y="0"/>
                </a:lnTo>
                <a:lnTo>
                  <a:pt x="0" y="0"/>
                </a:lnTo>
                <a:lnTo>
                  <a:pt x="0" y="0"/>
                </a:lnTo>
                <a:lnTo>
                  <a:pt x="8929" y="0"/>
                </a:lnTo>
                <a:lnTo>
                  <a:pt x="17859" y="8930"/>
                </a:lnTo>
                <a:lnTo>
                  <a:pt x="26789" y="8930"/>
                </a:lnTo>
                <a:lnTo>
                  <a:pt x="44648" y="8930"/>
                </a:lnTo>
                <a:lnTo>
                  <a:pt x="53578" y="8930"/>
                </a:lnTo>
                <a:lnTo>
                  <a:pt x="71437" y="8930"/>
                </a:lnTo>
                <a:lnTo>
                  <a:pt x="80367" y="8930"/>
                </a:lnTo>
                <a:lnTo>
                  <a:pt x="98226" y="8930"/>
                </a:lnTo>
                <a:lnTo>
                  <a:pt x="107156" y="8930"/>
                </a:lnTo>
                <a:lnTo>
                  <a:pt x="116086" y="8930"/>
                </a:lnTo>
                <a:lnTo>
                  <a:pt x="125015" y="0"/>
                </a:lnTo>
                <a:lnTo>
                  <a:pt x="133945" y="0"/>
                </a:lnTo>
                <a:lnTo>
                  <a:pt x="142875" y="0"/>
                </a:lnTo>
                <a:lnTo>
                  <a:pt x="142875" y="0"/>
                </a:lnTo>
                <a:lnTo>
                  <a:pt x="142875" y="8930"/>
                </a:lnTo>
                <a:lnTo>
                  <a:pt x="142875" y="8930"/>
                </a:lnTo>
                <a:lnTo>
                  <a:pt x="142875" y="17860"/>
                </a:lnTo>
                <a:lnTo>
                  <a:pt x="142875" y="26789"/>
                </a:lnTo>
                <a:lnTo>
                  <a:pt x="133945" y="35719"/>
                </a:lnTo>
                <a:lnTo>
                  <a:pt x="133945" y="53578"/>
                </a:lnTo>
                <a:lnTo>
                  <a:pt x="133945" y="62508"/>
                </a:lnTo>
                <a:lnTo>
                  <a:pt x="133945" y="80367"/>
                </a:lnTo>
                <a:lnTo>
                  <a:pt x="133945" y="89297"/>
                </a:lnTo>
                <a:lnTo>
                  <a:pt x="133945" y="107156"/>
                </a:lnTo>
                <a:lnTo>
                  <a:pt x="133945" y="116086"/>
                </a:lnTo>
                <a:lnTo>
                  <a:pt x="133945" y="125016"/>
                </a:lnTo>
                <a:lnTo>
                  <a:pt x="142875" y="125016"/>
                </a:lnTo>
                <a:lnTo>
                  <a:pt x="142875" y="133945"/>
                </a:lnTo>
                <a:lnTo>
                  <a:pt x="142875" y="133945"/>
                </a:lnTo>
                <a:lnTo>
                  <a:pt x="151804" y="133945"/>
                </a:lnTo>
                <a:lnTo>
                  <a:pt x="151804"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Freeform 474"/>
          <p:cNvSpPr/>
          <p:nvPr/>
        </p:nvSpPr>
        <p:spPr>
          <a:xfrm>
            <a:off x="2294930" y="6429374"/>
            <a:ext cx="62509" cy="107157"/>
          </a:xfrm>
          <a:custGeom>
            <a:avLst/>
            <a:gdLst/>
            <a:ahLst/>
            <a:cxnLst/>
            <a:rect l="0" t="0" r="0" b="0"/>
            <a:pathLst>
              <a:path w="62509" h="107157">
                <a:moveTo>
                  <a:pt x="26789" y="26789"/>
                </a:moveTo>
                <a:lnTo>
                  <a:pt x="26789" y="26789"/>
                </a:lnTo>
                <a:lnTo>
                  <a:pt x="26789" y="26789"/>
                </a:lnTo>
                <a:lnTo>
                  <a:pt x="26789" y="26789"/>
                </a:lnTo>
                <a:lnTo>
                  <a:pt x="26789" y="26789"/>
                </a:lnTo>
                <a:lnTo>
                  <a:pt x="26789" y="26789"/>
                </a:lnTo>
                <a:lnTo>
                  <a:pt x="26789" y="26789"/>
                </a:lnTo>
                <a:lnTo>
                  <a:pt x="26789" y="26789"/>
                </a:lnTo>
                <a:lnTo>
                  <a:pt x="26789" y="26789"/>
                </a:lnTo>
                <a:lnTo>
                  <a:pt x="17859" y="26789"/>
                </a:lnTo>
                <a:lnTo>
                  <a:pt x="17859" y="35719"/>
                </a:lnTo>
                <a:lnTo>
                  <a:pt x="17859" y="44649"/>
                </a:lnTo>
                <a:lnTo>
                  <a:pt x="8929" y="53578"/>
                </a:lnTo>
                <a:lnTo>
                  <a:pt x="0" y="53578"/>
                </a:lnTo>
                <a:lnTo>
                  <a:pt x="0" y="62508"/>
                </a:lnTo>
                <a:lnTo>
                  <a:pt x="0" y="71438"/>
                </a:lnTo>
                <a:lnTo>
                  <a:pt x="0" y="80367"/>
                </a:lnTo>
                <a:lnTo>
                  <a:pt x="0" y="89297"/>
                </a:lnTo>
                <a:lnTo>
                  <a:pt x="8929" y="98227"/>
                </a:lnTo>
                <a:lnTo>
                  <a:pt x="8929" y="98227"/>
                </a:lnTo>
                <a:lnTo>
                  <a:pt x="17859" y="107156"/>
                </a:lnTo>
                <a:lnTo>
                  <a:pt x="26789" y="107156"/>
                </a:lnTo>
                <a:lnTo>
                  <a:pt x="35718" y="107156"/>
                </a:lnTo>
                <a:lnTo>
                  <a:pt x="44648" y="107156"/>
                </a:lnTo>
                <a:lnTo>
                  <a:pt x="53578" y="107156"/>
                </a:lnTo>
                <a:lnTo>
                  <a:pt x="62508" y="107156"/>
                </a:lnTo>
                <a:lnTo>
                  <a:pt x="62508" y="98227"/>
                </a:lnTo>
                <a:lnTo>
                  <a:pt x="62508" y="89297"/>
                </a:lnTo>
                <a:lnTo>
                  <a:pt x="62508" y="80367"/>
                </a:lnTo>
                <a:lnTo>
                  <a:pt x="62508" y="62508"/>
                </a:lnTo>
                <a:lnTo>
                  <a:pt x="62508" y="53578"/>
                </a:lnTo>
                <a:lnTo>
                  <a:pt x="53578" y="35719"/>
                </a:lnTo>
                <a:lnTo>
                  <a:pt x="53578" y="26789"/>
                </a:lnTo>
                <a:lnTo>
                  <a:pt x="44648" y="8930"/>
                </a:lnTo>
                <a:lnTo>
                  <a:pt x="44648" y="0"/>
                </a:lnTo>
                <a:lnTo>
                  <a:pt x="44648" y="0"/>
                </a:lnTo>
                <a:lnTo>
                  <a:pt x="44648" y="0"/>
                </a:lnTo>
                <a:lnTo>
                  <a:pt x="4464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Freeform 475"/>
          <p:cNvSpPr/>
          <p:nvPr/>
        </p:nvSpPr>
        <p:spPr>
          <a:xfrm>
            <a:off x="2393156" y="6438304"/>
            <a:ext cx="116087" cy="160735"/>
          </a:xfrm>
          <a:custGeom>
            <a:avLst/>
            <a:gdLst/>
            <a:ahLst/>
            <a:cxnLst/>
            <a:rect l="0" t="0" r="0" b="0"/>
            <a:pathLst>
              <a:path w="116087" h="160735">
                <a:moveTo>
                  <a:pt x="0" y="89297"/>
                </a:moveTo>
                <a:lnTo>
                  <a:pt x="0" y="89297"/>
                </a:lnTo>
                <a:lnTo>
                  <a:pt x="0" y="89297"/>
                </a:lnTo>
                <a:lnTo>
                  <a:pt x="0" y="89297"/>
                </a:lnTo>
                <a:lnTo>
                  <a:pt x="0" y="89297"/>
                </a:lnTo>
                <a:lnTo>
                  <a:pt x="0" y="89297"/>
                </a:lnTo>
                <a:lnTo>
                  <a:pt x="0" y="80367"/>
                </a:lnTo>
                <a:lnTo>
                  <a:pt x="0" y="80367"/>
                </a:lnTo>
                <a:lnTo>
                  <a:pt x="8930" y="71437"/>
                </a:lnTo>
                <a:lnTo>
                  <a:pt x="8930" y="62508"/>
                </a:lnTo>
                <a:lnTo>
                  <a:pt x="8930" y="53578"/>
                </a:lnTo>
                <a:lnTo>
                  <a:pt x="17860" y="35719"/>
                </a:lnTo>
                <a:lnTo>
                  <a:pt x="17860" y="26789"/>
                </a:lnTo>
                <a:lnTo>
                  <a:pt x="26789" y="17859"/>
                </a:lnTo>
                <a:lnTo>
                  <a:pt x="35719" y="8930"/>
                </a:lnTo>
                <a:lnTo>
                  <a:pt x="35719" y="0"/>
                </a:lnTo>
                <a:lnTo>
                  <a:pt x="44649" y="0"/>
                </a:lnTo>
                <a:lnTo>
                  <a:pt x="53578" y="0"/>
                </a:lnTo>
                <a:lnTo>
                  <a:pt x="62508" y="0"/>
                </a:lnTo>
                <a:lnTo>
                  <a:pt x="71438" y="8930"/>
                </a:lnTo>
                <a:lnTo>
                  <a:pt x="80367" y="17859"/>
                </a:lnTo>
                <a:lnTo>
                  <a:pt x="89297" y="26789"/>
                </a:lnTo>
                <a:lnTo>
                  <a:pt x="98227" y="44648"/>
                </a:lnTo>
                <a:lnTo>
                  <a:pt x="107157" y="62508"/>
                </a:lnTo>
                <a:lnTo>
                  <a:pt x="107157" y="80367"/>
                </a:lnTo>
                <a:lnTo>
                  <a:pt x="116086" y="98226"/>
                </a:lnTo>
                <a:lnTo>
                  <a:pt x="116086" y="116086"/>
                </a:lnTo>
                <a:lnTo>
                  <a:pt x="116086" y="133945"/>
                </a:lnTo>
                <a:lnTo>
                  <a:pt x="107157" y="142875"/>
                </a:lnTo>
                <a:lnTo>
                  <a:pt x="107157" y="151805"/>
                </a:lnTo>
                <a:lnTo>
                  <a:pt x="107157" y="151805"/>
                </a:lnTo>
                <a:lnTo>
                  <a:pt x="98227" y="160734"/>
                </a:lnTo>
                <a:lnTo>
                  <a:pt x="98227" y="16073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Freeform 476"/>
          <p:cNvSpPr/>
          <p:nvPr/>
        </p:nvSpPr>
        <p:spPr>
          <a:xfrm>
            <a:off x="2268141" y="6340077"/>
            <a:ext cx="8930" cy="1"/>
          </a:xfrm>
          <a:custGeom>
            <a:avLst/>
            <a:gdLst/>
            <a:ahLst/>
            <a:cxnLst/>
            <a:rect l="0" t="0" r="0" b="0"/>
            <a:pathLst>
              <a:path w="8930" h="1">
                <a:moveTo>
                  <a:pt x="8929" y="0"/>
                </a:moveTo>
                <a:lnTo>
                  <a:pt x="8929" y="0"/>
                </a:lnTo>
                <a:lnTo>
                  <a:pt x="8929" y="0"/>
                </a:lnTo>
                <a:lnTo>
                  <a:pt x="8929" y="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Freeform 479"/>
          <p:cNvSpPr/>
          <p:nvPr/>
        </p:nvSpPr>
        <p:spPr>
          <a:xfrm>
            <a:off x="2178844" y="5098852"/>
            <a:ext cx="401837" cy="321469"/>
          </a:xfrm>
          <a:custGeom>
            <a:avLst/>
            <a:gdLst/>
            <a:ahLst/>
            <a:cxnLst/>
            <a:rect l="0" t="0" r="0" b="0"/>
            <a:pathLst>
              <a:path w="401837" h="321469">
                <a:moveTo>
                  <a:pt x="0" y="321468"/>
                </a:moveTo>
                <a:lnTo>
                  <a:pt x="0" y="321468"/>
                </a:lnTo>
                <a:lnTo>
                  <a:pt x="0" y="321468"/>
                </a:lnTo>
                <a:lnTo>
                  <a:pt x="0" y="321468"/>
                </a:lnTo>
                <a:lnTo>
                  <a:pt x="0" y="321468"/>
                </a:lnTo>
                <a:lnTo>
                  <a:pt x="0" y="321468"/>
                </a:lnTo>
                <a:lnTo>
                  <a:pt x="0" y="321468"/>
                </a:lnTo>
                <a:lnTo>
                  <a:pt x="0" y="321468"/>
                </a:lnTo>
                <a:lnTo>
                  <a:pt x="0" y="312539"/>
                </a:lnTo>
                <a:lnTo>
                  <a:pt x="0" y="303609"/>
                </a:lnTo>
                <a:lnTo>
                  <a:pt x="0" y="303609"/>
                </a:lnTo>
                <a:lnTo>
                  <a:pt x="8929" y="285750"/>
                </a:lnTo>
                <a:lnTo>
                  <a:pt x="8929" y="276820"/>
                </a:lnTo>
                <a:lnTo>
                  <a:pt x="8929" y="267890"/>
                </a:lnTo>
                <a:lnTo>
                  <a:pt x="17859" y="258961"/>
                </a:lnTo>
                <a:lnTo>
                  <a:pt x="17859" y="241101"/>
                </a:lnTo>
                <a:lnTo>
                  <a:pt x="17859" y="223242"/>
                </a:lnTo>
                <a:lnTo>
                  <a:pt x="26789" y="214312"/>
                </a:lnTo>
                <a:lnTo>
                  <a:pt x="26789" y="196453"/>
                </a:lnTo>
                <a:lnTo>
                  <a:pt x="35719" y="178593"/>
                </a:lnTo>
                <a:lnTo>
                  <a:pt x="35719" y="160734"/>
                </a:lnTo>
                <a:lnTo>
                  <a:pt x="44648" y="142875"/>
                </a:lnTo>
                <a:lnTo>
                  <a:pt x="44648" y="133945"/>
                </a:lnTo>
                <a:lnTo>
                  <a:pt x="53578" y="116086"/>
                </a:lnTo>
                <a:lnTo>
                  <a:pt x="62508" y="98226"/>
                </a:lnTo>
                <a:lnTo>
                  <a:pt x="62508" y="80367"/>
                </a:lnTo>
                <a:lnTo>
                  <a:pt x="71437" y="71437"/>
                </a:lnTo>
                <a:lnTo>
                  <a:pt x="80367" y="53578"/>
                </a:lnTo>
                <a:lnTo>
                  <a:pt x="89297" y="44648"/>
                </a:lnTo>
                <a:lnTo>
                  <a:pt x="89297" y="35718"/>
                </a:lnTo>
                <a:lnTo>
                  <a:pt x="98226" y="26789"/>
                </a:lnTo>
                <a:lnTo>
                  <a:pt x="107156" y="17859"/>
                </a:lnTo>
                <a:lnTo>
                  <a:pt x="116086" y="17859"/>
                </a:lnTo>
                <a:lnTo>
                  <a:pt x="125015" y="8929"/>
                </a:lnTo>
                <a:lnTo>
                  <a:pt x="133945" y="8929"/>
                </a:lnTo>
                <a:lnTo>
                  <a:pt x="142875" y="8929"/>
                </a:lnTo>
                <a:lnTo>
                  <a:pt x="151804" y="8929"/>
                </a:lnTo>
                <a:lnTo>
                  <a:pt x="160734" y="8929"/>
                </a:lnTo>
                <a:lnTo>
                  <a:pt x="169664" y="8929"/>
                </a:lnTo>
                <a:lnTo>
                  <a:pt x="178594" y="8929"/>
                </a:lnTo>
                <a:lnTo>
                  <a:pt x="187523" y="8929"/>
                </a:lnTo>
                <a:lnTo>
                  <a:pt x="205383" y="8929"/>
                </a:lnTo>
                <a:lnTo>
                  <a:pt x="223242" y="17859"/>
                </a:lnTo>
                <a:lnTo>
                  <a:pt x="232172" y="17859"/>
                </a:lnTo>
                <a:lnTo>
                  <a:pt x="241101" y="17859"/>
                </a:lnTo>
                <a:lnTo>
                  <a:pt x="258961" y="8929"/>
                </a:lnTo>
                <a:lnTo>
                  <a:pt x="267890" y="8929"/>
                </a:lnTo>
                <a:lnTo>
                  <a:pt x="285750" y="8929"/>
                </a:lnTo>
                <a:lnTo>
                  <a:pt x="294679" y="8929"/>
                </a:lnTo>
                <a:lnTo>
                  <a:pt x="312539" y="8929"/>
                </a:lnTo>
                <a:lnTo>
                  <a:pt x="330398" y="8929"/>
                </a:lnTo>
                <a:lnTo>
                  <a:pt x="339328" y="8929"/>
                </a:lnTo>
                <a:lnTo>
                  <a:pt x="348258" y="8929"/>
                </a:lnTo>
                <a:lnTo>
                  <a:pt x="366117" y="0"/>
                </a:lnTo>
                <a:lnTo>
                  <a:pt x="375047" y="0"/>
                </a:lnTo>
                <a:lnTo>
                  <a:pt x="383976" y="0"/>
                </a:lnTo>
                <a:lnTo>
                  <a:pt x="392906" y="0"/>
                </a:lnTo>
                <a:lnTo>
                  <a:pt x="392906" y="0"/>
                </a:lnTo>
                <a:lnTo>
                  <a:pt x="401836" y="0"/>
                </a:lnTo>
                <a:lnTo>
                  <a:pt x="401836" y="0"/>
                </a:lnTo>
                <a:lnTo>
                  <a:pt x="401836" y="0"/>
                </a:lnTo>
                <a:lnTo>
                  <a:pt x="401836" y="0"/>
                </a:lnTo>
                <a:lnTo>
                  <a:pt x="40183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Freeform 480"/>
          <p:cNvSpPr/>
          <p:nvPr/>
        </p:nvSpPr>
        <p:spPr>
          <a:xfrm>
            <a:off x="2518172" y="5027414"/>
            <a:ext cx="71438" cy="142876"/>
          </a:xfrm>
          <a:custGeom>
            <a:avLst/>
            <a:gdLst/>
            <a:ahLst/>
            <a:cxnLst/>
            <a:rect l="0" t="0" r="0" b="0"/>
            <a:pathLst>
              <a:path w="71438" h="142876">
                <a:moveTo>
                  <a:pt x="0" y="0"/>
                </a:moveTo>
                <a:lnTo>
                  <a:pt x="0" y="0"/>
                </a:lnTo>
                <a:lnTo>
                  <a:pt x="0" y="0"/>
                </a:lnTo>
                <a:lnTo>
                  <a:pt x="8930" y="0"/>
                </a:lnTo>
                <a:lnTo>
                  <a:pt x="8930" y="0"/>
                </a:lnTo>
                <a:lnTo>
                  <a:pt x="8930" y="8930"/>
                </a:lnTo>
                <a:lnTo>
                  <a:pt x="17859" y="8930"/>
                </a:lnTo>
                <a:lnTo>
                  <a:pt x="26789" y="8930"/>
                </a:lnTo>
                <a:lnTo>
                  <a:pt x="26789" y="8930"/>
                </a:lnTo>
                <a:lnTo>
                  <a:pt x="35719" y="17859"/>
                </a:lnTo>
                <a:lnTo>
                  <a:pt x="44648" y="17859"/>
                </a:lnTo>
                <a:lnTo>
                  <a:pt x="53578" y="26789"/>
                </a:lnTo>
                <a:lnTo>
                  <a:pt x="62508" y="26789"/>
                </a:lnTo>
                <a:lnTo>
                  <a:pt x="62508" y="35719"/>
                </a:lnTo>
                <a:lnTo>
                  <a:pt x="71437" y="44649"/>
                </a:lnTo>
                <a:lnTo>
                  <a:pt x="71437" y="53578"/>
                </a:lnTo>
                <a:lnTo>
                  <a:pt x="71437" y="53578"/>
                </a:lnTo>
                <a:lnTo>
                  <a:pt x="71437" y="62508"/>
                </a:lnTo>
                <a:lnTo>
                  <a:pt x="71437" y="71438"/>
                </a:lnTo>
                <a:lnTo>
                  <a:pt x="71437" y="80367"/>
                </a:lnTo>
                <a:lnTo>
                  <a:pt x="62508" y="89297"/>
                </a:lnTo>
                <a:lnTo>
                  <a:pt x="53578" y="89297"/>
                </a:lnTo>
                <a:lnTo>
                  <a:pt x="53578" y="98227"/>
                </a:lnTo>
                <a:lnTo>
                  <a:pt x="44648" y="107156"/>
                </a:lnTo>
                <a:lnTo>
                  <a:pt x="35719" y="116086"/>
                </a:lnTo>
                <a:lnTo>
                  <a:pt x="35719" y="125016"/>
                </a:lnTo>
                <a:lnTo>
                  <a:pt x="26789" y="133945"/>
                </a:lnTo>
                <a:lnTo>
                  <a:pt x="26789" y="133945"/>
                </a:lnTo>
                <a:lnTo>
                  <a:pt x="26789" y="133945"/>
                </a:lnTo>
                <a:lnTo>
                  <a:pt x="26789" y="142875"/>
                </a:lnTo>
                <a:lnTo>
                  <a:pt x="26789"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Freeform 481"/>
          <p:cNvSpPr/>
          <p:nvPr/>
        </p:nvSpPr>
        <p:spPr>
          <a:xfrm>
            <a:off x="2786063" y="4947047"/>
            <a:ext cx="8930" cy="223243"/>
          </a:xfrm>
          <a:custGeom>
            <a:avLst/>
            <a:gdLst/>
            <a:ahLst/>
            <a:cxnLst/>
            <a:rect l="0" t="0" r="0" b="0"/>
            <a:pathLst>
              <a:path w="8930" h="223243">
                <a:moveTo>
                  <a:pt x="8929" y="0"/>
                </a:moveTo>
                <a:lnTo>
                  <a:pt x="8929" y="0"/>
                </a:lnTo>
                <a:lnTo>
                  <a:pt x="8929" y="0"/>
                </a:lnTo>
                <a:lnTo>
                  <a:pt x="8929" y="8930"/>
                </a:lnTo>
                <a:lnTo>
                  <a:pt x="8929" y="8930"/>
                </a:lnTo>
                <a:lnTo>
                  <a:pt x="8929" y="26789"/>
                </a:lnTo>
                <a:lnTo>
                  <a:pt x="8929" y="35719"/>
                </a:lnTo>
                <a:lnTo>
                  <a:pt x="8929" y="53578"/>
                </a:lnTo>
                <a:lnTo>
                  <a:pt x="8929" y="71437"/>
                </a:lnTo>
                <a:lnTo>
                  <a:pt x="8929" y="89297"/>
                </a:lnTo>
                <a:lnTo>
                  <a:pt x="8929" y="107156"/>
                </a:lnTo>
                <a:lnTo>
                  <a:pt x="8929" y="125016"/>
                </a:lnTo>
                <a:lnTo>
                  <a:pt x="8929" y="142875"/>
                </a:lnTo>
                <a:lnTo>
                  <a:pt x="8929" y="160734"/>
                </a:lnTo>
                <a:lnTo>
                  <a:pt x="8929" y="178594"/>
                </a:lnTo>
                <a:lnTo>
                  <a:pt x="0" y="196453"/>
                </a:lnTo>
                <a:lnTo>
                  <a:pt x="0" y="205383"/>
                </a:lnTo>
                <a:lnTo>
                  <a:pt x="0" y="214312"/>
                </a:lnTo>
                <a:lnTo>
                  <a:pt x="8929" y="223242"/>
                </a:lnTo>
                <a:lnTo>
                  <a:pt x="8929" y="223242"/>
                </a:lnTo>
                <a:lnTo>
                  <a:pt x="8929" y="223242"/>
                </a:lnTo>
                <a:lnTo>
                  <a:pt x="8929" y="223242"/>
                </a:lnTo>
                <a:lnTo>
                  <a:pt x="8929"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Freeform 482"/>
          <p:cNvSpPr/>
          <p:nvPr/>
        </p:nvSpPr>
        <p:spPr>
          <a:xfrm>
            <a:off x="2678906" y="4884539"/>
            <a:ext cx="223243" cy="62509"/>
          </a:xfrm>
          <a:custGeom>
            <a:avLst/>
            <a:gdLst/>
            <a:ahLst/>
            <a:cxnLst/>
            <a:rect l="0" t="0" r="0" b="0"/>
            <a:pathLst>
              <a:path w="223243" h="62509">
                <a:moveTo>
                  <a:pt x="223242" y="0"/>
                </a:moveTo>
                <a:lnTo>
                  <a:pt x="223242" y="0"/>
                </a:lnTo>
                <a:lnTo>
                  <a:pt x="223242" y="0"/>
                </a:lnTo>
                <a:lnTo>
                  <a:pt x="214313" y="0"/>
                </a:lnTo>
                <a:lnTo>
                  <a:pt x="214313" y="0"/>
                </a:lnTo>
                <a:lnTo>
                  <a:pt x="205383" y="0"/>
                </a:lnTo>
                <a:lnTo>
                  <a:pt x="196453" y="0"/>
                </a:lnTo>
                <a:lnTo>
                  <a:pt x="187524" y="0"/>
                </a:lnTo>
                <a:lnTo>
                  <a:pt x="169664" y="8930"/>
                </a:lnTo>
                <a:lnTo>
                  <a:pt x="160735" y="8930"/>
                </a:lnTo>
                <a:lnTo>
                  <a:pt x="142875" y="17859"/>
                </a:lnTo>
                <a:lnTo>
                  <a:pt x="125016" y="17859"/>
                </a:lnTo>
                <a:lnTo>
                  <a:pt x="107157" y="26789"/>
                </a:lnTo>
                <a:lnTo>
                  <a:pt x="89297" y="26789"/>
                </a:lnTo>
                <a:lnTo>
                  <a:pt x="71438" y="35719"/>
                </a:lnTo>
                <a:lnTo>
                  <a:pt x="53578" y="44649"/>
                </a:lnTo>
                <a:lnTo>
                  <a:pt x="35719" y="44649"/>
                </a:lnTo>
                <a:lnTo>
                  <a:pt x="26789" y="53578"/>
                </a:lnTo>
                <a:lnTo>
                  <a:pt x="8930" y="53578"/>
                </a:lnTo>
                <a:lnTo>
                  <a:pt x="8930" y="53578"/>
                </a:lnTo>
                <a:lnTo>
                  <a:pt x="0" y="62508"/>
                </a:lnTo>
                <a:lnTo>
                  <a:pt x="0" y="6250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Freeform 483"/>
          <p:cNvSpPr/>
          <p:nvPr/>
        </p:nvSpPr>
        <p:spPr>
          <a:xfrm>
            <a:off x="2866430" y="5045273"/>
            <a:ext cx="62509" cy="178595"/>
          </a:xfrm>
          <a:custGeom>
            <a:avLst/>
            <a:gdLst/>
            <a:ahLst/>
            <a:cxnLst/>
            <a:rect l="0" t="0" r="0" b="0"/>
            <a:pathLst>
              <a:path w="62509" h="178595">
                <a:moveTo>
                  <a:pt x="0" y="0"/>
                </a:moveTo>
                <a:lnTo>
                  <a:pt x="0" y="0"/>
                </a:lnTo>
                <a:lnTo>
                  <a:pt x="0" y="8930"/>
                </a:lnTo>
                <a:lnTo>
                  <a:pt x="0" y="26790"/>
                </a:lnTo>
                <a:lnTo>
                  <a:pt x="0" y="44649"/>
                </a:lnTo>
                <a:lnTo>
                  <a:pt x="0" y="62508"/>
                </a:lnTo>
                <a:lnTo>
                  <a:pt x="0" y="89297"/>
                </a:lnTo>
                <a:lnTo>
                  <a:pt x="0" y="107157"/>
                </a:lnTo>
                <a:lnTo>
                  <a:pt x="0" y="125016"/>
                </a:lnTo>
                <a:lnTo>
                  <a:pt x="0" y="142875"/>
                </a:lnTo>
                <a:lnTo>
                  <a:pt x="0" y="160735"/>
                </a:lnTo>
                <a:lnTo>
                  <a:pt x="0" y="169665"/>
                </a:lnTo>
                <a:lnTo>
                  <a:pt x="0" y="178594"/>
                </a:lnTo>
                <a:lnTo>
                  <a:pt x="0" y="178594"/>
                </a:lnTo>
                <a:lnTo>
                  <a:pt x="0" y="178594"/>
                </a:lnTo>
                <a:lnTo>
                  <a:pt x="0" y="169665"/>
                </a:lnTo>
                <a:lnTo>
                  <a:pt x="0" y="160735"/>
                </a:lnTo>
                <a:lnTo>
                  <a:pt x="0" y="151805"/>
                </a:lnTo>
                <a:lnTo>
                  <a:pt x="0" y="133946"/>
                </a:lnTo>
                <a:lnTo>
                  <a:pt x="8929" y="116086"/>
                </a:lnTo>
                <a:lnTo>
                  <a:pt x="8929" y="98227"/>
                </a:lnTo>
                <a:lnTo>
                  <a:pt x="17859" y="71438"/>
                </a:lnTo>
                <a:lnTo>
                  <a:pt x="26789" y="53579"/>
                </a:lnTo>
                <a:lnTo>
                  <a:pt x="35718" y="35719"/>
                </a:lnTo>
                <a:lnTo>
                  <a:pt x="44648" y="26790"/>
                </a:lnTo>
                <a:lnTo>
                  <a:pt x="53578" y="17860"/>
                </a:lnTo>
                <a:lnTo>
                  <a:pt x="53578" y="17860"/>
                </a:lnTo>
                <a:lnTo>
                  <a:pt x="62508" y="8930"/>
                </a:lnTo>
                <a:lnTo>
                  <a:pt x="62508"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Freeform 484"/>
          <p:cNvSpPr/>
          <p:nvPr/>
        </p:nvSpPr>
        <p:spPr>
          <a:xfrm>
            <a:off x="2964656" y="5027414"/>
            <a:ext cx="89298" cy="169665"/>
          </a:xfrm>
          <a:custGeom>
            <a:avLst/>
            <a:gdLst/>
            <a:ahLst/>
            <a:cxnLst/>
            <a:rect l="0" t="0" r="0" b="0"/>
            <a:pathLst>
              <a:path w="89298" h="169665">
                <a:moveTo>
                  <a:pt x="44649" y="0"/>
                </a:moveTo>
                <a:lnTo>
                  <a:pt x="53578" y="0"/>
                </a:lnTo>
                <a:lnTo>
                  <a:pt x="53578" y="0"/>
                </a:lnTo>
                <a:lnTo>
                  <a:pt x="53578" y="0"/>
                </a:lnTo>
                <a:lnTo>
                  <a:pt x="53578" y="0"/>
                </a:lnTo>
                <a:lnTo>
                  <a:pt x="53578" y="0"/>
                </a:lnTo>
                <a:lnTo>
                  <a:pt x="44649" y="0"/>
                </a:lnTo>
                <a:lnTo>
                  <a:pt x="44649" y="8930"/>
                </a:lnTo>
                <a:lnTo>
                  <a:pt x="35719" y="17859"/>
                </a:lnTo>
                <a:lnTo>
                  <a:pt x="26789" y="26789"/>
                </a:lnTo>
                <a:lnTo>
                  <a:pt x="26789" y="44649"/>
                </a:lnTo>
                <a:lnTo>
                  <a:pt x="17860" y="62508"/>
                </a:lnTo>
                <a:lnTo>
                  <a:pt x="8930" y="80367"/>
                </a:lnTo>
                <a:lnTo>
                  <a:pt x="0" y="98227"/>
                </a:lnTo>
                <a:lnTo>
                  <a:pt x="0" y="116086"/>
                </a:lnTo>
                <a:lnTo>
                  <a:pt x="0" y="133945"/>
                </a:lnTo>
                <a:lnTo>
                  <a:pt x="0" y="151805"/>
                </a:lnTo>
                <a:lnTo>
                  <a:pt x="8930" y="160734"/>
                </a:lnTo>
                <a:lnTo>
                  <a:pt x="8930" y="160734"/>
                </a:lnTo>
                <a:lnTo>
                  <a:pt x="17860" y="169664"/>
                </a:lnTo>
                <a:lnTo>
                  <a:pt x="26789" y="169664"/>
                </a:lnTo>
                <a:lnTo>
                  <a:pt x="35719" y="160734"/>
                </a:lnTo>
                <a:lnTo>
                  <a:pt x="35719" y="151805"/>
                </a:lnTo>
                <a:lnTo>
                  <a:pt x="44649" y="142875"/>
                </a:lnTo>
                <a:lnTo>
                  <a:pt x="53578" y="125016"/>
                </a:lnTo>
                <a:lnTo>
                  <a:pt x="53578" y="107156"/>
                </a:lnTo>
                <a:lnTo>
                  <a:pt x="62508" y="89297"/>
                </a:lnTo>
                <a:lnTo>
                  <a:pt x="62508" y="71438"/>
                </a:lnTo>
                <a:lnTo>
                  <a:pt x="71438" y="62508"/>
                </a:lnTo>
                <a:lnTo>
                  <a:pt x="71438" y="44649"/>
                </a:lnTo>
                <a:lnTo>
                  <a:pt x="71438" y="44649"/>
                </a:lnTo>
                <a:lnTo>
                  <a:pt x="71438" y="44649"/>
                </a:lnTo>
                <a:lnTo>
                  <a:pt x="71438" y="44649"/>
                </a:lnTo>
                <a:lnTo>
                  <a:pt x="71438" y="53578"/>
                </a:lnTo>
                <a:lnTo>
                  <a:pt x="71438" y="62508"/>
                </a:lnTo>
                <a:lnTo>
                  <a:pt x="71438" y="80367"/>
                </a:lnTo>
                <a:lnTo>
                  <a:pt x="71438" y="98227"/>
                </a:lnTo>
                <a:lnTo>
                  <a:pt x="71438" y="116086"/>
                </a:lnTo>
                <a:lnTo>
                  <a:pt x="71438" y="133945"/>
                </a:lnTo>
                <a:lnTo>
                  <a:pt x="71438" y="142875"/>
                </a:lnTo>
                <a:lnTo>
                  <a:pt x="80367" y="151805"/>
                </a:lnTo>
                <a:lnTo>
                  <a:pt x="80367" y="151805"/>
                </a:lnTo>
                <a:lnTo>
                  <a:pt x="80367" y="151805"/>
                </a:lnTo>
                <a:lnTo>
                  <a:pt x="89297" y="151805"/>
                </a:lnTo>
                <a:lnTo>
                  <a:pt x="89297"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Freeform 485"/>
          <p:cNvSpPr/>
          <p:nvPr/>
        </p:nvSpPr>
        <p:spPr>
          <a:xfrm>
            <a:off x="3098602" y="5045273"/>
            <a:ext cx="71438" cy="133947"/>
          </a:xfrm>
          <a:custGeom>
            <a:avLst/>
            <a:gdLst/>
            <a:ahLst/>
            <a:cxnLst/>
            <a:rect l="0" t="0" r="0" b="0"/>
            <a:pathLst>
              <a:path w="71438" h="133947">
                <a:moveTo>
                  <a:pt x="8929" y="98227"/>
                </a:moveTo>
                <a:lnTo>
                  <a:pt x="0" y="98227"/>
                </a:lnTo>
                <a:lnTo>
                  <a:pt x="0" y="107157"/>
                </a:lnTo>
                <a:lnTo>
                  <a:pt x="0" y="107157"/>
                </a:lnTo>
                <a:lnTo>
                  <a:pt x="0" y="116086"/>
                </a:lnTo>
                <a:lnTo>
                  <a:pt x="0" y="116086"/>
                </a:lnTo>
                <a:lnTo>
                  <a:pt x="0" y="116086"/>
                </a:lnTo>
                <a:lnTo>
                  <a:pt x="0" y="116086"/>
                </a:lnTo>
                <a:lnTo>
                  <a:pt x="0" y="107157"/>
                </a:lnTo>
                <a:lnTo>
                  <a:pt x="0" y="98227"/>
                </a:lnTo>
                <a:lnTo>
                  <a:pt x="0" y="80368"/>
                </a:lnTo>
                <a:lnTo>
                  <a:pt x="8929" y="71438"/>
                </a:lnTo>
                <a:lnTo>
                  <a:pt x="8929" y="44649"/>
                </a:lnTo>
                <a:lnTo>
                  <a:pt x="17859" y="26790"/>
                </a:lnTo>
                <a:lnTo>
                  <a:pt x="17859" y="8930"/>
                </a:lnTo>
                <a:lnTo>
                  <a:pt x="26789" y="0"/>
                </a:lnTo>
                <a:lnTo>
                  <a:pt x="26789" y="0"/>
                </a:lnTo>
                <a:lnTo>
                  <a:pt x="35718" y="0"/>
                </a:lnTo>
                <a:lnTo>
                  <a:pt x="44648" y="0"/>
                </a:lnTo>
                <a:lnTo>
                  <a:pt x="53578" y="17860"/>
                </a:lnTo>
                <a:lnTo>
                  <a:pt x="53578" y="26790"/>
                </a:lnTo>
                <a:lnTo>
                  <a:pt x="62507" y="44649"/>
                </a:lnTo>
                <a:lnTo>
                  <a:pt x="62507" y="62508"/>
                </a:lnTo>
                <a:lnTo>
                  <a:pt x="62507" y="80368"/>
                </a:lnTo>
                <a:lnTo>
                  <a:pt x="71437" y="98227"/>
                </a:lnTo>
                <a:lnTo>
                  <a:pt x="71437" y="116086"/>
                </a:lnTo>
                <a:lnTo>
                  <a:pt x="71437" y="125016"/>
                </a:lnTo>
                <a:lnTo>
                  <a:pt x="71437" y="133946"/>
                </a:lnTo>
                <a:lnTo>
                  <a:pt x="71437" y="133946"/>
                </a:lnTo>
                <a:lnTo>
                  <a:pt x="71437" y="133946"/>
                </a:lnTo>
                <a:lnTo>
                  <a:pt x="71437" y="133946"/>
                </a:lnTo>
                <a:lnTo>
                  <a:pt x="71437" y="133946"/>
                </a:lnTo>
                <a:lnTo>
                  <a:pt x="71437" y="125016"/>
                </a:lnTo>
                <a:lnTo>
                  <a:pt x="71437" y="12501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Freeform 486"/>
          <p:cNvSpPr/>
          <p:nvPr/>
        </p:nvSpPr>
        <p:spPr>
          <a:xfrm>
            <a:off x="3223617" y="5036344"/>
            <a:ext cx="89298" cy="160735"/>
          </a:xfrm>
          <a:custGeom>
            <a:avLst/>
            <a:gdLst/>
            <a:ahLst/>
            <a:cxnLst/>
            <a:rect l="0" t="0" r="0" b="0"/>
            <a:pathLst>
              <a:path w="89298" h="160735">
                <a:moveTo>
                  <a:pt x="44649" y="8929"/>
                </a:moveTo>
                <a:lnTo>
                  <a:pt x="44649" y="0"/>
                </a:lnTo>
                <a:lnTo>
                  <a:pt x="44649" y="0"/>
                </a:lnTo>
                <a:lnTo>
                  <a:pt x="44649" y="0"/>
                </a:lnTo>
                <a:lnTo>
                  <a:pt x="53578" y="0"/>
                </a:lnTo>
                <a:lnTo>
                  <a:pt x="53578" y="0"/>
                </a:lnTo>
                <a:lnTo>
                  <a:pt x="53578" y="0"/>
                </a:lnTo>
                <a:lnTo>
                  <a:pt x="44649" y="0"/>
                </a:lnTo>
                <a:lnTo>
                  <a:pt x="44649" y="0"/>
                </a:lnTo>
                <a:lnTo>
                  <a:pt x="35719" y="0"/>
                </a:lnTo>
                <a:lnTo>
                  <a:pt x="26789" y="8929"/>
                </a:lnTo>
                <a:lnTo>
                  <a:pt x="17860" y="8929"/>
                </a:lnTo>
                <a:lnTo>
                  <a:pt x="8930" y="17859"/>
                </a:lnTo>
                <a:lnTo>
                  <a:pt x="8930" y="26789"/>
                </a:lnTo>
                <a:lnTo>
                  <a:pt x="0" y="26789"/>
                </a:lnTo>
                <a:lnTo>
                  <a:pt x="0" y="35719"/>
                </a:lnTo>
                <a:lnTo>
                  <a:pt x="8930" y="44648"/>
                </a:lnTo>
                <a:lnTo>
                  <a:pt x="8930" y="44648"/>
                </a:lnTo>
                <a:lnTo>
                  <a:pt x="17860" y="53578"/>
                </a:lnTo>
                <a:lnTo>
                  <a:pt x="35719" y="62508"/>
                </a:lnTo>
                <a:lnTo>
                  <a:pt x="44649" y="62508"/>
                </a:lnTo>
                <a:lnTo>
                  <a:pt x="62508" y="80367"/>
                </a:lnTo>
                <a:lnTo>
                  <a:pt x="71438" y="80367"/>
                </a:lnTo>
                <a:lnTo>
                  <a:pt x="80367" y="98226"/>
                </a:lnTo>
                <a:lnTo>
                  <a:pt x="89297" y="107156"/>
                </a:lnTo>
                <a:lnTo>
                  <a:pt x="89297" y="116086"/>
                </a:lnTo>
                <a:lnTo>
                  <a:pt x="89297" y="125015"/>
                </a:lnTo>
                <a:lnTo>
                  <a:pt x="80367" y="133945"/>
                </a:lnTo>
                <a:lnTo>
                  <a:pt x="71438" y="133945"/>
                </a:lnTo>
                <a:lnTo>
                  <a:pt x="62508" y="142875"/>
                </a:lnTo>
                <a:lnTo>
                  <a:pt x="53578" y="151804"/>
                </a:lnTo>
                <a:lnTo>
                  <a:pt x="44649" y="151804"/>
                </a:lnTo>
                <a:lnTo>
                  <a:pt x="35719" y="160734"/>
                </a:lnTo>
                <a:lnTo>
                  <a:pt x="26789" y="160734"/>
                </a:lnTo>
                <a:lnTo>
                  <a:pt x="17860" y="151804"/>
                </a:lnTo>
                <a:lnTo>
                  <a:pt x="17860" y="151804"/>
                </a:lnTo>
                <a:lnTo>
                  <a:pt x="17860" y="151804"/>
                </a:lnTo>
                <a:lnTo>
                  <a:pt x="17860" y="15180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Freeform 487"/>
          <p:cNvSpPr/>
          <p:nvPr/>
        </p:nvSpPr>
        <p:spPr>
          <a:xfrm>
            <a:off x="3357563" y="5036344"/>
            <a:ext cx="80368" cy="142876"/>
          </a:xfrm>
          <a:custGeom>
            <a:avLst/>
            <a:gdLst/>
            <a:ahLst/>
            <a:cxnLst/>
            <a:rect l="0" t="0" r="0" b="0"/>
            <a:pathLst>
              <a:path w="80368" h="142876">
                <a:moveTo>
                  <a:pt x="62507" y="0"/>
                </a:moveTo>
                <a:lnTo>
                  <a:pt x="62507" y="0"/>
                </a:lnTo>
                <a:lnTo>
                  <a:pt x="62507" y="0"/>
                </a:lnTo>
                <a:lnTo>
                  <a:pt x="62507" y="8929"/>
                </a:lnTo>
                <a:lnTo>
                  <a:pt x="62507" y="8929"/>
                </a:lnTo>
                <a:lnTo>
                  <a:pt x="53578" y="17859"/>
                </a:lnTo>
                <a:lnTo>
                  <a:pt x="44648" y="26789"/>
                </a:lnTo>
                <a:lnTo>
                  <a:pt x="35718" y="35719"/>
                </a:lnTo>
                <a:lnTo>
                  <a:pt x="26789" y="44648"/>
                </a:lnTo>
                <a:lnTo>
                  <a:pt x="17859" y="53578"/>
                </a:lnTo>
                <a:lnTo>
                  <a:pt x="8929" y="71437"/>
                </a:lnTo>
                <a:lnTo>
                  <a:pt x="8929" y="80367"/>
                </a:lnTo>
                <a:lnTo>
                  <a:pt x="0" y="98226"/>
                </a:lnTo>
                <a:lnTo>
                  <a:pt x="0" y="107156"/>
                </a:lnTo>
                <a:lnTo>
                  <a:pt x="0" y="125015"/>
                </a:lnTo>
                <a:lnTo>
                  <a:pt x="8929" y="133945"/>
                </a:lnTo>
                <a:lnTo>
                  <a:pt x="17859" y="133945"/>
                </a:lnTo>
                <a:lnTo>
                  <a:pt x="26789" y="142875"/>
                </a:lnTo>
                <a:lnTo>
                  <a:pt x="35718" y="142875"/>
                </a:lnTo>
                <a:lnTo>
                  <a:pt x="44648" y="133945"/>
                </a:lnTo>
                <a:lnTo>
                  <a:pt x="62507" y="133945"/>
                </a:lnTo>
                <a:lnTo>
                  <a:pt x="71437" y="125015"/>
                </a:lnTo>
                <a:lnTo>
                  <a:pt x="71437" y="125015"/>
                </a:lnTo>
                <a:lnTo>
                  <a:pt x="80367" y="116086"/>
                </a:lnTo>
                <a:lnTo>
                  <a:pt x="80367"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Freeform 488"/>
          <p:cNvSpPr/>
          <p:nvPr/>
        </p:nvSpPr>
        <p:spPr>
          <a:xfrm>
            <a:off x="3482578" y="5072063"/>
            <a:ext cx="44650" cy="125016"/>
          </a:xfrm>
          <a:custGeom>
            <a:avLst/>
            <a:gdLst/>
            <a:ahLst/>
            <a:cxnLst/>
            <a:rect l="0" t="0" r="0" b="0"/>
            <a:pathLst>
              <a:path w="44650" h="125016">
                <a:moveTo>
                  <a:pt x="8930" y="0"/>
                </a:moveTo>
                <a:lnTo>
                  <a:pt x="8930" y="0"/>
                </a:lnTo>
                <a:lnTo>
                  <a:pt x="8930" y="8929"/>
                </a:lnTo>
                <a:lnTo>
                  <a:pt x="8930" y="8929"/>
                </a:lnTo>
                <a:lnTo>
                  <a:pt x="8930" y="17859"/>
                </a:lnTo>
                <a:lnTo>
                  <a:pt x="0" y="26789"/>
                </a:lnTo>
                <a:lnTo>
                  <a:pt x="0" y="44648"/>
                </a:lnTo>
                <a:lnTo>
                  <a:pt x="0" y="53578"/>
                </a:lnTo>
                <a:lnTo>
                  <a:pt x="0" y="71437"/>
                </a:lnTo>
                <a:lnTo>
                  <a:pt x="0" y="89296"/>
                </a:lnTo>
                <a:lnTo>
                  <a:pt x="0" y="98226"/>
                </a:lnTo>
                <a:lnTo>
                  <a:pt x="0" y="107156"/>
                </a:lnTo>
                <a:lnTo>
                  <a:pt x="0" y="116085"/>
                </a:lnTo>
                <a:lnTo>
                  <a:pt x="8930" y="116085"/>
                </a:lnTo>
                <a:lnTo>
                  <a:pt x="8930" y="125015"/>
                </a:lnTo>
                <a:lnTo>
                  <a:pt x="8930" y="125015"/>
                </a:lnTo>
                <a:lnTo>
                  <a:pt x="8930" y="116085"/>
                </a:lnTo>
                <a:lnTo>
                  <a:pt x="8930" y="116085"/>
                </a:lnTo>
                <a:lnTo>
                  <a:pt x="8930" y="107156"/>
                </a:lnTo>
                <a:lnTo>
                  <a:pt x="17860" y="98226"/>
                </a:lnTo>
                <a:lnTo>
                  <a:pt x="17860" y="80367"/>
                </a:lnTo>
                <a:lnTo>
                  <a:pt x="26789" y="62507"/>
                </a:lnTo>
                <a:lnTo>
                  <a:pt x="26789" y="44648"/>
                </a:lnTo>
                <a:lnTo>
                  <a:pt x="35719" y="26789"/>
                </a:lnTo>
                <a:lnTo>
                  <a:pt x="44649" y="17859"/>
                </a:lnTo>
                <a:lnTo>
                  <a:pt x="44649" y="17859"/>
                </a:lnTo>
                <a:lnTo>
                  <a:pt x="44649" y="8929"/>
                </a:lnTo>
                <a:lnTo>
                  <a:pt x="44649"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Freeform 489"/>
          <p:cNvSpPr/>
          <p:nvPr/>
        </p:nvSpPr>
        <p:spPr>
          <a:xfrm>
            <a:off x="3580805" y="5080992"/>
            <a:ext cx="26790" cy="125017"/>
          </a:xfrm>
          <a:custGeom>
            <a:avLst/>
            <a:gdLst/>
            <a:ahLst/>
            <a:cxnLst/>
            <a:rect l="0" t="0" r="0" b="0"/>
            <a:pathLst>
              <a:path w="26790" h="125017">
                <a:moveTo>
                  <a:pt x="0" y="0"/>
                </a:moveTo>
                <a:lnTo>
                  <a:pt x="0" y="0"/>
                </a:lnTo>
                <a:lnTo>
                  <a:pt x="0" y="8930"/>
                </a:lnTo>
                <a:lnTo>
                  <a:pt x="8929" y="8930"/>
                </a:lnTo>
                <a:lnTo>
                  <a:pt x="8929" y="26789"/>
                </a:lnTo>
                <a:lnTo>
                  <a:pt x="8929" y="35719"/>
                </a:lnTo>
                <a:lnTo>
                  <a:pt x="8929" y="44649"/>
                </a:lnTo>
                <a:lnTo>
                  <a:pt x="17859" y="53578"/>
                </a:lnTo>
                <a:lnTo>
                  <a:pt x="17859" y="71438"/>
                </a:lnTo>
                <a:lnTo>
                  <a:pt x="17859" y="80367"/>
                </a:lnTo>
                <a:lnTo>
                  <a:pt x="17859" y="89297"/>
                </a:lnTo>
                <a:lnTo>
                  <a:pt x="17859" y="98227"/>
                </a:lnTo>
                <a:lnTo>
                  <a:pt x="17859" y="107156"/>
                </a:lnTo>
                <a:lnTo>
                  <a:pt x="26789" y="116086"/>
                </a:lnTo>
                <a:lnTo>
                  <a:pt x="26789" y="116086"/>
                </a:lnTo>
                <a:lnTo>
                  <a:pt x="26789" y="125016"/>
                </a:lnTo>
                <a:lnTo>
                  <a:pt x="26789" y="125016"/>
                </a:lnTo>
                <a:lnTo>
                  <a:pt x="26789" y="125016"/>
                </a:lnTo>
                <a:lnTo>
                  <a:pt x="26789" y="125016"/>
                </a:lnTo>
                <a:lnTo>
                  <a:pt x="26789" y="116086"/>
                </a:lnTo>
                <a:lnTo>
                  <a:pt x="26789"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Freeform 490"/>
          <p:cNvSpPr/>
          <p:nvPr/>
        </p:nvSpPr>
        <p:spPr>
          <a:xfrm>
            <a:off x="3580805" y="5018484"/>
            <a:ext cx="17860" cy="8931"/>
          </a:xfrm>
          <a:custGeom>
            <a:avLst/>
            <a:gdLst/>
            <a:ahLst/>
            <a:cxnLst/>
            <a:rect l="0" t="0" r="0" b="0"/>
            <a:pathLst>
              <a:path w="17860" h="8931">
                <a:moveTo>
                  <a:pt x="8929" y="8930"/>
                </a:moveTo>
                <a:lnTo>
                  <a:pt x="8929" y="8930"/>
                </a:lnTo>
                <a:lnTo>
                  <a:pt x="8929" y="8930"/>
                </a:lnTo>
                <a:lnTo>
                  <a:pt x="0" y="8930"/>
                </a:lnTo>
                <a:lnTo>
                  <a:pt x="0" y="8930"/>
                </a:lnTo>
                <a:lnTo>
                  <a:pt x="0" y="8930"/>
                </a:lnTo>
                <a:lnTo>
                  <a:pt x="0" y="8930"/>
                </a:lnTo>
                <a:lnTo>
                  <a:pt x="8929" y="0"/>
                </a:lnTo>
                <a:lnTo>
                  <a:pt x="8929" y="0"/>
                </a:lnTo>
                <a:lnTo>
                  <a:pt x="8929" y="0"/>
                </a:lnTo>
                <a:lnTo>
                  <a:pt x="17859" y="0"/>
                </a:lnTo>
                <a:lnTo>
                  <a:pt x="1785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Freeform 491"/>
          <p:cNvSpPr/>
          <p:nvPr/>
        </p:nvSpPr>
        <p:spPr>
          <a:xfrm>
            <a:off x="3670102" y="5054203"/>
            <a:ext cx="107157" cy="250032"/>
          </a:xfrm>
          <a:custGeom>
            <a:avLst/>
            <a:gdLst/>
            <a:ahLst/>
            <a:cxnLst/>
            <a:rect l="0" t="0" r="0" b="0"/>
            <a:pathLst>
              <a:path w="107157" h="250032">
                <a:moveTo>
                  <a:pt x="17859" y="98227"/>
                </a:moveTo>
                <a:lnTo>
                  <a:pt x="17859" y="107156"/>
                </a:lnTo>
                <a:lnTo>
                  <a:pt x="17859" y="116086"/>
                </a:lnTo>
                <a:lnTo>
                  <a:pt x="17859" y="133945"/>
                </a:lnTo>
                <a:lnTo>
                  <a:pt x="17859" y="151805"/>
                </a:lnTo>
                <a:lnTo>
                  <a:pt x="17859" y="169664"/>
                </a:lnTo>
                <a:lnTo>
                  <a:pt x="17859" y="196453"/>
                </a:lnTo>
                <a:lnTo>
                  <a:pt x="8929" y="205383"/>
                </a:lnTo>
                <a:lnTo>
                  <a:pt x="8929" y="223242"/>
                </a:lnTo>
                <a:lnTo>
                  <a:pt x="8929" y="232172"/>
                </a:lnTo>
                <a:lnTo>
                  <a:pt x="8929" y="241102"/>
                </a:lnTo>
                <a:lnTo>
                  <a:pt x="8929" y="241102"/>
                </a:lnTo>
                <a:lnTo>
                  <a:pt x="8929" y="250031"/>
                </a:lnTo>
                <a:lnTo>
                  <a:pt x="8929" y="241102"/>
                </a:lnTo>
                <a:lnTo>
                  <a:pt x="0" y="232172"/>
                </a:lnTo>
                <a:lnTo>
                  <a:pt x="0" y="223242"/>
                </a:lnTo>
                <a:lnTo>
                  <a:pt x="0" y="205383"/>
                </a:lnTo>
                <a:lnTo>
                  <a:pt x="0" y="178594"/>
                </a:lnTo>
                <a:lnTo>
                  <a:pt x="0" y="151805"/>
                </a:lnTo>
                <a:lnTo>
                  <a:pt x="0" y="125016"/>
                </a:lnTo>
                <a:lnTo>
                  <a:pt x="0" y="89297"/>
                </a:lnTo>
                <a:lnTo>
                  <a:pt x="0" y="62508"/>
                </a:lnTo>
                <a:lnTo>
                  <a:pt x="8929" y="35719"/>
                </a:lnTo>
                <a:lnTo>
                  <a:pt x="17859" y="17860"/>
                </a:lnTo>
                <a:lnTo>
                  <a:pt x="26789" y="8930"/>
                </a:lnTo>
                <a:lnTo>
                  <a:pt x="44648" y="0"/>
                </a:lnTo>
                <a:lnTo>
                  <a:pt x="53578" y="0"/>
                </a:lnTo>
                <a:lnTo>
                  <a:pt x="71437" y="8930"/>
                </a:lnTo>
                <a:lnTo>
                  <a:pt x="80367" y="8930"/>
                </a:lnTo>
                <a:lnTo>
                  <a:pt x="89296" y="26789"/>
                </a:lnTo>
                <a:lnTo>
                  <a:pt x="98226" y="35719"/>
                </a:lnTo>
                <a:lnTo>
                  <a:pt x="107156" y="53578"/>
                </a:lnTo>
                <a:lnTo>
                  <a:pt x="107156" y="71438"/>
                </a:lnTo>
                <a:lnTo>
                  <a:pt x="107156" y="89297"/>
                </a:lnTo>
                <a:lnTo>
                  <a:pt x="98226" y="98227"/>
                </a:lnTo>
                <a:lnTo>
                  <a:pt x="89296" y="107156"/>
                </a:lnTo>
                <a:lnTo>
                  <a:pt x="80367" y="116086"/>
                </a:lnTo>
                <a:lnTo>
                  <a:pt x="62507" y="125016"/>
                </a:lnTo>
                <a:lnTo>
                  <a:pt x="53578" y="133945"/>
                </a:lnTo>
                <a:lnTo>
                  <a:pt x="35718" y="133945"/>
                </a:lnTo>
                <a:lnTo>
                  <a:pt x="26789" y="133945"/>
                </a:lnTo>
                <a:lnTo>
                  <a:pt x="17859" y="125016"/>
                </a:lnTo>
                <a:lnTo>
                  <a:pt x="17859" y="125016"/>
                </a:lnTo>
                <a:lnTo>
                  <a:pt x="8929" y="116086"/>
                </a:lnTo>
                <a:lnTo>
                  <a:pt x="8929"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Freeform 492"/>
          <p:cNvSpPr/>
          <p:nvPr/>
        </p:nvSpPr>
        <p:spPr>
          <a:xfrm>
            <a:off x="3821906" y="4982766"/>
            <a:ext cx="35720" cy="187524"/>
          </a:xfrm>
          <a:custGeom>
            <a:avLst/>
            <a:gdLst/>
            <a:ahLst/>
            <a:cxnLst/>
            <a:rect l="0" t="0" r="0" b="0"/>
            <a:pathLst>
              <a:path w="35720" h="187524">
                <a:moveTo>
                  <a:pt x="0" y="0"/>
                </a:moveTo>
                <a:lnTo>
                  <a:pt x="0" y="0"/>
                </a:lnTo>
                <a:lnTo>
                  <a:pt x="8930" y="8929"/>
                </a:lnTo>
                <a:lnTo>
                  <a:pt x="8930" y="8929"/>
                </a:lnTo>
                <a:lnTo>
                  <a:pt x="17860" y="26789"/>
                </a:lnTo>
                <a:lnTo>
                  <a:pt x="26789" y="35718"/>
                </a:lnTo>
                <a:lnTo>
                  <a:pt x="26789" y="53578"/>
                </a:lnTo>
                <a:lnTo>
                  <a:pt x="35719" y="71437"/>
                </a:lnTo>
                <a:lnTo>
                  <a:pt x="35719" y="98226"/>
                </a:lnTo>
                <a:lnTo>
                  <a:pt x="35719" y="116086"/>
                </a:lnTo>
                <a:lnTo>
                  <a:pt x="35719" y="133945"/>
                </a:lnTo>
                <a:lnTo>
                  <a:pt x="35719" y="151804"/>
                </a:lnTo>
                <a:lnTo>
                  <a:pt x="35719" y="160734"/>
                </a:lnTo>
                <a:lnTo>
                  <a:pt x="35719" y="178593"/>
                </a:lnTo>
                <a:lnTo>
                  <a:pt x="35719" y="187523"/>
                </a:lnTo>
                <a:lnTo>
                  <a:pt x="26789" y="187523"/>
                </a:lnTo>
                <a:lnTo>
                  <a:pt x="26789" y="187523"/>
                </a:lnTo>
                <a:lnTo>
                  <a:pt x="26789" y="187523"/>
                </a:lnTo>
                <a:lnTo>
                  <a:pt x="17860" y="187523"/>
                </a:lnTo>
                <a:lnTo>
                  <a:pt x="17860" y="18752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Freeform 493"/>
          <p:cNvSpPr/>
          <p:nvPr/>
        </p:nvSpPr>
        <p:spPr>
          <a:xfrm>
            <a:off x="3786188" y="5045273"/>
            <a:ext cx="151805" cy="125017"/>
          </a:xfrm>
          <a:custGeom>
            <a:avLst/>
            <a:gdLst/>
            <a:ahLst/>
            <a:cxnLst/>
            <a:rect l="0" t="0" r="0" b="0"/>
            <a:pathLst>
              <a:path w="151805" h="125017">
                <a:moveTo>
                  <a:pt x="0" y="35719"/>
                </a:moveTo>
                <a:lnTo>
                  <a:pt x="0" y="35719"/>
                </a:lnTo>
                <a:lnTo>
                  <a:pt x="0" y="35719"/>
                </a:lnTo>
                <a:lnTo>
                  <a:pt x="0" y="26790"/>
                </a:lnTo>
                <a:lnTo>
                  <a:pt x="8929" y="26790"/>
                </a:lnTo>
                <a:lnTo>
                  <a:pt x="17859" y="17860"/>
                </a:lnTo>
                <a:lnTo>
                  <a:pt x="35718" y="17860"/>
                </a:lnTo>
                <a:lnTo>
                  <a:pt x="53578" y="8930"/>
                </a:lnTo>
                <a:lnTo>
                  <a:pt x="71437" y="0"/>
                </a:lnTo>
                <a:lnTo>
                  <a:pt x="80367" y="0"/>
                </a:lnTo>
                <a:lnTo>
                  <a:pt x="98226" y="0"/>
                </a:lnTo>
                <a:lnTo>
                  <a:pt x="116085" y="0"/>
                </a:lnTo>
                <a:lnTo>
                  <a:pt x="125015" y="0"/>
                </a:lnTo>
                <a:lnTo>
                  <a:pt x="133945" y="8930"/>
                </a:lnTo>
                <a:lnTo>
                  <a:pt x="133945" y="17860"/>
                </a:lnTo>
                <a:lnTo>
                  <a:pt x="142875" y="35719"/>
                </a:lnTo>
                <a:lnTo>
                  <a:pt x="142875" y="44649"/>
                </a:lnTo>
                <a:lnTo>
                  <a:pt x="142875" y="62508"/>
                </a:lnTo>
                <a:lnTo>
                  <a:pt x="142875" y="80368"/>
                </a:lnTo>
                <a:lnTo>
                  <a:pt x="142875" y="89297"/>
                </a:lnTo>
                <a:lnTo>
                  <a:pt x="142875" y="98227"/>
                </a:lnTo>
                <a:lnTo>
                  <a:pt x="142875" y="107157"/>
                </a:lnTo>
                <a:lnTo>
                  <a:pt x="142875" y="116086"/>
                </a:lnTo>
                <a:lnTo>
                  <a:pt x="142875" y="125016"/>
                </a:lnTo>
                <a:lnTo>
                  <a:pt x="142875" y="125016"/>
                </a:lnTo>
                <a:lnTo>
                  <a:pt x="151804" y="116086"/>
                </a:lnTo>
                <a:lnTo>
                  <a:pt x="151804" y="116086"/>
                </a:lnTo>
                <a:lnTo>
                  <a:pt x="151804" y="116086"/>
                </a:lnTo>
                <a:lnTo>
                  <a:pt x="151804"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Freeform 494"/>
          <p:cNvSpPr/>
          <p:nvPr/>
        </p:nvSpPr>
        <p:spPr>
          <a:xfrm>
            <a:off x="3982641" y="5054203"/>
            <a:ext cx="80368" cy="89298"/>
          </a:xfrm>
          <a:custGeom>
            <a:avLst/>
            <a:gdLst/>
            <a:ahLst/>
            <a:cxnLst/>
            <a:rect l="0" t="0" r="0" b="0"/>
            <a:pathLst>
              <a:path w="80368" h="89298">
                <a:moveTo>
                  <a:pt x="0" y="53578"/>
                </a:moveTo>
                <a:lnTo>
                  <a:pt x="0" y="44649"/>
                </a:lnTo>
                <a:lnTo>
                  <a:pt x="0" y="44649"/>
                </a:lnTo>
                <a:lnTo>
                  <a:pt x="0" y="35719"/>
                </a:lnTo>
                <a:lnTo>
                  <a:pt x="8929" y="35719"/>
                </a:lnTo>
                <a:lnTo>
                  <a:pt x="8929" y="35719"/>
                </a:lnTo>
                <a:lnTo>
                  <a:pt x="0" y="44649"/>
                </a:lnTo>
                <a:lnTo>
                  <a:pt x="0" y="53578"/>
                </a:lnTo>
                <a:lnTo>
                  <a:pt x="0" y="62508"/>
                </a:lnTo>
                <a:lnTo>
                  <a:pt x="0" y="71438"/>
                </a:lnTo>
                <a:lnTo>
                  <a:pt x="8929" y="80367"/>
                </a:lnTo>
                <a:lnTo>
                  <a:pt x="8929" y="80367"/>
                </a:lnTo>
                <a:lnTo>
                  <a:pt x="17859" y="89297"/>
                </a:lnTo>
                <a:lnTo>
                  <a:pt x="26789" y="89297"/>
                </a:lnTo>
                <a:lnTo>
                  <a:pt x="35718" y="89297"/>
                </a:lnTo>
                <a:lnTo>
                  <a:pt x="53578" y="80367"/>
                </a:lnTo>
                <a:lnTo>
                  <a:pt x="62507" y="80367"/>
                </a:lnTo>
                <a:lnTo>
                  <a:pt x="71437" y="71438"/>
                </a:lnTo>
                <a:lnTo>
                  <a:pt x="71437" y="62508"/>
                </a:lnTo>
                <a:lnTo>
                  <a:pt x="80367" y="53578"/>
                </a:lnTo>
                <a:lnTo>
                  <a:pt x="80367" y="44649"/>
                </a:lnTo>
                <a:lnTo>
                  <a:pt x="71437" y="35719"/>
                </a:lnTo>
                <a:lnTo>
                  <a:pt x="71437" y="35719"/>
                </a:lnTo>
                <a:lnTo>
                  <a:pt x="62507" y="26789"/>
                </a:lnTo>
                <a:lnTo>
                  <a:pt x="53578" y="17860"/>
                </a:lnTo>
                <a:lnTo>
                  <a:pt x="35718" y="8930"/>
                </a:lnTo>
                <a:lnTo>
                  <a:pt x="26789" y="8930"/>
                </a:lnTo>
                <a:lnTo>
                  <a:pt x="26789" y="8930"/>
                </a:lnTo>
                <a:lnTo>
                  <a:pt x="17859" y="8930"/>
                </a:lnTo>
                <a:lnTo>
                  <a:pt x="17859" y="8930"/>
                </a:lnTo>
                <a:lnTo>
                  <a:pt x="17859" y="0"/>
                </a:lnTo>
                <a:lnTo>
                  <a:pt x="1785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Freeform 495"/>
          <p:cNvSpPr/>
          <p:nvPr/>
        </p:nvSpPr>
        <p:spPr>
          <a:xfrm>
            <a:off x="4089797" y="5072063"/>
            <a:ext cx="125017" cy="89297"/>
          </a:xfrm>
          <a:custGeom>
            <a:avLst/>
            <a:gdLst/>
            <a:ahLst/>
            <a:cxnLst/>
            <a:rect l="0" t="0" r="0" b="0"/>
            <a:pathLst>
              <a:path w="125017" h="89297">
                <a:moveTo>
                  <a:pt x="0" y="44648"/>
                </a:moveTo>
                <a:lnTo>
                  <a:pt x="8930" y="44648"/>
                </a:lnTo>
                <a:lnTo>
                  <a:pt x="8930" y="53578"/>
                </a:lnTo>
                <a:lnTo>
                  <a:pt x="8930" y="53578"/>
                </a:lnTo>
                <a:lnTo>
                  <a:pt x="17859" y="53578"/>
                </a:lnTo>
                <a:lnTo>
                  <a:pt x="17859" y="62507"/>
                </a:lnTo>
                <a:lnTo>
                  <a:pt x="17859" y="53578"/>
                </a:lnTo>
                <a:lnTo>
                  <a:pt x="17859" y="53578"/>
                </a:lnTo>
                <a:lnTo>
                  <a:pt x="26789" y="44648"/>
                </a:lnTo>
                <a:lnTo>
                  <a:pt x="26789" y="44648"/>
                </a:lnTo>
                <a:lnTo>
                  <a:pt x="35719" y="26789"/>
                </a:lnTo>
                <a:lnTo>
                  <a:pt x="35719" y="17859"/>
                </a:lnTo>
                <a:lnTo>
                  <a:pt x="44648" y="8929"/>
                </a:lnTo>
                <a:lnTo>
                  <a:pt x="44648" y="0"/>
                </a:lnTo>
                <a:lnTo>
                  <a:pt x="53578" y="0"/>
                </a:lnTo>
                <a:lnTo>
                  <a:pt x="53578" y="0"/>
                </a:lnTo>
                <a:lnTo>
                  <a:pt x="62508" y="8929"/>
                </a:lnTo>
                <a:lnTo>
                  <a:pt x="71437" y="17859"/>
                </a:lnTo>
                <a:lnTo>
                  <a:pt x="71437" y="26789"/>
                </a:lnTo>
                <a:lnTo>
                  <a:pt x="80367" y="44648"/>
                </a:lnTo>
                <a:lnTo>
                  <a:pt x="80367" y="62507"/>
                </a:lnTo>
                <a:lnTo>
                  <a:pt x="89297" y="71437"/>
                </a:lnTo>
                <a:lnTo>
                  <a:pt x="89297" y="80367"/>
                </a:lnTo>
                <a:lnTo>
                  <a:pt x="89297" y="89296"/>
                </a:lnTo>
                <a:lnTo>
                  <a:pt x="89297" y="89296"/>
                </a:lnTo>
                <a:lnTo>
                  <a:pt x="98226" y="89296"/>
                </a:lnTo>
                <a:lnTo>
                  <a:pt x="98226" y="80367"/>
                </a:lnTo>
                <a:lnTo>
                  <a:pt x="107156" y="80367"/>
                </a:lnTo>
                <a:lnTo>
                  <a:pt x="116086" y="71437"/>
                </a:lnTo>
                <a:lnTo>
                  <a:pt x="116086" y="71437"/>
                </a:lnTo>
                <a:lnTo>
                  <a:pt x="125016" y="53578"/>
                </a:lnTo>
                <a:lnTo>
                  <a:pt x="125016" y="5357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Freeform 496"/>
          <p:cNvSpPr/>
          <p:nvPr/>
        </p:nvSpPr>
        <p:spPr>
          <a:xfrm>
            <a:off x="4232672" y="5027414"/>
            <a:ext cx="62509" cy="116087"/>
          </a:xfrm>
          <a:custGeom>
            <a:avLst/>
            <a:gdLst/>
            <a:ahLst/>
            <a:cxnLst/>
            <a:rect l="0" t="0" r="0" b="0"/>
            <a:pathLst>
              <a:path w="62509" h="116087">
                <a:moveTo>
                  <a:pt x="62508" y="0"/>
                </a:moveTo>
                <a:lnTo>
                  <a:pt x="62508" y="0"/>
                </a:lnTo>
                <a:lnTo>
                  <a:pt x="62508" y="0"/>
                </a:lnTo>
                <a:lnTo>
                  <a:pt x="62508" y="0"/>
                </a:lnTo>
                <a:lnTo>
                  <a:pt x="53578" y="8930"/>
                </a:lnTo>
                <a:lnTo>
                  <a:pt x="53578" y="8930"/>
                </a:lnTo>
                <a:lnTo>
                  <a:pt x="44648" y="8930"/>
                </a:lnTo>
                <a:lnTo>
                  <a:pt x="35719" y="17859"/>
                </a:lnTo>
                <a:lnTo>
                  <a:pt x="26789" y="17859"/>
                </a:lnTo>
                <a:lnTo>
                  <a:pt x="26789" y="26789"/>
                </a:lnTo>
                <a:lnTo>
                  <a:pt x="26789" y="26789"/>
                </a:lnTo>
                <a:lnTo>
                  <a:pt x="26789" y="35719"/>
                </a:lnTo>
                <a:lnTo>
                  <a:pt x="26789" y="35719"/>
                </a:lnTo>
                <a:lnTo>
                  <a:pt x="35719" y="44649"/>
                </a:lnTo>
                <a:lnTo>
                  <a:pt x="44648" y="53578"/>
                </a:lnTo>
                <a:lnTo>
                  <a:pt x="44648" y="62508"/>
                </a:lnTo>
                <a:lnTo>
                  <a:pt x="53578" y="71438"/>
                </a:lnTo>
                <a:lnTo>
                  <a:pt x="62508" y="80367"/>
                </a:lnTo>
                <a:lnTo>
                  <a:pt x="62508" y="89297"/>
                </a:lnTo>
                <a:lnTo>
                  <a:pt x="62508" y="98227"/>
                </a:lnTo>
                <a:lnTo>
                  <a:pt x="53578" y="107156"/>
                </a:lnTo>
                <a:lnTo>
                  <a:pt x="53578" y="107156"/>
                </a:lnTo>
                <a:lnTo>
                  <a:pt x="44648" y="116086"/>
                </a:lnTo>
                <a:lnTo>
                  <a:pt x="35719" y="116086"/>
                </a:lnTo>
                <a:lnTo>
                  <a:pt x="26789" y="116086"/>
                </a:lnTo>
                <a:lnTo>
                  <a:pt x="17859" y="116086"/>
                </a:lnTo>
                <a:lnTo>
                  <a:pt x="8930" y="116086"/>
                </a:lnTo>
                <a:lnTo>
                  <a:pt x="0" y="116086"/>
                </a:lnTo>
                <a:lnTo>
                  <a:pt x="0" y="116086"/>
                </a:lnTo>
                <a:lnTo>
                  <a:pt x="0" y="107156"/>
                </a:lnTo>
                <a:lnTo>
                  <a:pt x="0" y="107156"/>
                </a:lnTo>
                <a:lnTo>
                  <a:pt x="8930" y="107156"/>
                </a:lnTo>
                <a:lnTo>
                  <a:pt x="8930"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Freeform 497"/>
          <p:cNvSpPr/>
          <p:nvPr/>
        </p:nvSpPr>
        <p:spPr>
          <a:xfrm>
            <a:off x="4438055" y="4884539"/>
            <a:ext cx="116087" cy="285751"/>
          </a:xfrm>
          <a:custGeom>
            <a:avLst/>
            <a:gdLst/>
            <a:ahLst/>
            <a:cxnLst/>
            <a:rect l="0" t="0" r="0" b="0"/>
            <a:pathLst>
              <a:path w="116087" h="285751">
                <a:moveTo>
                  <a:pt x="17859" y="44649"/>
                </a:moveTo>
                <a:lnTo>
                  <a:pt x="17859" y="44649"/>
                </a:lnTo>
                <a:lnTo>
                  <a:pt x="17859" y="44649"/>
                </a:lnTo>
                <a:lnTo>
                  <a:pt x="17859" y="44649"/>
                </a:lnTo>
                <a:lnTo>
                  <a:pt x="17859" y="44649"/>
                </a:lnTo>
                <a:lnTo>
                  <a:pt x="17859" y="53578"/>
                </a:lnTo>
                <a:lnTo>
                  <a:pt x="17859" y="62508"/>
                </a:lnTo>
                <a:lnTo>
                  <a:pt x="17859" y="71438"/>
                </a:lnTo>
                <a:lnTo>
                  <a:pt x="17859" y="89297"/>
                </a:lnTo>
                <a:lnTo>
                  <a:pt x="26789" y="107156"/>
                </a:lnTo>
                <a:lnTo>
                  <a:pt x="26789" y="125016"/>
                </a:lnTo>
                <a:lnTo>
                  <a:pt x="26789" y="142875"/>
                </a:lnTo>
                <a:lnTo>
                  <a:pt x="26789" y="151805"/>
                </a:lnTo>
                <a:lnTo>
                  <a:pt x="35718" y="169664"/>
                </a:lnTo>
                <a:lnTo>
                  <a:pt x="26789" y="187524"/>
                </a:lnTo>
                <a:lnTo>
                  <a:pt x="35718" y="205383"/>
                </a:lnTo>
                <a:lnTo>
                  <a:pt x="35718" y="214313"/>
                </a:lnTo>
                <a:lnTo>
                  <a:pt x="35718" y="232172"/>
                </a:lnTo>
                <a:lnTo>
                  <a:pt x="35718" y="241102"/>
                </a:lnTo>
                <a:lnTo>
                  <a:pt x="35718" y="250031"/>
                </a:lnTo>
                <a:lnTo>
                  <a:pt x="26789" y="258961"/>
                </a:lnTo>
                <a:lnTo>
                  <a:pt x="26789" y="267891"/>
                </a:lnTo>
                <a:lnTo>
                  <a:pt x="26789" y="276820"/>
                </a:lnTo>
                <a:lnTo>
                  <a:pt x="26789" y="276820"/>
                </a:lnTo>
                <a:lnTo>
                  <a:pt x="26789" y="276820"/>
                </a:lnTo>
                <a:lnTo>
                  <a:pt x="26789" y="285750"/>
                </a:lnTo>
                <a:lnTo>
                  <a:pt x="26789" y="285750"/>
                </a:lnTo>
                <a:lnTo>
                  <a:pt x="26789" y="276820"/>
                </a:lnTo>
                <a:lnTo>
                  <a:pt x="26789" y="276820"/>
                </a:lnTo>
                <a:lnTo>
                  <a:pt x="26789" y="267891"/>
                </a:lnTo>
                <a:lnTo>
                  <a:pt x="17859" y="258961"/>
                </a:lnTo>
                <a:lnTo>
                  <a:pt x="17859" y="250031"/>
                </a:lnTo>
                <a:lnTo>
                  <a:pt x="17859" y="232172"/>
                </a:lnTo>
                <a:lnTo>
                  <a:pt x="8929" y="214313"/>
                </a:lnTo>
                <a:lnTo>
                  <a:pt x="8929" y="196453"/>
                </a:lnTo>
                <a:lnTo>
                  <a:pt x="0" y="178594"/>
                </a:lnTo>
                <a:lnTo>
                  <a:pt x="0" y="160734"/>
                </a:lnTo>
                <a:lnTo>
                  <a:pt x="0" y="142875"/>
                </a:lnTo>
                <a:lnTo>
                  <a:pt x="0" y="125016"/>
                </a:lnTo>
                <a:lnTo>
                  <a:pt x="0" y="107156"/>
                </a:lnTo>
                <a:lnTo>
                  <a:pt x="0" y="89297"/>
                </a:lnTo>
                <a:lnTo>
                  <a:pt x="0" y="71438"/>
                </a:lnTo>
                <a:lnTo>
                  <a:pt x="8929" y="53578"/>
                </a:lnTo>
                <a:lnTo>
                  <a:pt x="17859" y="35719"/>
                </a:lnTo>
                <a:lnTo>
                  <a:pt x="26789" y="26789"/>
                </a:lnTo>
                <a:lnTo>
                  <a:pt x="44648" y="8930"/>
                </a:lnTo>
                <a:lnTo>
                  <a:pt x="62508" y="0"/>
                </a:lnTo>
                <a:lnTo>
                  <a:pt x="80367" y="0"/>
                </a:lnTo>
                <a:lnTo>
                  <a:pt x="89297" y="0"/>
                </a:lnTo>
                <a:lnTo>
                  <a:pt x="107156" y="0"/>
                </a:lnTo>
                <a:lnTo>
                  <a:pt x="107156" y="0"/>
                </a:lnTo>
                <a:lnTo>
                  <a:pt x="116086" y="8930"/>
                </a:lnTo>
                <a:lnTo>
                  <a:pt x="116086"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Freeform 498"/>
          <p:cNvSpPr/>
          <p:nvPr/>
        </p:nvSpPr>
        <p:spPr>
          <a:xfrm>
            <a:off x="4375547" y="5009555"/>
            <a:ext cx="276821" cy="133946"/>
          </a:xfrm>
          <a:custGeom>
            <a:avLst/>
            <a:gdLst/>
            <a:ahLst/>
            <a:cxnLst/>
            <a:rect l="0" t="0" r="0" b="0"/>
            <a:pathLst>
              <a:path w="276821" h="133946">
                <a:moveTo>
                  <a:pt x="8930" y="17859"/>
                </a:moveTo>
                <a:lnTo>
                  <a:pt x="8930" y="26789"/>
                </a:lnTo>
                <a:lnTo>
                  <a:pt x="8930" y="26789"/>
                </a:lnTo>
                <a:lnTo>
                  <a:pt x="0" y="26789"/>
                </a:lnTo>
                <a:lnTo>
                  <a:pt x="0" y="35718"/>
                </a:lnTo>
                <a:lnTo>
                  <a:pt x="8930" y="35718"/>
                </a:lnTo>
                <a:lnTo>
                  <a:pt x="17859" y="35718"/>
                </a:lnTo>
                <a:lnTo>
                  <a:pt x="35719" y="35718"/>
                </a:lnTo>
                <a:lnTo>
                  <a:pt x="53578" y="44648"/>
                </a:lnTo>
                <a:lnTo>
                  <a:pt x="71437" y="35718"/>
                </a:lnTo>
                <a:lnTo>
                  <a:pt x="98226" y="35718"/>
                </a:lnTo>
                <a:lnTo>
                  <a:pt x="116086" y="26789"/>
                </a:lnTo>
                <a:lnTo>
                  <a:pt x="142875" y="17859"/>
                </a:lnTo>
                <a:lnTo>
                  <a:pt x="160734" y="17859"/>
                </a:lnTo>
                <a:lnTo>
                  <a:pt x="178594" y="8929"/>
                </a:lnTo>
                <a:lnTo>
                  <a:pt x="196453" y="0"/>
                </a:lnTo>
                <a:lnTo>
                  <a:pt x="205383" y="0"/>
                </a:lnTo>
                <a:lnTo>
                  <a:pt x="205383" y="0"/>
                </a:lnTo>
                <a:lnTo>
                  <a:pt x="214312" y="0"/>
                </a:lnTo>
                <a:lnTo>
                  <a:pt x="214312" y="0"/>
                </a:lnTo>
                <a:lnTo>
                  <a:pt x="205383" y="8929"/>
                </a:lnTo>
                <a:lnTo>
                  <a:pt x="205383" y="17859"/>
                </a:lnTo>
                <a:lnTo>
                  <a:pt x="196453" y="26789"/>
                </a:lnTo>
                <a:lnTo>
                  <a:pt x="178594" y="44648"/>
                </a:lnTo>
                <a:lnTo>
                  <a:pt x="169664" y="62508"/>
                </a:lnTo>
                <a:lnTo>
                  <a:pt x="160734" y="80367"/>
                </a:lnTo>
                <a:lnTo>
                  <a:pt x="160734" y="98226"/>
                </a:lnTo>
                <a:lnTo>
                  <a:pt x="151805" y="107156"/>
                </a:lnTo>
                <a:lnTo>
                  <a:pt x="151805" y="116086"/>
                </a:lnTo>
                <a:lnTo>
                  <a:pt x="160734" y="125015"/>
                </a:lnTo>
                <a:lnTo>
                  <a:pt x="160734" y="125015"/>
                </a:lnTo>
                <a:lnTo>
                  <a:pt x="169664" y="133945"/>
                </a:lnTo>
                <a:lnTo>
                  <a:pt x="169664" y="125015"/>
                </a:lnTo>
                <a:lnTo>
                  <a:pt x="178594" y="125015"/>
                </a:lnTo>
                <a:lnTo>
                  <a:pt x="187523" y="116086"/>
                </a:lnTo>
                <a:lnTo>
                  <a:pt x="196453" y="107156"/>
                </a:lnTo>
                <a:lnTo>
                  <a:pt x="214312" y="89297"/>
                </a:lnTo>
                <a:lnTo>
                  <a:pt x="223242" y="80367"/>
                </a:lnTo>
                <a:lnTo>
                  <a:pt x="223242" y="62508"/>
                </a:lnTo>
                <a:lnTo>
                  <a:pt x="232172" y="53578"/>
                </a:lnTo>
                <a:lnTo>
                  <a:pt x="232172" y="44648"/>
                </a:lnTo>
                <a:lnTo>
                  <a:pt x="241101" y="44648"/>
                </a:lnTo>
                <a:lnTo>
                  <a:pt x="241101" y="44648"/>
                </a:lnTo>
                <a:lnTo>
                  <a:pt x="241101" y="53578"/>
                </a:lnTo>
                <a:lnTo>
                  <a:pt x="241101" y="53578"/>
                </a:lnTo>
                <a:lnTo>
                  <a:pt x="232172" y="71437"/>
                </a:lnTo>
                <a:lnTo>
                  <a:pt x="232172" y="80367"/>
                </a:lnTo>
                <a:lnTo>
                  <a:pt x="232172" y="89297"/>
                </a:lnTo>
                <a:lnTo>
                  <a:pt x="241101" y="98226"/>
                </a:lnTo>
                <a:lnTo>
                  <a:pt x="241101" y="107156"/>
                </a:lnTo>
                <a:lnTo>
                  <a:pt x="250031" y="107156"/>
                </a:lnTo>
                <a:lnTo>
                  <a:pt x="258961" y="107156"/>
                </a:lnTo>
                <a:lnTo>
                  <a:pt x="267891" y="107156"/>
                </a:lnTo>
                <a:lnTo>
                  <a:pt x="267891" y="107156"/>
                </a:lnTo>
                <a:lnTo>
                  <a:pt x="276820" y="98226"/>
                </a:lnTo>
                <a:lnTo>
                  <a:pt x="276820" y="982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Freeform 499"/>
          <p:cNvSpPr/>
          <p:nvPr/>
        </p:nvSpPr>
        <p:spPr>
          <a:xfrm>
            <a:off x="4661297" y="4947047"/>
            <a:ext cx="160735" cy="205384"/>
          </a:xfrm>
          <a:custGeom>
            <a:avLst/>
            <a:gdLst/>
            <a:ahLst/>
            <a:cxnLst/>
            <a:rect l="0" t="0" r="0" b="0"/>
            <a:pathLst>
              <a:path w="160735" h="205384">
                <a:moveTo>
                  <a:pt x="53578" y="62508"/>
                </a:moveTo>
                <a:lnTo>
                  <a:pt x="53578" y="62508"/>
                </a:lnTo>
                <a:lnTo>
                  <a:pt x="53578" y="62508"/>
                </a:lnTo>
                <a:lnTo>
                  <a:pt x="44648" y="62508"/>
                </a:lnTo>
                <a:lnTo>
                  <a:pt x="44648" y="71437"/>
                </a:lnTo>
                <a:lnTo>
                  <a:pt x="35719" y="80367"/>
                </a:lnTo>
                <a:lnTo>
                  <a:pt x="26789" y="89297"/>
                </a:lnTo>
                <a:lnTo>
                  <a:pt x="17859" y="107156"/>
                </a:lnTo>
                <a:lnTo>
                  <a:pt x="8930" y="116086"/>
                </a:lnTo>
                <a:lnTo>
                  <a:pt x="0" y="133945"/>
                </a:lnTo>
                <a:lnTo>
                  <a:pt x="0" y="151805"/>
                </a:lnTo>
                <a:lnTo>
                  <a:pt x="0" y="160734"/>
                </a:lnTo>
                <a:lnTo>
                  <a:pt x="8930" y="169664"/>
                </a:lnTo>
                <a:lnTo>
                  <a:pt x="8930" y="178594"/>
                </a:lnTo>
                <a:lnTo>
                  <a:pt x="26789" y="187523"/>
                </a:lnTo>
                <a:lnTo>
                  <a:pt x="35719" y="187523"/>
                </a:lnTo>
                <a:lnTo>
                  <a:pt x="44648" y="178594"/>
                </a:lnTo>
                <a:lnTo>
                  <a:pt x="62508" y="178594"/>
                </a:lnTo>
                <a:lnTo>
                  <a:pt x="80367" y="169664"/>
                </a:lnTo>
                <a:lnTo>
                  <a:pt x="89297" y="160734"/>
                </a:lnTo>
                <a:lnTo>
                  <a:pt x="107156" y="142875"/>
                </a:lnTo>
                <a:lnTo>
                  <a:pt x="116086" y="125016"/>
                </a:lnTo>
                <a:lnTo>
                  <a:pt x="133945" y="107156"/>
                </a:lnTo>
                <a:lnTo>
                  <a:pt x="142875" y="80367"/>
                </a:lnTo>
                <a:lnTo>
                  <a:pt x="151805" y="62508"/>
                </a:lnTo>
                <a:lnTo>
                  <a:pt x="151805" y="35719"/>
                </a:lnTo>
                <a:lnTo>
                  <a:pt x="160734" y="17859"/>
                </a:lnTo>
                <a:lnTo>
                  <a:pt x="160734" y="8930"/>
                </a:lnTo>
                <a:lnTo>
                  <a:pt x="160734" y="0"/>
                </a:lnTo>
                <a:lnTo>
                  <a:pt x="160734" y="0"/>
                </a:lnTo>
                <a:lnTo>
                  <a:pt x="151805" y="8930"/>
                </a:lnTo>
                <a:lnTo>
                  <a:pt x="151805" y="17859"/>
                </a:lnTo>
                <a:lnTo>
                  <a:pt x="142875" y="35719"/>
                </a:lnTo>
                <a:lnTo>
                  <a:pt x="142875" y="53578"/>
                </a:lnTo>
                <a:lnTo>
                  <a:pt x="142875" y="71437"/>
                </a:lnTo>
                <a:lnTo>
                  <a:pt x="133945" y="89297"/>
                </a:lnTo>
                <a:lnTo>
                  <a:pt x="133945" y="116086"/>
                </a:lnTo>
                <a:lnTo>
                  <a:pt x="133945" y="142875"/>
                </a:lnTo>
                <a:lnTo>
                  <a:pt x="133945" y="160734"/>
                </a:lnTo>
                <a:lnTo>
                  <a:pt x="142875" y="169664"/>
                </a:lnTo>
                <a:lnTo>
                  <a:pt x="142875" y="187523"/>
                </a:lnTo>
                <a:lnTo>
                  <a:pt x="142875" y="196453"/>
                </a:lnTo>
                <a:lnTo>
                  <a:pt x="142875" y="205383"/>
                </a:lnTo>
                <a:lnTo>
                  <a:pt x="142875" y="205383"/>
                </a:lnTo>
                <a:lnTo>
                  <a:pt x="142875" y="205383"/>
                </a:lnTo>
                <a:lnTo>
                  <a:pt x="142875" y="196453"/>
                </a:lnTo>
                <a:lnTo>
                  <a:pt x="133945" y="187523"/>
                </a:lnTo>
                <a:lnTo>
                  <a:pt x="133945" y="187523"/>
                </a:lnTo>
                <a:lnTo>
                  <a:pt x="133945" y="178594"/>
                </a:lnTo>
                <a:lnTo>
                  <a:pt x="133945"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Freeform 500"/>
          <p:cNvSpPr/>
          <p:nvPr/>
        </p:nvSpPr>
        <p:spPr>
          <a:xfrm>
            <a:off x="4750594" y="5009555"/>
            <a:ext cx="187524" cy="133946"/>
          </a:xfrm>
          <a:custGeom>
            <a:avLst/>
            <a:gdLst/>
            <a:ahLst/>
            <a:cxnLst/>
            <a:rect l="0" t="0" r="0" b="0"/>
            <a:pathLst>
              <a:path w="187524" h="133946">
                <a:moveTo>
                  <a:pt x="8929" y="35718"/>
                </a:moveTo>
                <a:lnTo>
                  <a:pt x="8929" y="35718"/>
                </a:lnTo>
                <a:lnTo>
                  <a:pt x="8929" y="35718"/>
                </a:lnTo>
                <a:lnTo>
                  <a:pt x="0" y="35718"/>
                </a:lnTo>
                <a:lnTo>
                  <a:pt x="0" y="35718"/>
                </a:lnTo>
                <a:lnTo>
                  <a:pt x="8929" y="35718"/>
                </a:lnTo>
                <a:lnTo>
                  <a:pt x="17859" y="26789"/>
                </a:lnTo>
                <a:lnTo>
                  <a:pt x="26789" y="26789"/>
                </a:lnTo>
                <a:lnTo>
                  <a:pt x="35719" y="17859"/>
                </a:lnTo>
                <a:lnTo>
                  <a:pt x="53578" y="8929"/>
                </a:lnTo>
                <a:lnTo>
                  <a:pt x="71437" y="8929"/>
                </a:lnTo>
                <a:lnTo>
                  <a:pt x="80367" y="8929"/>
                </a:lnTo>
                <a:lnTo>
                  <a:pt x="98226" y="0"/>
                </a:lnTo>
                <a:lnTo>
                  <a:pt x="107156" y="0"/>
                </a:lnTo>
                <a:lnTo>
                  <a:pt x="116086" y="8929"/>
                </a:lnTo>
                <a:lnTo>
                  <a:pt x="125015" y="17859"/>
                </a:lnTo>
                <a:lnTo>
                  <a:pt x="125015" y="26789"/>
                </a:lnTo>
                <a:lnTo>
                  <a:pt x="125015" y="44648"/>
                </a:lnTo>
                <a:lnTo>
                  <a:pt x="125015" y="62508"/>
                </a:lnTo>
                <a:lnTo>
                  <a:pt x="125015" y="80367"/>
                </a:lnTo>
                <a:lnTo>
                  <a:pt x="116086" y="89297"/>
                </a:lnTo>
                <a:lnTo>
                  <a:pt x="116086" y="107156"/>
                </a:lnTo>
                <a:lnTo>
                  <a:pt x="116086" y="116086"/>
                </a:lnTo>
                <a:lnTo>
                  <a:pt x="125015" y="125015"/>
                </a:lnTo>
                <a:lnTo>
                  <a:pt x="125015" y="133945"/>
                </a:lnTo>
                <a:lnTo>
                  <a:pt x="133945" y="133945"/>
                </a:lnTo>
                <a:lnTo>
                  <a:pt x="133945" y="133945"/>
                </a:lnTo>
                <a:lnTo>
                  <a:pt x="142875" y="133945"/>
                </a:lnTo>
                <a:lnTo>
                  <a:pt x="151804" y="133945"/>
                </a:lnTo>
                <a:lnTo>
                  <a:pt x="160734" y="125015"/>
                </a:lnTo>
                <a:lnTo>
                  <a:pt x="169664" y="107156"/>
                </a:lnTo>
                <a:lnTo>
                  <a:pt x="169664" y="98226"/>
                </a:lnTo>
                <a:lnTo>
                  <a:pt x="178594" y="80367"/>
                </a:lnTo>
                <a:lnTo>
                  <a:pt x="178594" y="62508"/>
                </a:lnTo>
                <a:lnTo>
                  <a:pt x="187523" y="53578"/>
                </a:lnTo>
                <a:lnTo>
                  <a:pt x="178594" y="44648"/>
                </a:lnTo>
                <a:lnTo>
                  <a:pt x="178594" y="35718"/>
                </a:lnTo>
                <a:lnTo>
                  <a:pt x="169664" y="26789"/>
                </a:lnTo>
                <a:lnTo>
                  <a:pt x="160734" y="26789"/>
                </a:lnTo>
                <a:lnTo>
                  <a:pt x="151804" y="26789"/>
                </a:lnTo>
                <a:lnTo>
                  <a:pt x="151804" y="17859"/>
                </a:lnTo>
                <a:lnTo>
                  <a:pt x="151804" y="17859"/>
                </a:lnTo>
                <a:lnTo>
                  <a:pt x="142875" y="17859"/>
                </a:lnTo>
                <a:lnTo>
                  <a:pt x="142875"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Freeform 501"/>
          <p:cNvSpPr/>
          <p:nvPr/>
        </p:nvSpPr>
        <p:spPr>
          <a:xfrm>
            <a:off x="4982766" y="4964906"/>
            <a:ext cx="133946" cy="151806"/>
          </a:xfrm>
          <a:custGeom>
            <a:avLst/>
            <a:gdLst/>
            <a:ahLst/>
            <a:cxnLst/>
            <a:rect l="0" t="0" r="0" b="0"/>
            <a:pathLst>
              <a:path w="133946" h="151806">
                <a:moveTo>
                  <a:pt x="0" y="133946"/>
                </a:moveTo>
                <a:lnTo>
                  <a:pt x="0" y="133946"/>
                </a:lnTo>
                <a:lnTo>
                  <a:pt x="8929" y="133946"/>
                </a:lnTo>
                <a:lnTo>
                  <a:pt x="8929" y="133946"/>
                </a:lnTo>
                <a:lnTo>
                  <a:pt x="8929" y="133946"/>
                </a:lnTo>
                <a:lnTo>
                  <a:pt x="8929" y="133946"/>
                </a:lnTo>
                <a:lnTo>
                  <a:pt x="8929" y="133946"/>
                </a:lnTo>
                <a:lnTo>
                  <a:pt x="8929" y="125016"/>
                </a:lnTo>
                <a:lnTo>
                  <a:pt x="8929" y="125016"/>
                </a:lnTo>
                <a:lnTo>
                  <a:pt x="8929" y="107157"/>
                </a:lnTo>
                <a:lnTo>
                  <a:pt x="8929" y="89297"/>
                </a:lnTo>
                <a:lnTo>
                  <a:pt x="8929" y="71438"/>
                </a:lnTo>
                <a:lnTo>
                  <a:pt x="8929" y="62508"/>
                </a:lnTo>
                <a:lnTo>
                  <a:pt x="17859" y="44649"/>
                </a:lnTo>
                <a:lnTo>
                  <a:pt x="17859" y="26789"/>
                </a:lnTo>
                <a:lnTo>
                  <a:pt x="35718" y="17860"/>
                </a:lnTo>
                <a:lnTo>
                  <a:pt x="44648" y="8930"/>
                </a:lnTo>
                <a:lnTo>
                  <a:pt x="53578" y="8930"/>
                </a:lnTo>
                <a:lnTo>
                  <a:pt x="71437" y="8930"/>
                </a:lnTo>
                <a:lnTo>
                  <a:pt x="89297" y="0"/>
                </a:lnTo>
                <a:lnTo>
                  <a:pt x="98226" y="0"/>
                </a:lnTo>
                <a:lnTo>
                  <a:pt x="116086" y="8930"/>
                </a:lnTo>
                <a:lnTo>
                  <a:pt x="116086" y="8930"/>
                </a:lnTo>
                <a:lnTo>
                  <a:pt x="125015" y="8930"/>
                </a:lnTo>
                <a:lnTo>
                  <a:pt x="125015" y="17860"/>
                </a:lnTo>
                <a:lnTo>
                  <a:pt x="125015" y="17860"/>
                </a:lnTo>
                <a:lnTo>
                  <a:pt x="116086" y="17860"/>
                </a:lnTo>
                <a:lnTo>
                  <a:pt x="107156" y="26789"/>
                </a:lnTo>
                <a:lnTo>
                  <a:pt x="107156" y="35719"/>
                </a:lnTo>
                <a:lnTo>
                  <a:pt x="98226" y="44649"/>
                </a:lnTo>
                <a:lnTo>
                  <a:pt x="98226" y="44649"/>
                </a:lnTo>
                <a:lnTo>
                  <a:pt x="89297" y="53578"/>
                </a:lnTo>
                <a:lnTo>
                  <a:pt x="89297" y="53578"/>
                </a:lnTo>
                <a:lnTo>
                  <a:pt x="89297" y="62508"/>
                </a:lnTo>
                <a:lnTo>
                  <a:pt x="98226" y="71438"/>
                </a:lnTo>
                <a:lnTo>
                  <a:pt x="107156" y="71438"/>
                </a:lnTo>
                <a:lnTo>
                  <a:pt x="107156" y="80367"/>
                </a:lnTo>
                <a:lnTo>
                  <a:pt x="116086" y="89297"/>
                </a:lnTo>
                <a:lnTo>
                  <a:pt x="125015" y="98227"/>
                </a:lnTo>
                <a:lnTo>
                  <a:pt x="133945" y="107157"/>
                </a:lnTo>
                <a:lnTo>
                  <a:pt x="133945" y="116086"/>
                </a:lnTo>
                <a:lnTo>
                  <a:pt x="133945" y="125016"/>
                </a:lnTo>
                <a:lnTo>
                  <a:pt x="125015" y="125016"/>
                </a:lnTo>
                <a:lnTo>
                  <a:pt x="125015" y="133946"/>
                </a:lnTo>
                <a:lnTo>
                  <a:pt x="116086" y="142875"/>
                </a:lnTo>
                <a:lnTo>
                  <a:pt x="107156" y="142875"/>
                </a:lnTo>
                <a:lnTo>
                  <a:pt x="89297" y="151805"/>
                </a:lnTo>
                <a:lnTo>
                  <a:pt x="80367" y="151805"/>
                </a:lnTo>
                <a:lnTo>
                  <a:pt x="80367" y="151805"/>
                </a:lnTo>
                <a:lnTo>
                  <a:pt x="71437" y="151805"/>
                </a:lnTo>
                <a:lnTo>
                  <a:pt x="62507" y="142875"/>
                </a:lnTo>
                <a:lnTo>
                  <a:pt x="62507" y="142875"/>
                </a:lnTo>
                <a:lnTo>
                  <a:pt x="62507" y="142875"/>
                </a:lnTo>
                <a:lnTo>
                  <a:pt x="62507"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Freeform 502"/>
          <p:cNvSpPr/>
          <p:nvPr/>
        </p:nvSpPr>
        <p:spPr>
          <a:xfrm>
            <a:off x="5241727" y="4893469"/>
            <a:ext cx="133946" cy="232173"/>
          </a:xfrm>
          <a:custGeom>
            <a:avLst/>
            <a:gdLst/>
            <a:ahLst/>
            <a:cxnLst/>
            <a:rect l="0" t="0" r="0" b="0"/>
            <a:pathLst>
              <a:path w="133946" h="232173">
                <a:moveTo>
                  <a:pt x="35718" y="0"/>
                </a:moveTo>
                <a:lnTo>
                  <a:pt x="35718" y="0"/>
                </a:lnTo>
                <a:lnTo>
                  <a:pt x="35718" y="0"/>
                </a:lnTo>
                <a:lnTo>
                  <a:pt x="35718" y="8929"/>
                </a:lnTo>
                <a:lnTo>
                  <a:pt x="44648" y="17859"/>
                </a:lnTo>
                <a:lnTo>
                  <a:pt x="35718" y="26789"/>
                </a:lnTo>
                <a:lnTo>
                  <a:pt x="44648" y="35719"/>
                </a:lnTo>
                <a:lnTo>
                  <a:pt x="44648" y="62508"/>
                </a:lnTo>
                <a:lnTo>
                  <a:pt x="44648" y="80367"/>
                </a:lnTo>
                <a:lnTo>
                  <a:pt x="44648" y="107156"/>
                </a:lnTo>
                <a:lnTo>
                  <a:pt x="44648" y="125015"/>
                </a:lnTo>
                <a:lnTo>
                  <a:pt x="35718" y="142875"/>
                </a:lnTo>
                <a:lnTo>
                  <a:pt x="35718" y="160734"/>
                </a:lnTo>
                <a:lnTo>
                  <a:pt x="35718" y="178594"/>
                </a:lnTo>
                <a:lnTo>
                  <a:pt x="35718" y="196453"/>
                </a:lnTo>
                <a:lnTo>
                  <a:pt x="35718" y="196453"/>
                </a:lnTo>
                <a:lnTo>
                  <a:pt x="26789" y="205383"/>
                </a:lnTo>
                <a:lnTo>
                  <a:pt x="26789" y="214312"/>
                </a:lnTo>
                <a:lnTo>
                  <a:pt x="26789" y="214312"/>
                </a:lnTo>
                <a:lnTo>
                  <a:pt x="26789" y="205383"/>
                </a:lnTo>
                <a:lnTo>
                  <a:pt x="26789" y="205383"/>
                </a:lnTo>
                <a:lnTo>
                  <a:pt x="35718" y="196453"/>
                </a:lnTo>
                <a:lnTo>
                  <a:pt x="35718" y="178594"/>
                </a:lnTo>
                <a:lnTo>
                  <a:pt x="44648" y="160734"/>
                </a:lnTo>
                <a:lnTo>
                  <a:pt x="53578" y="142875"/>
                </a:lnTo>
                <a:lnTo>
                  <a:pt x="62507" y="116086"/>
                </a:lnTo>
                <a:lnTo>
                  <a:pt x="71437" y="107156"/>
                </a:lnTo>
                <a:lnTo>
                  <a:pt x="89296" y="89297"/>
                </a:lnTo>
                <a:lnTo>
                  <a:pt x="98226" y="89297"/>
                </a:lnTo>
                <a:lnTo>
                  <a:pt x="116086" y="89297"/>
                </a:lnTo>
                <a:lnTo>
                  <a:pt x="125015" y="98226"/>
                </a:lnTo>
                <a:lnTo>
                  <a:pt x="125015" y="107156"/>
                </a:lnTo>
                <a:lnTo>
                  <a:pt x="133945" y="116086"/>
                </a:lnTo>
                <a:lnTo>
                  <a:pt x="125015" y="133945"/>
                </a:lnTo>
                <a:lnTo>
                  <a:pt x="125015" y="151804"/>
                </a:lnTo>
                <a:lnTo>
                  <a:pt x="107156" y="169664"/>
                </a:lnTo>
                <a:lnTo>
                  <a:pt x="98226" y="187523"/>
                </a:lnTo>
                <a:lnTo>
                  <a:pt x="80367" y="196453"/>
                </a:lnTo>
                <a:lnTo>
                  <a:pt x="71437" y="214312"/>
                </a:lnTo>
                <a:lnTo>
                  <a:pt x="53578" y="223242"/>
                </a:lnTo>
                <a:lnTo>
                  <a:pt x="44648" y="223242"/>
                </a:lnTo>
                <a:lnTo>
                  <a:pt x="26789" y="232172"/>
                </a:lnTo>
                <a:lnTo>
                  <a:pt x="17859" y="223242"/>
                </a:lnTo>
                <a:lnTo>
                  <a:pt x="8929" y="223242"/>
                </a:lnTo>
                <a:lnTo>
                  <a:pt x="8929" y="205383"/>
                </a:lnTo>
                <a:lnTo>
                  <a:pt x="8929" y="205383"/>
                </a:lnTo>
                <a:lnTo>
                  <a:pt x="0" y="187523"/>
                </a:lnTo>
                <a:lnTo>
                  <a:pt x="0" y="18752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Freeform 503"/>
          <p:cNvSpPr/>
          <p:nvPr/>
        </p:nvSpPr>
        <p:spPr>
          <a:xfrm>
            <a:off x="5402461" y="4947047"/>
            <a:ext cx="17860" cy="169665"/>
          </a:xfrm>
          <a:custGeom>
            <a:avLst/>
            <a:gdLst/>
            <a:ahLst/>
            <a:cxnLst/>
            <a:rect l="0" t="0" r="0" b="0"/>
            <a:pathLst>
              <a:path w="17860" h="169665">
                <a:moveTo>
                  <a:pt x="8930" y="0"/>
                </a:moveTo>
                <a:lnTo>
                  <a:pt x="17859" y="8930"/>
                </a:lnTo>
                <a:lnTo>
                  <a:pt x="17859" y="8930"/>
                </a:lnTo>
                <a:lnTo>
                  <a:pt x="17859" y="17859"/>
                </a:lnTo>
                <a:lnTo>
                  <a:pt x="17859" y="35719"/>
                </a:lnTo>
                <a:lnTo>
                  <a:pt x="17859" y="44648"/>
                </a:lnTo>
                <a:lnTo>
                  <a:pt x="17859" y="62508"/>
                </a:lnTo>
                <a:lnTo>
                  <a:pt x="17859" y="89297"/>
                </a:lnTo>
                <a:lnTo>
                  <a:pt x="17859" y="107156"/>
                </a:lnTo>
                <a:lnTo>
                  <a:pt x="8930" y="125016"/>
                </a:lnTo>
                <a:lnTo>
                  <a:pt x="8930" y="142875"/>
                </a:lnTo>
                <a:lnTo>
                  <a:pt x="0" y="151805"/>
                </a:lnTo>
                <a:lnTo>
                  <a:pt x="0" y="160734"/>
                </a:lnTo>
                <a:lnTo>
                  <a:pt x="0" y="169664"/>
                </a:lnTo>
                <a:lnTo>
                  <a:pt x="0" y="169664"/>
                </a:lnTo>
                <a:lnTo>
                  <a:pt x="0" y="169664"/>
                </a:lnTo>
                <a:lnTo>
                  <a:pt x="0"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Freeform 504"/>
          <p:cNvSpPr/>
          <p:nvPr/>
        </p:nvSpPr>
        <p:spPr>
          <a:xfrm>
            <a:off x="5464969" y="4973836"/>
            <a:ext cx="89298" cy="151806"/>
          </a:xfrm>
          <a:custGeom>
            <a:avLst/>
            <a:gdLst/>
            <a:ahLst/>
            <a:cxnLst/>
            <a:rect l="0" t="0" r="0" b="0"/>
            <a:pathLst>
              <a:path w="89298" h="151806">
                <a:moveTo>
                  <a:pt x="8929" y="62508"/>
                </a:moveTo>
                <a:lnTo>
                  <a:pt x="8929" y="71437"/>
                </a:lnTo>
                <a:lnTo>
                  <a:pt x="8929" y="80367"/>
                </a:lnTo>
                <a:lnTo>
                  <a:pt x="8929" y="98227"/>
                </a:lnTo>
                <a:lnTo>
                  <a:pt x="8929" y="107156"/>
                </a:lnTo>
                <a:lnTo>
                  <a:pt x="8929" y="125016"/>
                </a:lnTo>
                <a:lnTo>
                  <a:pt x="8929" y="133945"/>
                </a:lnTo>
                <a:lnTo>
                  <a:pt x="8929" y="142875"/>
                </a:lnTo>
                <a:lnTo>
                  <a:pt x="8929" y="151805"/>
                </a:lnTo>
                <a:lnTo>
                  <a:pt x="0" y="151805"/>
                </a:lnTo>
                <a:lnTo>
                  <a:pt x="0" y="142875"/>
                </a:lnTo>
                <a:lnTo>
                  <a:pt x="0" y="142875"/>
                </a:lnTo>
                <a:lnTo>
                  <a:pt x="8929" y="125016"/>
                </a:lnTo>
                <a:lnTo>
                  <a:pt x="8929" y="107156"/>
                </a:lnTo>
                <a:lnTo>
                  <a:pt x="17859" y="89297"/>
                </a:lnTo>
                <a:lnTo>
                  <a:pt x="26789" y="62508"/>
                </a:lnTo>
                <a:lnTo>
                  <a:pt x="26789" y="44648"/>
                </a:lnTo>
                <a:lnTo>
                  <a:pt x="35719" y="26789"/>
                </a:lnTo>
                <a:lnTo>
                  <a:pt x="53578" y="8930"/>
                </a:lnTo>
                <a:lnTo>
                  <a:pt x="62508" y="0"/>
                </a:lnTo>
                <a:lnTo>
                  <a:pt x="71437" y="0"/>
                </a:lnTo>
                <a:lnTo>
                  <a:pt x="80367" y="8930"/>
                </a:lnTo>
                <a:lnTo>
                  <a:pt x="80367" y="17859"/>
                </a:lnTo>
                <a:lnTo>
                  <a:pt x="89297" y="26789"/>
                </a:lnTo>
                <a:lnTo>
                  <a:pt x="89297" y="35719"/>
                </a:lnTo>
                <a:lnTo>
                  <a:pt x="89297" y="53578"/>
                </a:lnTo>
                <a:lnTo>
                  <a:pt x="89297" y="71437"/>
                </a:lnTo>
                <a:lnTo>
                  <a:pt x="89297" y="89297"/>
                </a:lnTo>
                <a:lnTo>
                  <a:pt x="89297" y="98227"/>
                </a:lnTo>
                <a:lnTo>
                  <a:pt x="89297" y="107156"/>
                </a:lnTo>
                <a:lnTo>
                  <a:pt x="89297" y="107156"/>
                </a:lnTo>
                <a:lnTo>
                  <a:pt x="89297" y="107156"/>
                </a:lnTo>
                <a:lnTo>
                  <a:pt x="89297"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Freeform 505"/>
          <p:cNvSpPr/>
          <p:nvPr/>
        </p:nvSpPr>
        <p:spPr>
          <a:xfrm>
            <a:off x="5581055" y="4848820"/>
            <a:ext cx="142876" cy="276822"/>
          </a:xfrm>
          <a:custGeom>
            <a:avLst/>
            <a:gdLst/>
            <a:ahLst/>
            <a:cxnLst/>
            <a:rect l="0" t="0" r="0" b="0"/>
            <a:pathLst>
              <a:path w="142876" h="276822">
                <a:moveTo>
                  <a:pt x="62508" y="125016"/>
                </a:moveTo>
                <a:lnTo>
                  <a:pt x="62508" y="125016"/>
                </a:lnTo>
                <a:lnTo>
                  <a:pt x="62508" y="125016"/>
                </a:lnTo>
                <a:lnTo>
                  <a:pt x="62508" y="125016"/>
                </a:lnTo>
                <a:lnTo>
                  <a:pt x="62508" y="125016"/>
                </a:lnTo>
                <a:lnTo>
                  <a:pt x="53578" y="133946"/>
                </a:lnTo>
                <a:lnTo>
                  <a:pt x="53578" y="133946"/>
                </a:lnTo>
                <a:lnTo>
                  <a:pt x="44648" y="151805"/>
                </a:lnTo>
                <a:lnTo>
                  <a:pt x="35718" y="169664"/>
                </a:lnTo>
                <a:lnTo>
                  <a:pt x="17859" y="187524"/>
                </a:lnTo>
                <a:lnTo>
                  <a:pt x="17859" y="205383"/>
                </a:lnTo>
                <a:lnTo>
                  <a:pt x="8929" y="232172"/>
                </a:lnTo>
                <a:lnTo>
                  <a:pt x="0" y="241102"/>
                </a:lnTo>
                <a:lnTo>
                  <a:pt x="0" y="258961"/>
                </a:lnTo>
                <a:lnTo>
                  <a:pt x="0" y="267891"/>
                </a:lnTo>
                <a:lnTo>
                  <a:pt x="0" y="276821"/>
                </a:lnTo>
                <a:lnTo>
                  <a:pt x="8929" y="276821"/>
                </a:lnTo>
                <a:lnTo>
                  <a:pt x="17859" y="276821"/>
                </a:lnTo>
                <a:lnTo>
                  <a:pt x="26789" y="276821"/>
                </a:lnTo>
                <a:lnTo>
                  <a:pt x="35718" y="267891"/>
                </a:lnTo>
                <a:lnTo>
                  <a:pt x="53578" y="258961"/>
                </a:lnTo>
                <a:lnTo>
                  <a:pt x="62508" y="241102"/>
                </a:lnTo>
                <a:lnTo>
                  <a:pt x="71437" y="223243"/>
                </a:lnTo>
                <a:lnTo>
                  <a:pt x="80367" y="196453"/>
                </a:lnTo>
                <a:lnTo>
                  <a:pt x="89297" y="169664"/>
                </a:lnTo>
                <a:lnTo>
                  <a:pt x="98226" y="142875"/>
                </a:lnTo>
                <a:lnTo>
                  <a:pt x="107156" y="107157"/>
                </a:lnTo>
                <a:lnTo>
                  <a:pt x="107156" y="80368"/>
                </a:lnTo>
                <a:lnTo>
                  <a:pt x="116086" y="53578"/>
                </a:lnTo>
                <a:lnTo>
                  <a:pt x="116086" y="35719"/>
                </a:lnTo>
                <a:lnTo>
                  <a:pt x="116086" y="17859"/>
                </a:lnTo>
                <a:lnTo>
                  <a:pt x="116086" y="8930"/>
                </a:lnTo>
                <a:lnTo>
                  <a:pt x="116086" y="0"/>
                </a:lnTo>
                <a:lnTo>
                  <a:pt x="116086" y="0"/>
                </a:lnTo>
                <a:lnTo>
                  <a:pt x="107156" y="0"/>
                </a:lnTo>
                <a:lnTo>
                  <a:pt x="107156" y="8930"/>
                </a:lnTo>
                <a:lnTo>
                  <a:pt x="107156" y="26789"/>
                </a:lnTo>
                <a:lnTo>
                  <a:pt x="107156" y="44649"/>
                </a:lnTo>
                <a:lnTo>
                  <a:pt x="107156" y="62508"/>
                </a:lnTo>
                <a:lnTo>
                  <a:pt x="107156" y="89297"/>
                </a:lnTo>
                <a:lnTo>
                  <a:pt x="107156" y="125016"/>
                </a:lnTo>
                <a:lnTo>
                  <a:pt x="116086" y="151805"/>
                </a:lnTo>
                <a:lnTo>
                  <a:pt x="116086" y="178594"/>
                </a:lnTo>
                <a:lnTo>
                  <a:pt x="125015" y="196453"/>
                </a:lnTo>
                <a:lnTo>
                  <a:pt x="125015" y="214313"/>
                </a:lnTo>
                <a:lnTo>
                  <a:pt x="133945" y="232172"/>
                </a:lnTo>
                <a:lnTo>
                  <a:pt x="133945" y="241102"/>
                </a:lnTo>
                <a:lnTo>
                  <a:pt x="133945" y="241102"/>
                </a:lnTo>
                <a:lnTo>
                  <a:pt x="142875" y="250032"/>
                </a:lnTo>
                <a:lnTo>
                  <a:pt x="142875" y="2500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Freeform 506"/>
          <p:cNvSpPr/>
          <p:nvPr/>
        </p:nvSpPr>
        <p:spPr>
          <a:xfrm>
            <a:off x="5902523" y="4884539"/>
            <a:ext cx="17861" cy="214314"/>
          </a:xfrm>
          <a:custGeom>
            <a:avLst/>
            <a:gdLst/>
            <a:ahLst/>
            <a:cxnLst/>
            <a:rect l="0" t="0" r="0" b="0"/>
            <a:pathLst>
              <a:path w="17861" h="214314">
                <a:moveTo>
                  <a:pt x="17860" y="0"/>
                </a:moveTo>
                <a:lnTo>
                  <a:pt x="17860" y="0"/>
                </a:lnTo>
                <a:lnTo>
                  <a:pt x="17860" y="8930"/>
                </a:lnTo>
                <a:lnTo>
                  <a:pt x="17860" y="17859"/>
                </a:lnTo>
                <a:lnTo>
                  <a:pt x="17860" y="44649"/>
                </a:lnTo>
                <a:lnTo>
                  <a:pt x="17860" y="62508"/>
                </a:lnTo>
                <a:lnTo>
                  <a:pt x="17860" y="89297"/>
                </a:lnTo>
                <a:lnTo>
                  <a:pt x="17860" y="116086"/>
                </a:lnTo>
                <a:lnTo>
                  <a:pt x="17860" y="133945"/>
                </a:lnTo>
                <a:lnTo>
                  <a:pt x="8930" y="160734"/>
                </a:lnTo>
                <a:lnTo>
                  <a:pt x="8930" y="178594"/>
                </a:lnTo>
                <a:lnTo>
                  <a:pt x="8930" y="187524"/>
                </a:lnTo>
                <a:lnTo>
                  <a:pt x="8930" y="205383"/>
                </a:lnTo>
                <a:lnTo>
                  <a:pt x="0" y="205383"/>
                </a:lnTo>
                <a:lnTo>
                  <a:pt x="0" y="205383"/>
                </a:lnTo>
                <a:lnTo>
                  <a:pt x="0" y="214313"/>
                </a:lnTo>
                <a:lnTo>
                  <a:pt x="0"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Freeform 507"/>
          <p:cNvSpPr/>
          <p:nvPr/>
        </p:nvSpPr>
        <p:spPr>
          <a:xfrm>
            <a:off x="5857875" y="4929188"/>
            <a:ext cx="223243" cy="142876"/>
          </a:xfrm>
          <a:custGeom>
            <a:avLst/>
            <a:gdLst/>
            <a:ahLst/>
            <a:cxnLst/>
            <a:rect l="0" t="0" r="0" b="0"/>
            <a:pathLst>
              <a:path w="223243" h="142876">
                <a:moveTo>
                  <a:pt x="0" y="62507"/>
                </a:moveTo>
                <a:lnTo>
                  <a:pt x="0" y="62507"/>
                </a:lnTo>
                <a:lnTo>
                  <a:pt x="8930" y="62507"/>
                </a:lnTo>
                <a:lnTo>
                  <a:pt x="8930" y="62507"/>
                </a:lnTo>
                <a:lnTo>
                  <a:pt x="17859" y="53578"/>
                </a:lnTo>
                <a:lnTo>
                  <a:pt x="26789" y="53578"/>
                </a:lnTo>
                <a:lnTo>
                  <a:pt x="44648" y="44648"/>
                </a:lnTo>
                <a:lnTo>
                  <a:pt x="62508" y="44648"/>
                </a:lnTo>
                <a:lnTo>
                  <a:pt x="80367" y="35718"/>
                </a:lnTo>
                <a:lnTo>
                  <a:pt x="98227" y="26789"/>
                </a:lnTo>
                <a:lnTo>
                  <a:pt x="107156" y="26789"/>
                </a:lnTo>
                <a:lnTo>
                  <a:pt x="116086" y="35718"/>
                </a:lnTo>
                <a:lnTo>
                  <a:pt x="125016" y="35718"/>
                </a:lnTo>
                <a:lnTo>
                  <a:pt x="125016" y="53578"/>
                </a:lnTo>
                <a:lnTo>
                  <a:pt x="125016" y="62507"/>
                </a:lnTo>
                <a:lnTo>
                  <a:pt x="125016" y="80367"/>
                </a:lnTo>
                <a:lnTo>
                  <a:pt x="125016" y="98226"/>
                </a:lnTo>
                <a:lnTo>
                  <a:pt x="125016" y="107156"/>
                </a:lnTo>
                <a:lnTo>
                  <a:pt x="125016" y="125015"/>
                </a:lnTo>
                <a:lnTo>
                  <a:pt x="125016" y="133945"/>
                </a:lnTo>
                <a:lnTo>
                  <a:pt x="133945" y="133945"/>
                </a:lnTo>
                <a:lnTo>
                  <a:pt x="133945" y="142875"/>
                </a:lnTo>
                <a:lnTo>
                  <a:pt x="142875" y="142875"/>
                </a:lnTo>
                <a:lnTo>
                  <a:pt x="151805" y="142875"/>
                </a:lnTo>
                <a:lnTo>
                  <a:pt x="160734" y="133945"/>
                </a:lnTo>
                <a:lnTo>
                  <a:pt x="169664" y="125015"/>
                </a:lnTo>
                <a:lnTo>
                  <a:pt x="187523" y="116085"/>
                </a:lnTo>
                <a:lnTo>
                  <a:pt x="196453" y="98226"/>
                </a:lnTo>
                <a:lnTo>
                  <a:pt x="205383" y="80367"/>
                </a:lnTo>
                <a:lnTo>
                  <a:pt x="214313" y="62507"/>
                </a:lnTo>
                <a:lnTo>
                  <a:pt x="214313" y="44648"/>
                </a:lnTo>
                <a:lnTo>
                  <a:pt x="223242" y="35718"/>
                </a:lnTo>
                <a:lnTo>
                  <a:pt x="214313" y="17859"/>
                </a:lnTo>
                <a:lnTo>
                  <a:pt x="214313" y="8929"/>
                </a:lnTo>
                <a:lnTo>
                  <a:pt x="205383" y="8929"/>
                </a:lnTo>
                <a:lnTo>
                  <a:pt x="187523" y="0"/>
                </a:lnTo>
                <a:lnTo>
                  <a:pt x="178594" y="0"/>
                </a:lnTo>
                <a:lnTo>
                  <a:pt x="169664" y="0"/>
                </a:lnTo>
                <a:lnTo>
                  <a:pt x="160734" y="8929"/>
                </a:lnTo>
                <a:lnTo>
                  <a:pt x="151805" y="8929"/>
                </a:lnTo>
                <a:lnTo>
                  <a:pt x="151805" y="8929"/>
                </a:lnTo>
                <a:lnTo>
                  <a:pt x="151805" y="8929"/>
                </a:lnTo>
                <a:lnTo>
                  <a:pt x="151805"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Freeform 508"/>
          <p:cNvSpPr/>
          <p:nvPr/>
        </p:nvSpPr>
        <p:spPr>
          <a:xfrm>
            <a:off x="6197203" y="4911328"/>
            <a:ext cx="169665" cy="250032"/>
          </a:xfrm>
          <a:custGeom>
            <a:avLst/>
            <a:gdLst/>
            <a:ahLst/>
            <a:cxnLst/>
            <a:rect l="0" t="0" r="0" b="0"/>
            <a:pathLst>
              <a:path w="169665" h="250032">
                <a:moveTo>
                  <a:pt x="53578" y="35719"/>
                </a:moveTo>
                <a:lnTo>
                  <a:pt x="53578" y="44649"/>
                </a:lnTo>
                <a:lnTo>
                  <a:pt x="53578" y="62508"/>
                </a:lnTo>
                <a:lnTo>
                  <a:pt x="53578" y="80367"/>
                </a:lnTo>
                <a:lnTo>
                  <a:pt x="44649" y="107156"/>
                </a:lnTo>
                <a:lnTo>
                  <a:pt x="44649" y="133945"/>
                </a:lnTo>
                <a:lnTo>
                  <a:pt x="44649" y="160735"/>
                </a:lnTo>
                <a:lnTo>
                  <a:pt x="44649" y="187524"/>
                </a:lnTo>
                <a:lnTo>
                  <a:pt x="35719" y="205383"/>
                </a:lnTo>
                <a:lnTo>
                  <a:pt x="35719" y="223242"/>
                </a:lnTo>
                <a:lnTo>
                  <a:pt x="35719" y="232172"/>
                </a:lnTo>
                <a:lnTo>
                  <a:pt x="26789" y="241102"/>
                </a:lnTo>
                <a:lnTo>
                  <a:pt x="26789" y="250031"/>
                </a:lnTo>
                <a:lnTo>
                  <a:pt x="26789" y="250031"/>
                </a:lnTo>
                <a:lnTo>
                  <a:pt x="17860" y="250031"/>
                </a:lnTo>
                <a:lnTo>
                  <a:pt x="17860" y="241102"/>
                </a:lnTo>
                <a:lnTo>
                  <a:pt x="8930" y="232172"/>
                </a:lnTo>
                <a:lnTo>
                  <a:pt x="8930" y="223242"/>
                </a:lnTo>
                <a:lnTo>
                  <a:pt x="8930" y="205383"/>
                </a:lnTo>
                <a:lnTo>
                  <a:pt x="0" y="187524"/>
                </a:lnTo>
                <a:lnTo>
                  <a:pt x="0" y="160735"/>
                </a:lnTo>
                <a:lnTo>
                  <a:pt x="0" y="133945"/>
                </a:lnTo>
                <a:lnTo>
                  <a:pt x="0" y="107156"/>
                </a:lnTo>
                <a:lnTo>
                  <a:pt x="8930" y="80367"/>
                </a:lnTo>
                <a:lnTo>
                  <a:pt x="17860" y="53578"/>
                </a:lnTo>
                <a:lnTo>
                  <a:pt x="26789" y="35719"/>
                </a:lnTo>
                <a:lnTo>
                  <a:pt x="44649" y="17860"/>
                </a:lnTo>
                <a:lnTo>
                  <a:pt x="53578" y="8930"/>
                </a:lnTo>
                <a:lnTo>
                  <a:pt x="71438" y="0"/>
                </a:lnTo>
                <a:lnTo>
                  <a:pt x="89297" y="0"/>
                </a:lnTo>
                <a:lnTo>
                  <a:pt x="116086" y="0"/>
                </a:lnTo>
                <a:lnTo>
                  <a:pt x="125016" y="0"/>
                </a:lnTo>
                <a:lnTo>
                  <a:pt x="142875" y="8930"/>
                </a:lnTo>
                <a:lnTo>
                  <a:pt x="151805" y="17860"/>
                </a:lnTo>
                <a:lnTo>
                  <a:pt x="160735" y="35719"/>
                </a:lnTo>
                <a:lnTo>
                  <a:pt x="169664" y="53578"/>
                </a:lnTo>
                <a:lnTo>
                  <a:pt x="169664" y="71438"/>
                </a:lnTo>
                <a:lnTo>
                  <a:pt x="169664" y="80367"/>
                </a:lnTo>
                <a:lnTo>
                  <a:pt x="160735" y="98227"/>
                </a:lnTo>
                <a:lnTo>
                  <a:pt x="151805" y="107156"/>
                </a:lnTo>
                <a:lnTo>
                  <a:pt x="142875" y="116086"/>
                </a:lnTo>
                <a:lnTo>
                  <a:pt x="125016" y="125016"/>
                </a:lnTo>
                <a:lnTo>
                  <a:pt x="116086" y="125016"/>
                </a:lnTo>
                <a:lnTo>
                  <a:pt x="98227" y="125016"/>
                </a:lnTo>
                <a:lnTo>
                  <a:pt x="89297" y="125016"/>
                </a:lnTo>
                <a:lnTo>
                  <a:pt x="71438" y="116086"/>
                </a:lnTo>
                <a:lnTo>
                  <a:pt x="71438" y="98227"/>
                </a:lnTo>
                <a:lnTo>
                  <a:pt x="71438" y="98227"/>
                </a:lnTo>
                <a:lnTo>
                  <a:pt x="62508" y="80367"/>
                </a:lnTo>
                <a:lnTo>
                  <a:pt x="62508" y="8036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Freeform 509"/>
          <p:cNvSpPr/>
          <p:nvPr/>
        </p:nvSpPr>
        <p:spPr>
          <a:xfrm>
            <a:off x="6384727" y="4893469"/>
            <a:ext cx="116087" cy="133946"/>
          </a:xfrm>
          <a:custGeom>
            <a:avLst/>
            <a:gdLst/>
            <a:ahLst/>
            <a:cxnLst/>
            <a:rect l="0" t="0" r="0" b="0"/>
            <a:pathLst>
              <a:path w="116087" h="133946">
                <a:moveTo>
                  <a:pt x="0" y="8929"/>
                </a:moveTo>
                <a:lnTo>
                  <a:pt x="8929" y="17859"/>
                </a:lnTo>
                <a:lnTo>
                  <a:pt x="8929" y="26789"/>
                </a:lnTo>
                <a:lnTo>
                  <a:pt x="17859" y="35719"/>
                </a:lnTo>
                <a:lnTo>
                  <a:pt x="17859" y="53578"/>
                </a:lnTo>
                <a:lnTo>
                  <a:pt x="17859" y="71437"/>
                </a:lnTo>
                <a:lnTo>
                  <a:pt x="26789" y="89297"/>
                </a:lnTo>
                <a:lnTo>
                  <a:pt x="26789" y="98226"/>
                </a:lnTo>
                <a:lnTo>
                  <a:pt x="26789" y="116086"/>
                </a:lnTo>
                <a:lnTo>
                  <a:pt x="26789" y="125015"/>
                </a:lnTo>
                <a:lnTo>
                  <a:pt x="26789" y="125015"/>
                </a:lnTo>
                <a:lnTo>
                  <a:pt x="26789" y="133945"/>
                </a:lnTo>
                <a:lnTo>
                  <a:pt x="17859" y="133945"/>
                </a:lnTo>
                <a:lnTo>
                  <a:pt x="17859" y="133945"/>
                </a:lnTo>
                <a:lnTo>
                  <a:pt x="17859" y="133945"/>
                </a:lnTo>
                <a:lnTo>
                  <a:pt x="17859" y="133945"/>
                </a:lnTo>
                <a:lnTo>
                  <a:pt x="17859" y="125015"/>
                </a:lnTo>
                <a:lnTo>
                  <a:pt x="17859" y="116086"/>
                </a:lnTo>
                <a:lnTo>
                  <a:pt x="17859" y="98226"/>
                </a:lnTo>
                <a:lnTo>
                  <a:pt x="17859" y="80367"/>
                </a:lnTo>
                <a:lnTo>
                  <a:pt x="26789" y="62508"/>
                </a:lnTo>
                <a:lnTo>
                  <a:pt x="44648" y="53578"/>
                </a:lnTo>
                <a:lnTo>
                  <a:pt x="53578" y="35719"/>
                </a:lnTo>
                <a:lnTo>
                  <a:pt x="71437" y="17859"/>
                </a:lnTo>
                <a:lnTo>
                  <a:pt x="89296" y="8929"/>
                </a:lnTo>
                <a:lnTo>
                  <a:pt x="107156" y="8929"/>
                </a:lnTo>
                <a:lnTo>
                  <a:pt x="107156" y="8929"/>
                </a:lnTo>
                <a:lnTo>
                  <a:pt x="116086" y="0"/>
                </a:lnTo>
                <a:lnTo>
                  <a:pt x="11608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Freeform 510"/>
          <p:cNvSpPr/>
          <p:nvPr/>
        </p:nvSpPr>
        <p:spPr>
          <a:xfrm>
            <a:off x="6518672" y="4893469"/>
            <a:ext cx="89298" cy="133946"/>
          </a:xfrm>
          <a:custGeom>
            <a:avLst/>
            <a:gdLst/>
            <a:ahLst/>
            <a:cxnLst/>
            <a:rect l="0" t="0" r="0" b="0"/>
            <a:pathLst>
              <a:path w="89298" h="133946">
                <a:moveTo>
                  <a:pt x="35719" y="0"/>
                </a:moveTo>
                <a:lnTo>
                  <a:pt x="35719" y="0"/>
                </a:lnTo>
                <a:lnTo>
                  <a:pt x="35719" y="8929"/>
                </a:lnTo>
                <a:lnTo>
                  <a:pt x="26789" y="17859"/>
                </a:lnTo>
                <a:lnTo>
                  <a:pt x="26789" y="26789"/>
                </a:lnTo>
                <a:lnTo>
                  <a:pt x="17859" y="44648"/>
                </a:lnTo>
                <a:lnTo>
                  <a:pt x="8930" y="62508"/>
                </a:lnTo>
                <a:lnTo>
                  <a:pt x="0" y="80367"/>
                </a:lnTo>
                <a:lnTo>
                  <a:pt x="0" y="98226"/>
                </a:lnTo>
                <a:lnTo>
                  <a:pt x="0" y="107156"/>
                </a:lnTo>
                <a:lnTo>
                  <a:pt x="0" y="116086"/>
                </a:lnTo>
                <a:lnTo>
                  <a:pt x="0" y="125015"/>
                </a:lnTo>
                <a:lnTo>
                  <a:pt x="8930" y="133945"/>
                </a:lnTo>
                <a:lnTo>
                  <a:pt x="8930" y="133945"/>
                </a:lnTo>
                <a:lnTo>
                  <a:pt x="17859" y="133945"/>
                </a:lnTo>
                <a:lnTo>
                  <a:pt x="26789" y="133945"/>
                </a:lnTo>
                <a:lnTo>
                  <a:pt x="44648" y="133945"/>
                </a:lnTo>
                <a:lnTo>
                  <a:pt x="53578" y="125015"/>
                </a:lnTo>
                <a:lnTo>
                  <a:pt x="62508" y="116086"/>
                </a:lnTo>
                <a:lnTo>
                  <a:pt x="71437" y="98226"/>
                </a:lnTo>
                <a:lnTo>
                  <a:pt x="80367" y="80367"/>
                </a:lnTo>
                <a:lnTo>
                  <a:pt x="89297" y="62508"/>
                </a:lnTo>
                <a:lnTo>
                  <a:pt x="89297" y="44648"/>
                </a:lnTo>
                <a:lnTo>
                  <a:pt x="89297" y="35719"/>
                </a:lnTo>
                <a:lnTo>
                  <a:pt x="80367" y="26789"/>
                </a:lnTo>
                <a:lnTo>
                  <a:pt x="71437" y="17859"/>
                </a:lnTo>
                <a:lnTo>
                  <a:pt x="62508" y="8929"/>
                </a:lnTo>
                <a:lnTo>
                  <a:pt x="53578" y="8929"/>
                </a:lnTo>
                <a:lnTo>
                  <a:pt x="35719" y="8929"/>
                </a:lnTo>
                <a:lnTo>
                  <a:pt x="26789" y="0"/>
                </a:lnTo>
                <a:lnTo>
                  <a:pt x="17859" y="0"/>
                </a:lnTo>
                <a:lnTo>
                  <a:pt x="17859" y="0"/>
                </a:lnTo>
                <a:lnTo>
                  <a:pt x="17859" y="0"/>
                </a:lnTo>
                <a:lnTo>
                  <a:pt x="1785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Freeform 511"/>
          <p:cNvSpPr/>
          <p:nvPr/>
        </p:nvSpPr>
        <p:spPr>
          <a:xfrm>
            <a:off x="6643688" y="4875609"/>
            <a:ext cx="169665" cy="116087"/>
          </a:xfrm>
          <a:custGeom>
            <a:avLst/>
            <a:gdLst/>
            <a:ahLst/>
            <a:cxnLst/>
            <a:rect l="0" t="0" r="0" b="0"/>
            <a:pathLst>
              <a:path w="169665" h="116087">
                <a:moveTo>
                  <a:pt x="0" y="80368"/>
                </a:moveTo>
                <a:lnTo>
                  <a:pt x="0" y="80368"/>
                </a:lnTo>
                <a:lnTo>
                  <a:pt x="0" y="89297"/>
                </a:lnTo>
                <a:lnTo>
                  <a:pt x="0" y="98227"/>
                </a:lnTo>
                <a:lnTo>
                  <a:pt x="0" y="107157"/>
                </a:lnTo>
                <a:lnTo>
                  <a:pt x="0" y="116086"/>
                </a:lnTo>
                <a:lnTo>
                  <a:pt x="0" y="116086"/>
                </a:lnTo>
                <a:lnTo>
                  <a:pt x="0" y="116086"/>
                </a:lnTo>
                <a:lnTo>
                  <a:pt x="0" y="116086"/>
                </a:lnTo>
                <a:lnTo>
                  <a:pt x="0" y="116086"/>
                </a:lnTo>
                <a:lnTo>
                  <a:pt x="0" y="107157"/>
                </a:lnTo>
                <a:lnTo>
                  <a:pt x="0" y="98227"/>
                </a:lnTo>
                <a:lnTo>
                  <a:pt x="0" y="89297"/>
                </a:lnTo>
                <a:lnTo>
                  <a:pt x="0" y="80368"/>
                </a:lnTo>
                <a:lnTo>
                  <a:pt x="8929" y="53579"/>
                </a:lnTo>
                <a:lnTo>
                  <a:pt x="17859" y="44649"/>
                </a:lnTo>
                <a:lnTo>
                  <a:pt x="26789" y="26789"/>
                </a:lnTo>
                <a:lnTo>
                  <a:pt x="35718" y="8930"/>
                </a:lnTo>
                <a:lnTo>
                  <a:pt x="44648" y="0"/>
                </a:lnTo>
                <a:lnTo>
                  <a:pt x="53578" y="0"/>
                </a:lnTo>
                <a:lnTo>
                  <a:pt x="62507" y="0"/>
                </a:lnTo>
                <a:lnTo>
                  <a:pt x="80367" y="0"/>
                </a:lnTo>
                <a:lnTo>
                  <a:pt x="89296" y="8930"/>
                </a:lnTo>
                <a:lnTo>
                  <a:pt x="89296" y="17860"/>
                </a:lnTo>
                <a:lnTo>
                  <a:pt x="98226" y="35719"/>
                </a:lnTo>
                <a:lnTo>
                  <a:pt x="98226" y="44649"/>
                </a:lnTo>
                <a:lnTo>
                  <a:pt x="89296" y="53579"/>
                </a:lnTo>
                <a:lnTo>
                  <a:pt x="89296" y="71438"/>
                </a:lnTo>
                <a:lnTo>
                  <a:pt x="89296" y="80368"/>
                </a:lnTo>
                <a:lnTo>
                  <a:pt x="80367" y="80368"/>
                </a:lnTo>
                <a:lnTo>
                  <a:pt x="80367" y="89297"/>
                </a:lnTo>
                <a:lnTo>
                  <a:pt x="80367" y="89297"/>
                </a:lnTo>
                <a:lnTo>
                  <a:pt x="71437" y="89297"/>
                </a:lnTo>
                <a:lnTo>
                  <a:pt x="71437" y="89297"/>
                </a:lnTo>
                <a:lnTo>
                  <a:pt x="71437" y="80368"/>
                </a:lnTo>
                <a:lnTo>
                  <a:pt x="71437" y="80368"/>
                </a:lnTo>
                <a:lnTo>
                  <a:pt x="71437" y="71438"/>
                </a:lnTo>
                <a:lnTo>
                  <a:pt x="71437" y="53579"/>
                </a:lnTo>
                <a:lnTo>
                  <a:pt x="80367" y="35719"/>
                </a:lnTo>
                <a:lnTo>
                  <a:pt x="89296" y="26789"/>
                </a:lnTo>
                <a:lnTo>
                  <a:pt x="107156" y="17860"/>
                </a:lnTo>
                <a:lnTo>
                  <a:pt x="116085" y="8930"/>
                </a:lnTo>
                <a:lnTo>
                  <a:pt x="125015" y="8930"/>
                </a:lnTo>
                <a:lnTo>
                  <a:pt x="133945" y="17860"/>
                </a:lnTo>
                <a:lnTo>
                  <a:pt x="142875" y="26789"/>
                </a:lnTo>
                <a:lnTo>
                  <a:pt x="151804" y="35719"/>
                </a:lnTo>
                <a:lnTo>
                  <a:pt x="160734" y="53579"/>
                </a:lnTo>
                <a:lnTo>
                  <a:pt x="160734" y="62508"/>
                </a:lnTo>
                <a:lnTo>
                  <a:pt x="160734" y="80368"/>
                </a:lnTo>
                <a:lnTo>
                  <a:pt x="160734" y="89297"/>
                </a:lnTo>
                <a:lnTo>
                  <a:pt x="160734" y="98227"/>
                </a:lnTo>
                <a:lnTo>
                  <a:pt x="160734" y="107157"/>
                </a:lnTo>
                <a:lnTo>
                  <a:pt x="169664" y="107157"/>
                </a:lnTo>
                <a:lnTo>
                  <a:pt x="169664" y="107157"/>
                </a:lnTo>
                <a:lnTo>
                  <a:pt x="169664" y="107157"/>
                </a:lnTo>
                <a:lnTo>
                  <a:pt x="169664"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Freeform 512"/>
          <p:cNvSpPr/>
          <p:nvPr/>
        </p:nvSpPr>
        <p:spPr>
          <a:xfrm>
            <a:off x="6849070" y="4848820"/>
            <a:ext cx="80369" cy="107158"/>
          </a:xfrm>
          <a:custGeom>
            <a:avLst/>
            <a:gdLst/>
            <a:ahLst/>
            <a:cxnLst/>
            <a:rect l="0" t="0" r="0" b="0"/>
            <a:pathLst>
              <a:path w="80369" h="107158">
                <a:moveTo>
                  <a:pt x="35719" y="0"/>
                </a:moveTo>
                <a:lnTo>
                  <a:pt x="35719" y="0"/>
                </a:lnTo>
                <a:lnTo>
                  <a:pt x="35719" y="0"/>
                </a:lnTo>
                <a:lnTo>
                  <a:pt x="26789" y="8930"/>
                </a:lnTo>
                <a:lnTo>
                  <a:pt x="17860" y="17859"/>
                </a:lnTo>
                <a:lnTo>
                  <a:pt x="17860" y="26789"/>
                </a:lnTo>
                <a:lnTo>
                  <a:pt x="8930" y="44649"/>
                </a:lnTo>
                <a:lnTo>
                  <a:pt x="0" y="53578"/>
                </a:lnTo>
                <a:lnTo>
                  <a:pt x="0" y="71438"/>
                </a:lnTo>
                <a:lnTo>
                  <a:pt x="0" y="80368"/>
                </a:lnTo>
                <a:lnTo>
                  <a:pt x="0" y="80368"/>
                </a:lnTo>
                <a:lnTo>
                  <a:pt x="8930" y="89297"/>
                </a:lnTo>
                <a:lnTo>
                  <a:pt x="8930" y="98227"/>
                </a:lnTo>
                <a:lnTo>
                  <a:pt x="17860" y="98227"/>
                </a:lnTo>
                <a:lnTo>
                  <a:pt x="26789" y="107157"/>
                </a:lnTo>
                <a:lnTo>
                  <a:pt x="35719" y="98227"/>
                </a:lnTo>
                <a:lnTo>
                  <a:pt x="44649" y="98227"/>
                </a:lnTo>
                <a:lnTo>
                  <a:pt x="53578" y="98227"/>
                </a:lnTo>
                <a:lnTo>
                  <a:pt x="62508" y="89297"/>
                </a:lnTo>
                <a:lnTo>
                  <a:pt x="71438" y="80368"/>
                </a:lnTo>
                <a:lnTo>
                  <a:pt x="80368" y="71438"/>
                </a:lnTo>
                <a:lnTo>
                  <a:pt x="80368" y="62508"/>
                </a:lnTo>
                <a:lnTo>
                  <a:pt x="80368" y="53578"/>
                </a:lnTo>
                <a:lnTo>
                  <a:pt x="80368" y="44649"/>
                </a:lnTo>
                <a:lnTo>
                  <a:pt x="80368" y="35719"/>
                </a:lnTo>
                <a:lnTo>
                  <a:pt x="80368" y="35719"/>
                </a:lnTo>
                <a:lnTo>
                  <a:pt x="80368" y="26789"/>
                </a:lnTo>
                <a:lnTo>
                  <a:pt x="71438" y="26789"/>
                </a:lnTo>
                <a:lnTo>
                  <a:pt x="71438" y="26789"/>
                </a:lnTo>
                <a:lnTo>
                  <a:pt x="62508" y="26789"/>
                </a:lnTo>
                <a:lnTo>
                  <a:pt x="62508" y="2678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Freeform 513"/>
          <p:cNvSpPr/>
          <p:nvPr/>
        </p:nvSpPr>
        <p:spPr>
          <a:xfrm>
            <a:off x="6983016" y="4723804"/>
            <a:ext cx="17860" cy="258963"/>
          </a:xfrm>
          <a:custGeom>
            <a:avLst/>
            <a:gdLst/>
            <a:ahLst/>
            <a:cxnLst/>
            <a:rect l="0" t="0" r="0" b="0"/>
            <a:pathLst>
              <a:path w="17860" h="258963">
                <a:moveTo>
                  <a:pt x="8929" y="0"/>
                </a:moveTo>
                <a:lnTo>
                  <a:pt x="8929" y="8930"/>
                </a:lnTo>
                <a:lnTo>
                  <a:pt x="8929" y="8930"/>
                </a:lnTo>
                <a:lnTo>
                  <a:pt x="8929" y="8930"/>
                </a:lnTo>
                <a:lnTo>
                  <a:pt x="8929" y="17860"/>
                </a:lnTo>
                <a:lnTo>
                  <a:pt x="17859" y="26789"/>
                </a:lnTo>
                <a:lnTo>
                  <a:pt x="17859" y="44649"/>
                </a:lnTo>
                <a:lnTo>
                  <a:pt x="17859" y="62508"/>
                </a:lnTo>
                <a:lnTo>
                  <a:pt x="17859" y="80367"/>
                </a:lnTo>
                <a:lnTo>
                  <a:pt x="17859" y="107157"/>
                </a:lnTo>
                <a:lnTo>
                  <a:pt x="8929" y="133946"/>
                </a:lnTo>
                <a:lnTo>
                  <a:pt x="8929" y="160735"/>
                </a:lnTo>
                <a:lnTo>
                  <a:pt x="0" y="187524"/>
                </a:lnTo>
                <a:lnTo>
                  <a:pt x="0" y="205384"/>
                </a:lnTo>
                <a:lnTo>
                  <a:pt x="0" y="223243"/>
                </a:lnTo>
                <a:lnTo>
                  <a:pt x="0" y="241102"/>
                </a:lnTo>
                <a:lnTo>
                  <a:pt x="0" y="250032"/>
                </a:lnTo>
                <a:lnTo>
                  <a:pt x="0" y="250032"/>
                </a:lnTo>
                <a:lnTo>
                  <a:pt x="0" y="258962"/>
                </a:lnTo>
                <a:lnTo>
                  <a:pt x="0" y="258962"/>
                </a:lnTo>
                <a:lnTo>
                  <a:pt x="0" y="258962"/>
                </a:lnTo>
                <a:lnTo>
                  <a:pt x="0" y="258962"/>
                </a:lnTo>
                <a:lnTo>
                  <a:pt x="0" y="2589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Freeform 514"/>
          <p:cNvSpPr/>
          <p:nvPr/>
        </p:nvSpPr>
        <p:spPr>
          <a:xfrm>
            <a:off x="6947297" y="4804171"/>
            <a:ext cx="205384" cy="151807"/>
          </a:xfrm>
          <a:custGeom>
            <a:avLst/>
            <a:gdLst/>
            <a:ahLst/>
            <a:cxnLst/>
            <a:rect l="0" t="0" r="0" b="0"/>
            <a:pathLst>
              <a:path w="205384" h="151807">
                <a:moveTo>
                  <a:pt x="0" y="44649"/>
                </a:moveTo>
                <a:lnTo>
                  <a:pt x="0" y="44649"/>
                </a:lnTo>
                <a:lnTo>
                  <a:pt x="0" y="35719"/>
                </a:lnTo>
                <a:lnTo>
                  <a:pt x="8930" y="35719"/>
                </a:lnTo>
                <a:lnTo>
                  <a:pt x="17859" y="35719"/>
                </a:lnTo>
                <a:lnTo>
                  <a:pt x="35719" y="26790"/>
                </a:lnTo>
                <a:lnTo>
                  <a:pt x="44648" y="26790"/>
                </a:lnTo>
                <a:lnTo>
                  <a:pt x="62508" y="17860"/>
                </a:lnTo>
                <a:lnTo>
                  <a:pt x="80367" y="17860"/>
                </a:lnTo>
                <a:lnTo>
                  <a:pt x="98226" y="17860"/>
                </a:lnTo>
                <a:lnTo>
                  <a:pt x="116086" y="17860"/>
                </a:lnTo>
                <a:lnTo>
                  <a:pt x="125016" y="17860"/>
                </a:lnTo>
                <a:lnTo>
                  <a:pt x="133945" y="17860"/>
                </a:lnTo>
                <a:lnTo>
                  <a:pt x="142875" y="17860"/>
                </a:lnTo>
                <a:lnTo>
                  <a:pt x="142875" y="26790"/>
                </a:lnTo>
                <a:lnTo>
                  <a:pt x="142875" y="35719"/>
                </a:lnTo>
                <a:lnTo>
                  <a:pt x="142875" y="53579"/>
                </a:lnTo>
                <a:lnTo>
                  <a:pt x="142875" y="71438"/>
                </a:lnTo>
                <a:lnTo>
                  <a:pt x="133945" y="89298"/>
                </a:lnTo>
                <a:lnTo>
                  <a:pt x="125016" y="98227"/>
                </a:lnTo>
                <a:lnTo>
                  <a:pt x="125016" y="116087"/>
                </a:lnTo>
                <a:lnTo>
                  <a:pt x="125016" y="125017"/>
                </a:lnTo>
                <a:lnTo>
                  <a:pt x="133945" y="133946"/>
                </a:lnTo>
                <a:lnTo>
                  <a:pt x="133945" y="142876"/>
                </a:lnTo>
                <a:lnTo>
                  <a:pt x="142875" y="151806"/>
                </a:lnTo>
                <a:lnTo>
                  <a:pt x="142875" y="151806"/>
                </a:lnTo>
                <a:lnTo>
                  <a:pt x="151805" y="151806"/>
                </a:lnTo>
                <a:lnTo>
                  <a:pt x="169664" y="151806"/>
                </a:lnTo>
                <a:lnTo>
                  <a:pt x="169664" y="142876"/>
                </a:lnTo>
                <a:lnTo>
                  <a:pt x="178594" y="133946"/>
                </a:lnTo>
                <a:lnTo>
                  <a:pt x="187523" y="125017"/>
                </a:lnTo>
                <a:lnTo>
                  <a:pt x="196453" y="107157"/>
                </a:lnTo>
                <a:lnTo>
                  <a:pt x="196453" y="89298"/>
                </a:lnTo>
                <a:lnTo>
                  <a:pt x="205383" y="71438"/>
                </a:lnTo>
                <a:lnTo>
                  <a:pt x="205383" y="53579"/>
                </a:lnTo>
                <a:lnTo>
                  <a:pt x="196453" y="44649"/>
                </a:lnTo>
                <a:lnTo>
                  <a:pt x="196453" y="35719"/>
                </a:lnTo>
                <a:lnTo>
                  <a:pt x="187523" y="17860"/>
                </a:lnTo>
                <a:lnTo>
                  <a:pt x="178594" y="17860"/>
                </a:lnTo>
                <a:lnTo>
                  <a:pt x="178594" y="8930"/>
                </a:lnTo>
                <a:lnTo>
                  <a:pt x="169664" y="0"/>
                </a:lnTo>
                <a:lnTo>
                  <a:pt x="169664" y="0"/>
                </a:lnTo>
                <a:lnTo>
                  <a:pt x="169664" y="0"/>
                </a:lnTo>
                <a:lnTo>
                  <a:pt x="16966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Freeform 515"/>
          <p:cNvSpPr/>
          <p:nvPr/>
        </p:nvSpPr>
        <p:spPr>
          <a:xfrm>
            <a:off x="7206258" y="4768453"/>
            <a:ext cx="71438" cy="116087"/>
          </a:xfrm>
          <a:custGeom>
            <a:avLst/>
            <a:gdLst/>
            <a:ahLst/>
            <a:cxnLst/>
            <a:rect l="0" t="0" r="0" b="0"/>
            <a:pathLst>
              <a:path w="71438" h="116087">
                <a:moveTo>
                  <a:pt x="0" y="116086"/>
                </a:moveTo>
                <a:lnTo>
                  <a:pt x="0" y="116086"/>
                </a:lnTo>
                <a:lnTo>
                  <a:pt x="0" y="116086"/>
                </a:lnTo>
                <a:lnTo>
                  <a:pt x="0" y="116086"/>
                </a:lnTo>
                <a:lnTo>
                  <a:pt x="0" y="116086"/>
                </a:lnTo>
                <a:lnTo>
                  <a:pt x="0" y="107156"/>
                </a:lnTo>
                <a:lnTo>
                  <a:pt x="8930" y="98226"/>
                </a:lnTo>
                <a:lnTo>
                  <a:pt x="8930" y="80367"/>
                </a:lnTo>
                <a:lnTo>
                  <a:pt x="17859" y="71437"/>
                </a:lnTo>
                <a:lnTo>
                  <a:pt x="35719" y="53578"/>
                </a:lnTo>
                <a:lnTo>
                  <a:pt x="44648" y="26789"/>
                </a:lnTo>
                <a:lnTo>
                  <a:pt x="62508" y="8929"/>
                </a:lnTo>
                <a:lnTo>
                  <a:pt x="62508" y="8929"/>
                </a:lnTo>
                <a:lnTo>
                  <a:pt x="71437" y="0"/>
                </a:lnTo>
                <a:lnTo>
                  <a:pt x="7143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Freeform 516"/>
          <p:cNvSpPr/>
          <p:nvPr/>
        </p:nvSpPr>
        <p:spPr>
          <a:xfrm>
            <a:off x="3089672" y="4089796"/>
            <a:ext cx="35720" cy="348259"/>
          </a:xfrm>
          <a:custGeom>
            <a:avLst/>
            <a:gdLst/>
            <a:ahLst/>
            <a:cxnLst/>
            <a:rect l="0" t="0" r="0" b="0"/>
            <a:pathLst>
              <a:path w="35720" h="348259">
                <a:moveTo>
                  <a:pt x="35719" y="0"/>
                </a:moveTo>
                <a:lnTo>
                  <a:pt x="35719" y="0"/>
                </a:lnTo>
                <a:lnTo>
                  <a:pt x="35719" y="0"/>
                </a:lnTo>
                <a:lnTo>
                  <a:pt x="35719" y="0"/>
                </a:lnTo>
                <a:lnTo>
                  <a:pt x="35719" y="0"/>
                </a:lnTo>
                <a:lnTo>
                  <a:pt x="35719" y="8930"/>
                </a:lnTo>
                <a:lnTo>
                  <a:pt x="35719" y="17860"/>
                </a:lnTo>
                <a:lnTo>
                  <a:pt x="35719" y="26790"/>
                </a:lnTo>
                <a:lnTo>
                  <a:pt x="35719" y="44649"/>
                </a:lnTo>
                <a:lnTo>
                  <a:pt x="35719" y="62508"/>
                </a:lnTo>
                <a:lnTo>
                  <a:pt x="26789" y="80368"/>
                </a:lnTo>
                <a:lnTo>
                  <a:pt x="26789" y="107157"/>
                </a:lnTo>
                <a:lnTo>
                  <a:pt x="26789" y="133946"/>
                </a:lnTo>
                <a:lnTo>
                  <a:pt x="17859" y="160735"/>
                </a:lnTo>
                <a:lnTo>
                  <a:pt x="17859" y="187524"/>
                </a:lnTo>
                <a:lnTo>
                  <a:pt x="8930" y="223243"/>
                </a:lnTo>
                <a:lnTo>
                  <a:pt x="8930" y="250032"/>
                </a:lnTo>
                <a:lnTo>
                  <a:pt x="8930" y="276821"/>
                </a:lnTo>
                <a:lnTo>
                  <a:pt x="8930" y="294680"/>
                </a:lnTo>
                <a:lnTo>
                  <a:pt x="0" y="312540"/>
                </a:lnTo>
                <a:lnTo>
                  <a:pt x="0" y="330399"/>
                </a:lnTo>
                <a:lnTo>
                  <a:pt x="0" y="339329"/>
                </a:lnTo>
                <a:lnTo>
                  <a:pt x="0" y="348258"/>
                </a:lnTo>
                <a:lnTo>
                  <a:pt x="0" y="348258"/>
                </a:lnTo>
                <a:lnTo>
                  <a:pt x="8930" y="348258"/>
                </a:lnTo>
                <a:lnTo>
                  <a:pt x="8930" y="348258"/>
                </a:lnTo>
                <a:lnTo>
                  <a:pt x="8930" y="339329"/>
                </a:lnTo>
                <a:lnTo>
                  <a:pt x="8930" y="33932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Freeform 517"/>
          <p:cNvSpPr/>
          <p:nvPr/>
        </p:nvSpPr>
        <p:spPr>
          <a:xfrm>
            <a:off x="3098602" y="4089796"/>
            <a:ext cx="446485" cy="357189"/>
          </a:xfrm>
          <a:custGeom>
            <a:avLst/>
            <a:gdLst/>
            <a:ahLst/>
            <a:cxnLst/>
            <a:rect l="0" t="0" r="0" b="0"/>
            <a:pathLst>
              <a:path w="446485" h="357189">
                <a:moveTo>
                  <a:pt x="0" y="8930"/>
                </a:moveTo>
                <a:lnTo>
                  <a:pt x="0" y="0"/>
                </a:lnTo>
                <a:lnTo>
                  <a:pt x="0" y="0"/>
                </a:lnTo>
                <a:lnTo>
                  <a:pt x="0" y="0"/>
                </a:lnTo>
                <a:lnTo>
                  <a:pt x="0" y="0"/>
                </a:lnTo>
                <a:lnTo>
                  <a:pt x="0" y="0"/>
                </a:lnTo>
                <a:lnTo>
                  <a:pt x="8929" y="0"/>
                </a:lnTo>
                <a:lnTo>
                  <a:pt x="17859" y="8930"/>
                </a:lnTo>
                <a:lnTo>
                  <a:pt x="26789" y="8930"/>
                </a:lnTo>
                <a:lnTo>
                  <a:pt x="35718" y="8930"/>
                </a:lnTo>
                <a:lnTo>
                  <a:pt x="53578" y="17860"/>
                </a:lnTo>
                <a:lnTo>
                  <a:pt x="71437" y="17860"/>
                </a:lnTo>
                <a:lnTo>
                  <a:pt x="89296" y="17860"/>
                </a:lnTo>
                <a:lnTo>
                  <a:pt x="107156" y="17860"/>
                </a:lnTo>
                <a:lnTo>
                  <a:pt x="125015" y="26790"/>
                </a:lnTo>
                <a:lnTo>
                  <a:pt x="151804" y="26790"/>
                </a:lnTo>
                <a:lnTo>
                  <a:pt x="169664" y="26790"/>
                </a:lnTo>
                <a:lnTo>
                  <a:pt x="196453" y="26790"/>
                </a:lnTo>
                <a:lnTo>
                  <a:pt x="214312" y="26790"/>
                </a:lnTo>
                <a:lnTo>
                  <a:pt x="241101" y="26790"/>
                </a:lnTo>
                <a:lnTo>
                  <a:pt x="267890" y="17860"/>
                </a:lnTo>
                <a:lnTo>
                  <a:pt x="285750" y="17860"/>
                </a:lnTo>
                <a:lnTo>
                  <a:pt x="312539" y="17860"/>
                </a:lnTo>
                <a:lnTo>
                  <a:pt x="330398" y="17860"/>
                </a:lnTo>
                <a:lnTo>
                  <a:pt x="348257" y="8930"/>
                </a:lnTo>
                <a:lnTo>
                  <a:pt x="366117" y="8930"/>
                </a:lnTo>
                <a:lnTo>
                  <a:pt x="383976" y="8930"/>
                </a:lnTo>
                <a:lnTo>
                  <a:pt x="392906" y="8930"/>
                </a:lnTo>
                <a:lnTo>
                  <a:pt x="401836" y="8930"/>
                </a:lnTo>
                <a:lnTo>
                  <a:pt x="410765" y="17860"/>
                </a:lnTo>
                <a:lnTo>
                  <a:pt x="410765" y="17860"/>
                </a:lnTo>
                <a:lnTo>
                  <a:pt x="410765" y="17860"/>
                </a:lnTo>
                <a:lnTo>
                  <a:pt x="419695" y="26790"/>
                </a:lnTo>
                <a:lnTo>
                  <a:pt x="419695" y="26790"/>
                </a:lnTo>
                <a:lnTo>
                  <a:pt x="419695" y="35719"/>
                </a:lnTo>
                <a:lnTo>
                  <a:pt x="419695" y="44649"/>
                </a:lnTo>
                <a:lnTo>
                  <a:pt x="419695" y="53579"/>
                </a:lnTo>
                <a:lnTo>
                  <a:pt x="410765" y="62508"/>
                </a:lnTo>
                <a:lnTo>
                  <a:pt x="410765" y="71438"/>
                </a:lnTo>
                <a:lnTo>
                  <a:pt x="410765" y="89297"/>
                </a:lnTo>
                <a:lnTo>
                  <a:pt x="410765" y="107157"/>
                </a:lnTo>
                <a:lnTo>
                  <a:pt x="410765" y="133946"/>
                </a:lnTo>
                <a:lnTo>
                  <a:pt x="410765" y="151805"/>
                </a:lnTo>
                <a:lnTo>
                  <a:pt x="410765" y="169665"/>
                </a:lnTo>
                <a:lnTo>
                  <a:pt x="410765" y="196454"/>
                </a:lnTo>
                <a:lnTo>
                  <a:pt x="419695" y="214313"/>
                </a:lnTo>
                <a:lnTo>
                  <a:pt x="419695" y="232172"/>
                </a:lnTo>
                <a:lnTo>
                  <a:pt x="428625" y="250032"/>
                </a:lnTo>
                <a:lnTo>
                  <a:pt x="428625" y="267891"/>
                </a:lnTo>
                <a:lnTo>
                  <a:pt x="437554" y="276821"/>
                </a:lnTo>
                <a:lnTo>
                  <a:pt x="437554" y="294680"/>
                </a:lnTo>
                <a:lnTo>
                  <a:pt x="437554" y="303610"/>
                </a:lnTo>
                <a:lnTo>
                  <a:pt x="446484" y="312540"/>
                </a:lnTo>
                <a:lnTo>
                  <a:pt x="446484" y="321469"/>
                </a:lnTo>
                <a:lnTo>
                  <a:pt x="446484" y="330399"/>
                </a:lnTo>
                <a:lnTo>
                  <a:pt x="446484" y="330399"/>
                </a:lnTo>
                <a:lnTo>
                  <a:pt x="446484" y="330399"/>
                </a:lnTo>
                <a:lnTo>
                  <a:pt x="446484" y="339329"/>
                </a:lnTo>
                <a:lnTo>
                  <a:pt x="437554" y="339329"/>
                </a:lnTo>
                <a:lnTo>
                  <a:pt x="437554" y="339329"/>
                </a:lnTo>
                <a:lnTo>
                  <a:pt x="428625" y="339329"/>
                </a:lnTo>
                <a:lnTo>
                  <a:pt x="410765" y="330399"/>
                </a:lnTo>
                <a:lnTo>
                  <a:pt x="401836" y="330399"/>
                </a:lnTo>
                <a:lnTo>
                  <a:pt x="383976" y="330399"/>
                </a:lnTo>
                <a:lnTo>
                  <a:pt x="366117" y="330399"/>
                </a:lnTo>
                <a:lnTo>
                  <a:pt x="348257" y="330399"/>
                </a:lnTo>
                <a:lnTo>
                  <a:pt x="321468" y="330399"/>
                </a:lnTo>
                <a:lnTo>
                  <a:pt x="303609" y="330399"/>
                </a:lnTo>
                <a:lnTo>
                  <a:pt x="276820" y="330399"/>
                </a:lnTo>
                <a:lnTo>
                  <a:pt x="258961" y="330399"/>
                </a:lnTo>
                <a:lnTo>
                  <a:pt x="232171" y="330399"/>
                </a:lnTo>
                <a:lnTo>
                  <a:pt x="205382" y="339329"/>
                </a:lnTo>
                <a:lnTo>
                  <a:pt x="187523" y="339329"/>
                </a:lnTo>
                <a:lnTo>
                  <a:pt x="160734" y="339329"/>
                </a:lnTo>
                <a:lnTo>
                  <a:pt x="133945" y="348258"/>
                </a:lnTo>
                <a:lnTo>
                  <a:pt x="116086" y="348258"/>
                </a:lnTo>
                <a:lnTo>
                  <a:pt x="98226" y="357188"/>
                </a:lnTo>
                <a:lnTo>
                  <a:pt x="80367" y="357188"/>
                </a:lnTo>
                <a:lnTo>
                  <a:pt x="71437" y="357188"/>
                </a:lnTo>
                <a:lnTo>
                  <a:pt x="53578" y="357188"/>
                </a:lnTo>
                <a:lnTo>
                  <a:pt x="44648" y="357188"/>
                </a:lnTo>
                <a:lnTo>
                  <a:pt x="44648" y="357188"/>
                </a:lnTo>
                <a:lnTo>
                  <a:pt x="44648" y="348258"/>
                </a:lnTo>
                <a:lnTo>
                  <a:pt x="44648" y="34825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Freeform 518"/>
          <p:cNvSpPr/>
          <p:nvPr/>
        </p:nvSpPr>
        <p:spPr>
          <a:xfrm>
            <a:off x="3116461" y="4116586"/>
            <a:ext cx="357188" cy="285751"/>
          </a:xfrm>
          <a:custGeom>
            <a:avLst/>
            <a:gdLst/>
            <a:ahLst/>
            <a:cxnLst/>
            <a:rect l="0" t="0" r="0" b="0"/>
            <a:pathLst>
              <a:path w="357188" h="285751">
                <a:moveTo>
                  <a:pt x="8930" y="71437"/>
                </a:moveTo>
                <a:lnTo>
                  <a:pt x="8930" y="71437"/>
                </a:lnTo>
                <a:lnTo>
                  <a:pt x="8930" y="71437"/>
                </a:lnTo>
                <a:lnTo>
                  <a:pt x="8930" y="71437"/>
                </a:lnTo>
                <a:lnTo>
                  <a:pt x="8930" y="71437"/>
                </a:lnTo>
                <a:lnTo>
                  <a:pt x="8930" y="71437"/>
                </a:lnTo>
                <a:lnTo>
                  <a:pt x="8930" y="80367"/>
                </a:lnTo>
                <a:lnTo>
                  <a:pt x="8930" y="80367"/>
                </a:lnTo>
                <a:lnTo>
                  <a:pt x="0" y="89296"/>
                </a:lnTo>
                <a:lnTo>
                  <a:pt x="0" y="89296"/>
                </a:lnTo>
                <a:lnTo>
                  <a:pt x="0" y="89296"/>
                </a:lnTo>
                <a:lnTo>
                  <a:pt x="0" y="98226"/>
                </a:lnTo>
                <a:lnTo>
                  <a:pt x="0" y="98226"/>
                </a:lnTo>
                <a:lnTo>
                  <a:pt x="0" y="98226"/>
                </a:lnTo>
                <a:lnTo>
                  <a:pt x="8930" y="98226"/>
                </a:lnTo>
                <a:lnTo>
                  <a:pt x="17859" y="89296"/>
                </a:lnTo>
                <a:lnTo>
                  <a:pt x="26789" y="80367"/>
                </a:lnTo>
                <a:lnTo>
                  <a:pt x="35719" y="71437"/>
                </a:lnTo>
                <a:lnTo>
                  <a:pt x="44648" y="62507"/>
                </a:lnTo>
                <a:lnTo>
                  <a:pt x="53578" y="44648"/>
                </a:lnTo>
                <a:lnTo>
                  <a:pt x="71437" y="35718"/>
                </a:lnTo>
                <a:lnTo>
                  <a:pt x="89297" y="26789"/>
                </a:lnTo>
                <a:lnTo>
                  <a:pt x="98227" y="17859"/>
                </a:lnTo>
                <a:lnTo>
                  <a:pt x="116086" y="8929"/>
                </a:lnTo>
                <a:lnTo>
                  <a:pt x="125016" y="8929"/>
                </a:lnTo>
                <a:lnTo>
                  <a:pt x="133945" y="0"/>
                </a:lnTo>
                <a:lnTo>
                  <a:pt x="133945" y="0"/>
                </a:lnTo>
                <a:lnTo>
                  <a:pt x="142875" y="8929"/>
                </a:lnTo>
                <a:lnTo>
                  <a:pt x="133945" y="17859"/>
                </a:lnTo>
                <a:lnTo>
                  <a:pt x="125016" y="26789"/>
                </a:lnTo>
                <a:lnTo>
                  <a:pt x="116086" y="44648"/>
                </a:lnTo>
                <a:lnTo>
                  <a:pt x="98227" y="62507"/>
                </a:lnTo>
                <a:lnTo>
                  <a:pt x="80367" y="89296"/>
                </a:lnTo>
                <a:lnTo>
                  <a:pt x="62508" y="116085"/>
                </a:lnTo>
                <a:lnTo>
                  <a:pt x="44648" y="133945"/>
                </a:lnTo>
                <a:lnTo>
                  <a:pt x="26789" y="151804"/>
                </a:lnTo>
                <a:lnTo>
                  <a:pt x="8930" y="169664"/>
                </a:lnTo>
                <a:lnTo>
                  <a:pt x="0" y="187523"/>
                </a:lnTo>
                <a:lnTo>
                  <a:pt x="0" y="196453"/>
                </a:lnTo>
                <a:lnTo>
                  <a:pt x="0" y="196453"/>
                </a:lnTo>
                <a:lnTo>
                  <a:pt x="0" y="196453"/>
                </a:lnTo>
                <a:lnTo>
                  <a:pt x="8930" y="196453"/>
                </a:lnTo>
                <a:lnTo>
                  <a:pt x="17859" y="187523"/>
                </a:lnTo>
                <a:lnTo>
                  <a:pt x="35719" y="169664"/>
                </a:lnTo>
                <a:lnTo>
                  <a:pt x="53578" y="151804"/>
                </a:lnTo>
                <a:lnTo>
                  <a:pt x="80367" y="142875"/>
                </a:lnTo>
                <a:lnTo>
                  <a:pt x="107156" y="116085"/>
                </a:lnTo>
                <a:lnTo>
                  <a:pt x="125016" y="98226"/>
                </a:lnTo>
                <a:lnTo>
                  <a:pt x="151805" y="80367"/>
                </a:lnTo>
                <a:lnTo>
                  <a:pt x="178594" y="62507"/>
                </a:lnTo>
                <a:lnTo>
                  <a:pt x="196453" y="53578"/>
                </a:lnTo>
                <a:lnTo>
                  <a:pt x="214312" y="44648"/>
                </a:lnTo>
                <a:lnTo>
                  <a:pt x="232172" y="35718"/>
                </a:lnTo>
                <a:lnTo>
                  <a:pt x="232172" y="35718"/>
                </a:lnTo>
                <a:lnTo>
                  <a:pt x="232172" y="44648"/>
                </a:lnTo>
                <a:lnTo>
                  <a:pt x="232172" y="53578"/>
                </a:lnTo>
                <a:lnTo>
                  <a:pt x="214312" y="62507"/>
                </a:lnTo>
                <a:lnTo>
                  <a:pt x="196453" y="89296"/>
                </a:lnTo>
                <a:lnTo>
                  <a:pt x="178594" y="116085"/>
                </a:lnTo>
                <a:lnTo>
                  <a:pt x="160734" y="133945"/>
                </a:lnTo>
                <a:lnTo>
                  <a:pt x="133945" y="160734"/>
                </a:lnTo>
                <a:lnTo>
                  <a:pt x="116086" y="187523"/>
                </a:lnTo>
                <a:lnTo>
                  <a:pt x="98227" y="205382"/>
                </a:lnTo>
                <a:lnTo>
                  <a:pt x="80367" y="223242"/>
                </a:lnTo>
                <a:lnTo>
                  <a:pt x="71437" y="232171"/>
                </a:lnTo>
                <a:lnTo>
                  <a:pt x="71437" y="241101"/>
                </a:lnTo>
                <a:lnTo>
                  <a:pt x="71437" y="250031"/>
                </a:lnTo>
                <a:lnTo>
                  <a:pt x="71437" y="241101"/>
                </a:lnTo>
                <a:lnTo>
                  <a:pt x="89297" y="232171"/>
                </a:lnTo>
                <a:lnTo>
                  <a:pt x="98227" y="223242"/>
                </a:lnTo>
                <a:lnTo>
                  <a:pt x="116086" y="205382"/>
                </a:lnTo>
                <a:lnTo>
                  <a:pt x="142875" y="187523"/>
                </a:lnTo>
                <a:lnTo>
                  <a:pt x="169664" y="169664"/>
                </a:lnTo>
                <a:lnTo>
                  <a:pt x="187523" y="151804"/>
                </a:lnTo>
                <a:lnTo>
                  <a:pt x="214312" y="133945"/>
                </a:lnTo>
                <a:lnTo>
                  <a:pt x="241102" y="116085"/>
                </a:lnTo>
                <a:lnTo>
                  <a:pt x="258961" y="98226"/>
                </a:lnTo>
                <a:lnTo>
                  <a:pt x="276820" y="89296"/>
                </a:lnTo>
                <a:lnTo>
                  <a:pt x="294680" y="89296"/>
                </a:lnTo>
                <a:lnTo>
                  <a:pt x="294680" y="89296"/>
                </a:lnTo>
                <a:lnTo>
                  <a:pt x="303609" y="89296"/>
                </a:lnTo>
                <a:lnTo>
                  <a:pt x="294680" y="98226"/>
                </a:lnTo>
                <a:lnTo>
                  <a:pt x="285750" y="107156"/>
                </a:lnTo>
                <a:lnTo>
                  <a:pt x="276820" y="125015"/>
                </a:lnTo>
                <a:lnTo>
                  <a:pt x="258961" y="151804"/>
                </a:lnTo>
                <a:lnTo>
                  <a:pt x="241102" y="169664"/>
                </a:lnTo>
                <a:lnTo>
                  <a:pt x="214312" y="196453"/>
                </a:lnTo>
                <a:lnTo>
                  <a:pt x="196453" y="223242"/>
                </a:lnTo>
                <a:lnTo>
                  <a:pt x="178594" y="241101"/>
                </a:lnTo>
                <a:lnTo>
                  <a:pt x="169664" y="250031"/>
                </a:lnTo>
                <a:lnTo>
                  <a:pt x="160734" y="267890"/>
                </a:lnTo>
                <a:lnTo>
                  <a:pt x="160734" y="267890"/>
                </a:lnTo>
                <a:lnTo>
                  <a:pt x="160734" y="276820"/>
                </a:lnTo>
                <a:lnTo>
                  <a:pt x="169664" y="267890"/>
                </a:lnTo>
                <a:lnTo>
                  <a:pt x="178594" y="267890"/>
                </a:lnTo>
                <a:lnTo>
                  <a:pt x="196453" y="258960"/>
                </a:lnTo>
                <a:lnTo>
                  <a:pt x="214312" y="241101"/>
                </a:lnTo>
                <a:lnTo>
                  <a:pt x="241102" y="223242"/>
                </a:lnTo>
                <a:lnTo>
                  <a:pt x="258961" y="214312"/>
                </a:lnTo>
                <a:lnTo>
                  <a:pt x="285750" y="196453"/>
                </a:lnTo>
                <a:lnTo>
                  <a:pt x="303609" y="187523"/>
                </a:lnTo>
                <a:lnTo>
                  <a:pt x="321469" y="169664"/>
                </a:lnTo>
                <a:lnTo>
                  <a:pt x="339328" y="169664"/>
                </a:lnTo>
                <a:lnTo>
                  <a:pt x="348258" y="169664"/>
                </a:lnTo>
                <a:lnTo>
                  <a:pt x="357187" y="169664"/>
                </a:lnTo>
                <a:lnTo>
                  <a:pt x="357187" y="169664"/>
                </a:lnTo>
                <a:lnTo>
                  <a:pt x="357187" y="178593"/>
                </a:lnTo>
                <a:lnTo>
                  <a:pt x="357187" y="187523"/>
                </a:lnTo>
                <a:lnTo>
                  <a:pt x="348258" y="196453"/>
                </a:lnTo>
                <a:lnTo>
                  <a:pt x="339328" y="214312"/>
                </a:lnTo>
                <a:lnTo>
                  <a:pt x="330398" y="232171"/>
                </a:lnTo>
                <a:lnTo>
                  <a:pt x="321469" y="241101"/>
                </a:lnTo>
                <a:lnTo>
                  <a:pt x="303609" y="258960"/>
                </a:lnTo>
                <a:lnTo>
                  <a:pt x="294680" y="276820"/>
                </a:lnTo>
                <a:lnTo>
                  <a:pt x="294680" y="276820"/>
                </a:lnTo>
                <a:lnTo>
                  <a:pt x="285750" y="285750"/>
                </a:lnTo>
                <a:lnTo>
                  <a:pt x="285750"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Freeform 519"/>
          <p:cNvSpPr/>
          <p:nvPr/>
        </p:nvSpPr>
        <p:spPr>
          <a:xfrm>
            <a:off x="2893219" y="4482703"/>
            <a:ext cx="80368" cy="205384"/>
          </a:xfrm>
          <a:custGeom>
            <a:avLst/>
            <a:gdLst/>
            <a:ahLst/>
            <a:cxnLst/>
            <a:rect l="0" t="0" r="0" b="0"/>
            <a:pathLst>
              <a:path w="80368" h="205384">
                <a:moveTo>
                  <a:pt x="17859" y="26789"/>
                </a:moveTo>
                <a:lnTo>
                  <a:pt x="17859" y="26789"/>
                </a:lnTo>
                <a:lnTo>
                  <a:pt x="8929" y="35718"/>
                </a:lnTo>
                <a:lnTo>
                  <a:pt x="8929" y="44648"/>
                </a:lnTo>
                <a:lnTo>
                  <a:pt x="8929" y="53578"/>
                </a:lnTo>
                <a:lnTo>
                  <a:pt x="17859" y="62508"/>
                </a:lnTo>
                <a:lnTo>
                  <a:pt x="17859" y="80367"/>
                </a:lnTo>
                <a:lnTo>
                  <a:pt x="17859" y="98226"/>
                </a:lnTo>
                <a:lnTo>
                  <a:pt x="17859" y="125015"/>
                </a:lnTo>
                <a:lnTo>
                  <a:pt x="8929" y="142875"/>
                </a:lnTo>
                <a:lnTo>
                  <a:pt x="8929" y="151804"/>
                </a:lnTo>
                <a:lnTo>
                  <a:pt x="8929" y="169664"/>
                </a:lnTo>
                <a:lnTo>
                  <a:pt x="8929" y="187523"/>
                </a:lnTo>
                <a:lnTo>
                  <a:pt x="8929" y="196453"/>
                </a:lnTo>
                <a:lnTo>
                  <a:pt x="0" y="196453"/>
                </a:lnTo>
                <a:lnTo>
                  <a:pt x="0" y="205383"/>
                </a:lnTo>
                <a:lnTo>
                  <a:pt x="0" y="205383"/>
                </a:lnTo>
                <a:lnTo>
                  <a:pt x="0" y="205383"/>
                </a:lnTo>
                <a:lnTo>
                  <a:pt x="0" y="196453"/>
                </a:lnTo>
                <a:lnTo>
                  <a:pt x="0" y="187523"/>
                </a:lnTo>
                <a:lnTo>
                  <a:pt x="0" y="178593"/>
                </a:lnTo>
                <a:lnTo>
                  <a:pt x="0" y="160734"/>
                </a:lnTo>
                <a:lnTo>
                  <a:pt x="0" y="142875"/>
                </a:lnTo>
                <a:lnTo>
                  <a:pt x="0" y="116086"/>
                </a:lnTo>
                <a:lnTo>
                  <a:pt x="0" y="98226"/>
                </a:lnTo>
                <a:lnTo>
                  <a:pt x="8929" y="71437"/>
                </a:lnTo>
                <a:lnTo>
                  <a:pt x="8929" y="44648"/>
                </a:lnTo>
                <a:lnTo>
                  <a:pt x="17859" y="26789"/>
                </a:lnTo>
                <a:lnTo>
                  <a:pt x="17859" y="17859"/>
                </a:lnTo>
                <a:lnTo>
                  <a:pt x="26789" y="8929"/>
                </a:lnTo>
                <a:lnTo>
                  <a:pt x="35719" y="0"/>
                </a:lnTo>
                <a:lnTo>
                  <a:pt x="44648" y="0"/>
                </a:lnTo>
                <a:lnTo>
                  <a:pt x="53578" y="8929"/>
                </a:lnTo>
                <a:lnTo>
                  <a:pt x="62508" y="17859"/>
                </a:lnTo>
                <a:lnTo>
                  <a:pt x="71437" y="26789"/>
                </a:lnTo>
                <a:lnTo>
                  <a:pt x="71437" y="44648"/>
                </a:lnTo>
                <a:lnTo>
                  <a:pt x="80367" y="53578"/>
                </a:lnTo>
                <a:lnTo>
                  <a:pt x="80367" y="71437"/>
                </a:lnTo>
                <a:lnTo>
                  <a:pt x="80367" y="80367"/>
                </a:lnTo>
                <a:lnTo>
                  <a:pt x="71437" y="98226"/>
                </a:lnTo>
                <a:lnTo>
                  <a:pt x="71437" y="107156"/>
                </a:lnTo>
                <a:lnTo>
                  <a:pt x="62508" y="125015"/>
                </a:lnTo>
                <a:lnTo>
                  <a:pt x="53578" y="133945"/>
                </a:lnTo>
                <a:lnTo>
                  <a:pt x="44648" y="142875"/>
                </a:lnTo>
                <a:lnTo>
                  <a:pt x="35719" y="151804"/>
                </a:lnTo>
                <a:lnTo>
                  <a:pt x="26789" y="160734"/>
                </a:lnTo>
                <a:lnTo>
                  <a:pt x="17859" y="160734"/>
                </a:lnTo>
                <a:lnTo>
                  <a:pt x="17859" y="160734"/>
                </a:lnTo>
                <a:lnTo>
                  <a:pt x="17859" y="160734"/>
                </a:lnTo>
                <a:lnTo>
                  <a:pt x="8929" y="151804"/>
                </a:lnTo>
                <a:lnTo>
                  <a:pt x="8929" y="15180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Freeform 520"/>
          <p:cNvSpPr/>
          <p:nvPr/>
        </p:nvSpPr>
        <p:spPr>
          <a:xfrm>
            <a:off x="3018234" y="4554140"/>
            <a:ext cx="44650" cy="98228"/>
          </a:xfrm>
          <a:custGeom>
            <a:avLst/>
            <a:gdLst/>
            <a:ahLst/>
            <a:cxnLst/>
            <a:rect l="0" t="0" r="0" b="0"/>
            <a:pathLst>
              <a:path w="44650" h="98228">
                <a:moveTo>
                  <a:pt x="0" y="0"/>
                </a:moveTo>
                <a:lnTo>
                  <a:pt x="0" y="0"/>
                </a:lnTo>
                <a:lnTo>
                  <a:pt x="0" y="0"/>
                </a:lnTo>
                <a:lnTo>
                  <a:pt x="8930" y="8930"/>
                </a:lnTo>
                <a:lnTo>
                  <a:pt x="8930" y="17860"/>
                </a:lnTo>
                <a:lnTo>
                  <a:pt x="8930" y="26789"/>
                </a:lnTo>
                <a:lnTo>
                  <a:pt x="8930" y="44649"/>
                </a:lnTo>
                <a:lnTo>
                  <a:pt x="8930" y="53578"/>
                </a:lnTo>
                <a:lnTo>
                  <a:pt x="17860" y="71438"/>
                </a:lnTo>
                <a:lnTo>
                  <a:pt x="17860" y="80367"/>
                </a:lnTo>
                <a:lnTo>
                  <a:pt x="17860" y="89297"/>
                </a:lnTo>
                <a:lnTo>
                  <a:pt x="17860" y="98227"/>
                </a:lnTo>
                <a:lnTo>
                  <a:pt x="17860" y="98227"/>
                </a:lnTo>
                <a:lnTo>
                  <a:pt x="17860" y="98227"/>
                </a:lnTo>
                <a:lnTo>
                  <a:pt x="17860" y="98227"/>
                </a:lnTo>
                <a:lnTo>
                  <a:pt x="17860" y="89297"/>
                </a:lnTo>
                <a:lnTo>
                  <a:pt x="17860" y="80367"/>
                </a:lnTo>
                <a:lnTo>
                  <a:pt x="17860" y="71438"/>
                </a:lnTo>
                <a:lnTo>
                  <a:pt x="17860" y="53578"/>
                </a:lnTo>
                <a:lnTo>
                  <a:pt x="17860" y="44649"/>
                </a:lnTo>
                <a:lnTo>
                  <a:pt x="26789" y="26789"/>
                </a:lnTo>
                <a:lnTo>
                  <a:pt x="26789" y="17860"/>
                </a:lnTo>
                <a:lnTo>
                  <a:pt x="35719" y="8930"/>
                </a:lnTo>
                <a:lnTo>
                  <a:pt x="35719" y="8930"/>
                </a:lnTo>
                <a:lnTo>
                  <a:pt x="44649" y="0"/>
                </a:lnTo>
                <a:lnTo>
                  <a:pt x="4464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Freeform 521"/>
          <p:cNvSpPr/>
          <p:nvPr/>
        </p:nvSpPr>
        <p:spPr>
          <a:xfrm>
            <a:off x="3107531" y="4545211"/>
            <a:ext cx="53579" cy="98227"/>
          </a:xfrm>
          <a:custGeom>
            <a:avLst/>
            <a:gdLst/>
            <a:ahLst/>
            <a:cxnLst/>
            <a:rect l="0" t="0" r="0" b="0"/>
            <a:pathLst>
              <a:path w="53579" h="98227">
                <a:moveTo>
                  <a:pt x="8930" y="0"/>
                </a:moveTo>
                <a:lnTo>
                  <a:pt x="8930" y="0"/>
                </a:lnTo>
                <a:lnTo>
                  <a:pt x="8930" y="8929"/>
                </a:lnTo>
                <a:lnTo>
                  <a:pt x="8930" y="17859"/>
                </a:lnTo>
                <a:lnTo>
                  <a:pt x="8930" y="26789"/>
                </a:lnTo>
                <a:lnTo>
                  <a:pt x="8930" y="44648"/>
                </a:lnTo>
                <a:lnTo>
                  <a:pt x="0" y="62507"/>
                </a:lnTo>
                <a:lnTo>
                  <a:pt x="8930" y="71437"/>
                </a:lnTo>
                <a:lnTo>
                  <a:pt x="8930" y="80367"/>
                </a:lnTo>
                <a:lnTo>
                  <a:pt x="8930" y="89296"/>
                </a:lnTo>
                <a:lnTo>
                  <a:pt x="17860" y="98226"/>
                </a:lnTo>
                <a:lnTo>
                  <a:pt x="17860" y="98226"/>
                </a:lnTo>
                <a:lnTo>
                  <a:pt x="26789" y="98226"/>
                </a:lnTo>
                <a:lnTo>
                  <a:pt x="35719" y="98226"/>
                </a:lnTo>
                <a:lnTo>
                  <a:pt x="35719" y="89296"/>
                </a:lnTo>
                <a:lnTo>
                  <a:pt x="44649" y="80367"/>
                </a:lnTo>
                <a:lnTo>
                  <a:pt x="53578" y="80367"/>
                </a:lnTo>
                <a:lnTo>
                  <a:pt x="53578" y="62507"/>
                </a:lnTo>
                <a:lnTo>
                  <a:pt x="53578" y="62507"/>
                </a:lnTo>
                <a:lnTo>
                  <a:pt x="53578" y="44648"/>
                </a:lnTo>
                <a:lnTo>
                  <a:pt x="53578" y="35718"/>
                </a:lnTo>
                <a:lnTo>
                  <a:pt x="53578" y="26789"/>
                </a:lnTo>
                <a:lnTo>
                  <a:pt x="44649" y="26789"/>
                </a:lnTo>
                <a:lnTo>
                  <a:pt x="44649" y="17859"/>
                </a:lnTo>
                <a:lnTo>
                  <a:pt x="35719" y="17859"/>
                </a:lnTo>
                <a:lnTo>
                  <a:pt x="26789" y="8929"/>
                </a:lnTo>
                <a:lnTo>
                  <a:pt x="17860" y="8929"/>
                </a:lnTo>
                <a:lnTo>
                  <a:pt x="17860" y="8929"/>
                </a:lnTo>
                <a:lnTo>
                  <a:pt x="17860" y="8929"/>
                </a:lnTo>
                <a:lnTo>
                  <a:pt x="17860"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Freeform 522"/>
          <p:cNvSpPr/>
          <p:nvPr/>
        </p:nvSpPr>
        <p:spPr>
          <a:xfrm>
            <a:off x="3196828" y="4563070"/>
            <a:ext cx="133946" cy="71438"/>
          </a:xfrm>
          <a:custGeom>
            <a:avLst/>
            <a:gdLst/>
            <a:ahLst/>
            <a:cxnLst/>
            <a:rect l="0" t="0" r="0" b="0"/>
            <a:pathLst>
              <a:path w="133946" h="71438">
                <a:moveTo>
                  <a:pt x="0" y="0"/>
                </a:moveTo>
                <a:lnTo>
                  <a:pt x="0" y="0"/>
                </a:lnTo>
                <a:lnTo>
                  <a:pt x="0" y="8930"/>
                </a:lnTo>
                <a:lnTo>
                  <a:pt x="8930" y="17859"/>
                </a:lnTo>
                <a:lnTo>
                  <a:pt x="8930" y="26789"/>
                </a:lnTo>
                <a:lnTo>
                  <a:pt x="8930" y="35719"/>
                </a:lnTo>
                <a:lnTo>
                  <a:pt x="8930" y="44648"/>
                </a:lnTo>
                <a:lnTo>
                  <a:pt x="8930" y="53578"/>
                </a:lnTo>
                <a:lnTo>
                  <a:pt x="8930" y="62508"/>
                </a:lnTo>
                <a:lnTo>
                  <a:pt x="8930" y="62508"/>
                </a:lnTo>
                <a:lnTo>
                  <a:pt x="8930" y="62508"/>
                </a:lnTo>
                <a:lnTo>
                  <a:pt x="8930" y="62508"/>
                </a:lnTo>
                <a:lnTo>
                  <a:pt x="8930" y="62508"/>
                </a:lnTo>
                <a:lnTo>
                  <a:pt x="8930" y="53578"/>
                </a:lnTo>
                <a:lnTo>
                  <a:pt x="8930" y="53578"/>
                </a:lnTo>
                <a:lnTo>
                  <a:pt x="17860" y="35719"/>
                </a:lnTo>
                <a:lnTo>
                  <a:pt x="17860" y="26789"/>
                </a:lnTo>
                <a:lnTo>
                  <a:pt x="26789" y="17859"/>
                </a:lnTo>
                <a:lnTo>
                  <a:pt x="26789" y="8930"/>
                </a:lnTo>
                <a:lnTo>
                  <a:pt x="35719" y="0"/>
                </a:lnTo>
                <a:lnTo>
                  <a:pt x="44649" y="0"/>
                </a:lnTo>
                <a:lnTo>
                  <a:pt x="53578" y="0"/>
                </a:lnTo>
                <a:lnTo>
                  <a:pt x="53578" y="0"/>
                </a:lnTo>
                <a:lnTo>
                  <a:pt x="62508" y="8930"/>
                </a:lnTo>
                <a:lnTo>
                  <a:pt x="62508" y="17859"/>
                </a:lnTo>
                <a:lnTo>
                  <a:pt x="71438" y="35719"/>
                </a:lnTo>
                <a:lnTo>
                  <a:pt x="71438" y="44648"/>
                </a:lnTo>
                <a:lnTo>
                  <a:pt x="71438" y="53578"/>
                </a:lnTo>
                <a:lnTo>
                  <a:pt x="62508" y="62508"/>
                </a:lnTo>
                <a:lnTo>
                  <a:pt x="62508" y="71437"/>
                </a:lnTo>
                <a:lnTo>
                  <a:pt x="62508" y="71437"/>
                </a:lnTo>
                <a:lnTo>
                  <a:pt x="62508" y="71437"/>
                </a:lnTo>
                <a:lnTo>
                  <a:pt x="62508" y="71437"/>
                </a:lnTo>
                <a:lnTo>
                  <a:pt x="71438" y="71437"/>
                </a:lnTo>
                <a:lnTo>
                  <a:pt x="71438" y="62508"/>
                </a:lnTo>
                <a:lnTo>
                  <a:pt x="80367" y="44648"/>
                </a:lnTo>
                <a:lnTo>
                  <a:pt x="89297" y="35719"/>
                </a:lnTo>
                <a:lnTo>
                  <a:pt x="98227" y="26789"/>
                </a:lnTo>
                <a:lnTo>
                  <a:pt x="98227" y="8930"/>
                </a:lnTo>
                <a:lnTo>
                  <a:pt x="107156" y="0"/>
                </a:lnTo>
                <a:lnTo>
                  <a:pt x="116086" y="0"/>
                </a:lnTo>
                <a:lnTo>
                  <a:pt x="125016" y="0"/>
                </a:lnTo>
                <a:lnTo>
                  <a:pt x="133945" y="8930"/>
                </a:lnTo>
                <a:lnTo>
                  <a:pt x="133945" y="8930"/>
                </a:lnTo>
                <a:lnTo>
                  <a:pt x="133945" y="17859"/>
                </a:lnTo>
                <a:lnTo>
                  <a:pt x="133945" y="26789"/>
                </a:lnTo>
                <a:lnTo>
                  <a:pt x="133945" y="44648"/>
                </a:lnTo>
                <a:lnTo>
                  <a:pt x="133945" y="53578"/>
                </a:lnTo>
                <a:lnTo>
                  <a:pt x="133945" y="53578"/>
                </a:lnTo>
                <a:lnTo>
                  <a:pt x="133945" y="53578"/>
                </a:lnTo>
                <a:lnTo>
                  <a:pt x="133945" y="62508"/>
                </a:lnTo>
                <a:lnTo>
                  <a:pt x="133945" y="6250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Freeform 523"/>
          <p:cNvSpPr/>
          <p:nvPr/>
        </p:nvSpPr>
        <p:spPr>
          <a:xfrm>
            <a:off x="3375422" y="4572000"/>
            <a:ext cx="62509" cy="71438"/>
          </a:xfrm>
          <a:custGeom>
            <a:avLst/>
            <a:gdLst/>
            <a:ahLst/>
            <a:cxnLst/>
            <a:rect l="0" t="0" r="0" b="0"/>
            <a:pathLst>
              <a:path w="62509" h="71438">
                <a:moveTo>
                  <a:pt x="0" y="0"/>
                </a:moveTo>
                <a:lnTo>
                  <a:pt x="0" y="0"/>
                </a:lnTo>
                <a:lnTo>
                  <a:pt x="0" y="8929"/>
                </a:lnTo>
                <a:lnTo>
                  <a:pt x="8930" y="17859"/>
                </a:lnTo>
                <a:lnTo>
                  <a:pt x="8930" y="26789"/>
                </a:lnTo>
                <a:lnTo>
                  <a:pt x="8930" y="35718"/>
                </a:lnTo>
                <a:lnTo>
                  <a:pt x="8930" y="44648"/>
                </a:lnTo>
                <a:lnTo>
                  <a:pt x="8930" y="53578"/>
                </a:lnTo>
                <a:lnTo>
                  <a:pt x="8930" y="62507"/>
                </a:lnTo>
                <a:lnTo>
                  <a:pt x="17859" y="71437"/>
                </a:lnTo>
                <a:lnTo>
                  <a:pt x="17859" y="71437"/>
                </a:lnTo>
                <a:lnTo>
                  <a:pt x="26789" y="71437"/>
                </a:lnTo>
                <a:lnTo>
                  <a:pt x="35719" y="71437"/>
                </a:lnTo>
                <a:lnTo>
                  <a:pt x="35719" y="62507"/>
                </a:lnTo>
                <a:lnTo>
                  <a:pt x="44648" y="62507"/>
                </a:lnTo>
                <a:lnTo>
                  <a:pt x="53578" y="53578"/>
                </a:lnTo>
                <a:lnTo>
                  <a:pt x="53578" y="44648"/>
                </a:lnTo>
                <a:lnTo>
                  <a:pt x="62508" y="35718"/>
                </a:lnTo>
                <a:lnTo>
                  <a:pt x="62508" y="26789"/>
                </a:lnTo>
                <a:lnTo>
                  <a:pt x="62508" y="17859"/>
                </a:lnTo>
                <a:lnTo>
                  <a:pt x="53578" y="8929"/>
                </a:lnTo>
                <a:lnTo>
                  <a:pt x="44648" y="8929"/>
                </a:lnTo>
                <a:lnTo>
                  <a:pt x="44648" y="8929"/>
                </a:lnTo>
                <a:lnTo>
                  <a:pt x="35719" y="8929"/>
                </a:lnTo>
                <a:lnTo>
                  <a:pt x="26789" y="8929"/>
                </a:lnTo>
                <a:lnTo>
                  <a:pt x="17859" y="8929"/>
                </a:lnTo>
                <a:lnTo>
                  <a:pt x="17859" y="8929"/>
                </a:lnTo>
                <a:lnTo>
                  <a:pt x="8930" y="8929"/>
                </a:lnTo>
                <a:lnTo>
                  <a:pt x="8930"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Freeform 524"/>
          <p:cNvSpPr/>
          <p:nvPr/>
        </p:nvSpPr>
        <p:spPr>
          <a:xfrm>
            <a:off x="3464719" y="4500562"/>
            <a:ext cx="26790" cy="160735"/>
          </a:xfrm>
          <a:custGeom>
            <a:avLst/>
            <a:gdLst/>
            <a:ahLst/>
            <a:cxnLst/>
            <a:rect l="0" t="0" r="0" b="0"/>
            <a:pathLst>
              <a:path w="26790" h="160735">
                <a:moveTo>
                  <a:pt x="17859" y="0"/>
                </a:moveTo>
                <a:lnTo>
                  <a:pt x="17859" y="0"/>
                </a:lnTo>
                <a:lnTo>
                  <a:pt x="17859" y="0"/>
                </a:lnTo>
                <a:lnTo>
                  <a:pt x="17859" y="8930"/>
                </a:lnTo>
                <a:lnTo>
                  <a:pt x="26789" y="26789"/>
                </a:lnTo>
                <a:lnTo>
                  <a:pt x="26789" y="35719"/>
                </a:lnTo>
                <a:lnTo>
                  <a:pt x="26789" y="53578"/>
                </a:lnTo>
                <a:lnTo>
                  <a:pt x="17859" y="71438"/>
                </a:lnTo>
                <a:lnTo>
                  <a:pt x="17859" y="98227"/>
                </a:lnTo>
                <a:lnTo>
                  <a:pt x="17859" y="116086"/>
                </a:lnTo>
                <a:lnTo>
                  <a:pt x="8929" y="133945"/>
                </a:lnTo>
                <a:lnTo>
                  <a:pt x="8929" y="142875"/>
                </a:lnTo>
                <a:lnTo>
                  <a:pt x="8929" y="151805"/>
                </a:lnTo>
                <a:lnTo>
                  <a:pt x="0" y="160734"/>
                </a:lnTo>
                <a:lnTo>
                  <a:pt x="0" y="160734"/>
                </a:lnTo>
                <a:lnTo>
                  <a:pt x="0" y="160734"/>
                </a:lnTo>
                <a:lnTo>
                  <a:pt x="0" y="160734"/>
                </a:lnTo>
                <a:lnTo>
                  <a:pt x="0" y="160734"/>
                </a:lnTo>
                <a:lnTo>
                  <a:pt x="0" y="16073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Freeform 525"/>
          <p:cNvSpPr/>
          <p:nvPr/>
        </p:nvSpPr>
        <p:spPr>
          <a:xfrm>
            <a:off x="3455789" y="4554140"/>
            <a:ext cx="125017" cy="89298"/>
          </a:xfrm>
          <a:custGeom>
            <a:avLst/>
            <a:gdLst/>
            <a:ahLst/>
            <a:cxnLst/>
            <a:rect l="0" t="0" r="0" b="0"/>
            <a:pathLst>
              <a:path w="125017" h="89298">
                <a:moveTo>
                  <a:pt x="0" y="62508"/>
                </a:moveTo>
                <a:lnTo>
                  <a:pt x="0" y="53578"/>
                </a:lnTo>
                <a:lnTo>
                  <a:pt x="0" y="53578"/>
                </a:lnTo>
                <a:lnTo>
                  <a:pt x="0" y="53578"/>
                </a:lnTo>
                <a:lnTo>
                  <a:pt x="0" y="44649"/>
                </a:lnTo>
                <a:lnTo>
                  <a:pt x="0" y="44649"/>
                </a:lnTo>
                <a:lnTo>
                  <a:pt x="0" y="44649"/>
                </a:lnTo>
                <a:lnTo>
                  <a:pt x="8930" y="35719"/>
                </a:lnTo>
                <a:lnTo>
                  <a:pt x="17859" y="35719"/>
                </a:lnTo>
                <a:lnTo>
                  <a:pt x="26789" y="26789"/>
                </a:lnTo>
                <a:lnTo>
                  <a:pt x="35719" y="17860"/>
                </a:lnTo>
                <a:lnTo>
                  <a:pt x="44649" y="8930"/>
                </a:lnTo>
                <a:lnTo>
                  <a:pt x="62508" y="8930"/>
                </a:lnTo>
                <a:lnTo>
                  <a:pt x="71438" y="0"/>
                </a:lnTo>
                <a:lnTo>
                  <a:pt x="80367" y="0"/>
                </a:lnTo>
                <a:lnTo>
                  <a:pt x="89297" y="0"/>
                </a:lnTo>
                <a:lnTo>
                  <a:pt x="89297" y="0"/>
                </a:lnTo>
                <a:lnTo>
                  <a:pt x="98227" y="8930"/>
                </a:lnTo>
                <a:lnTo>
                  <a:pt x="98227" y="17860"/>
                </a:lnTo>
                <a:lnTo>
                  <a:pt x="98227" y="26789"/>
                </a:lnTo>
                <a:lnTo>
                  <a:pt x="98227" y="44649"/>
                </a:lnTo>
                <a:lnTo>
                  <a:pt x="89297" y="53578"/>
                </a:lnTo>
                <a:lnTo>
                  <a:pt x="89297" y="71438"/>
                </a:lnTo>
                <a:lnTo>
                  <a:pt x="89297" y="80367"/>
                </a:lnTo>
                <a:lnTo>
                  <a:pt x="89297" y="80367"/>
                </a:lnTo>
                <a:lnTo>
                  <a:pt x="98227" y="89297"/>
                </a:lnTo>
                <a:lnTo>
                  <a:pt x="98227" y="89297"/>
                </a:lnTo>
                <a:lnTo>
                  <a:pt x="98227" y="89297"/>
                </a:lnTo>
                <a:lnTo>
                  <a:pt x="107156" y="80367"/>
                </a:lnTo>
                <a:lnTo>
                  <a:pt x="107156" y="80367"/>
                </a:lnTo>
                <a:lnTo>
                  <a:pt x="116086" y="71438"/>
                </a:lnTo>
                <a:lnTo>
                  <a:pt x="125016" y="62508"/>
                </a:lnTo>
                <a:lnTo>
                  <a:pt x="125016" y="62508"/>
                </a:lnTo>
                <a:lnTo>
                  <a:pt x="125016" y="53578"/>
                </a:lnTo>
                <a:lnTo>
                  <a:pt x="125016" y="44649"/>
                </a:lnTo>
                <a:lnTo>
                  <a:pt x="125016" y="35719"/>
                </a:lnTo>
                <a:lnTo>
                  <a:pt x="125016" y="26789"/>
                </a:lnTo>
                <a:lnTo>
                  <a:pt x="125016" y="17860"/>
                </a:lnTo>
                <a:lnTo>
                  <a:pt x="116086" y="17860"/>
                </a:lnTo>
                <a:lnTo>
                  <a:pt x="107156" y="8930"/>
                </a:lnTo>
                <a:lnTo>
                  <a:pt x="107156" y="8930"/>
                </a:lnTo>
                <a:lnTo>
                  <a:pt x="98227" y="8930"/>
                </a:lnTo>
                <a:lnTo>
                  <a:pt x="98227" y="8930"/>
                </a:lnTo>
                <a:lnTo>
                  <a:pt x="98227" y="8930"/>
                </a:lnTo>
                <a:lnTo>
                  <a:pt x="98227" y="8930"/>
                </a:lnTo>
                <a:lnTo>
                  <a:pt x="98227"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Freeform 526"/>
          <p:cNvSpPr/>
          <p:nvPr/>
        </p:nvSpPr>
        <p:spPr>
          <a:xfrm>
            <a:off x="3634383" y="4545211"/>
            <a:ext cx="53579" cy="89297"/>
          </a:xfrm>
          <a:custGeom>
            <a:avLst/>
            <a:gdLst/>
            <a:ahLst/>
            <a:cxnLst/>
            <a:rect l="0" t="0" r="0" b="0"/>
            <a:pathLst>
              <a:path w="53579" h="89297">
                <a:moveTo>
                  <a:pt x="0" y="89296"/>
                </a:moveTo>
                <a:lnTo>
                  <a:pt x="0" y="89296"/>
                </a:lnTo>
                <a:lnTo>
                  <a:pt x="0" y="89296"/>
                </a:lnTo>
                <a:lnTo>
                  <a:pt x="0" y="89296"/>
                </a:lnTo>
                <a:lnTo>
                  <a:pt x="0" y="89296"/>
                </a:lnTo>
                <a:lnTo>
                  <a:pt x="0" y="89296"/>
                </a:lnTo>
                <a:lnTo>
                  <a:pt x="0" y="80367"/>
                </a:lnTo>
                <a:lnTo>
                  <a:pt x="0" y="80367"/>
                </a:lnTo>
                <a:lnTo>
                  <a:pt x="0" y="62507"/>
                </a:lnTo>
                <a:lnTo>
                  <a:pt x="8930" y="53578"/>
                </a:lnTo>
                <a:lnTo>
                  <a:pt x="8930" y="44648"/>
                </a:lnTo>
                <a:lnTo>
                  <a:pt x="17859" y="26789"/>
                </a:lnTo>
                <a:lnTo>
                  <a:pt x="17859" y="17859"/>
                </a:lnTo>
                <a:lnTo>
                  <a:pt x="26789" y="8929"/>
                </a:lnTo>
                <a:lnTo>
                  <a:pt x="35719" y="8929"/>
                </a:lnTo>
                <a:lnTo>
                  <a:pt x="44648" y="0"/>
                </a:lnTo>
                <a:lnTo>
                  <a:pt x="44648" y="0"/>
                </a:lnTo>
                <a:lnTo>
                  <a:pt x="53578" y="0"/>
                </a:lnTo>
                <a:lnTo>
                  <a:pt x="5357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Freeform 527"/>
          <p:cNvSpPr/>
          <p:nvPr/>
        </p:nvSpPr>
        <p:spPr>
          <a:xfrm>
            <a:off x="3062883" y="3929062"/>
            <a:ext cx="142876" cy="276821"/>
          </a:xfrm>
          <a:custGeom>
            <a:avLst/>
            <a:gdLst/>
            <a:ahLst/>
            <a:cxnLst/>
            <a:rect l="0" t="0" r="0" b="0"/>
            <a:pathLst>
              <a:path w="142876" h="276821">
                <a:moveTo>
                  <a:pt x="71437" y="0"/>
                </a:moveTo>
                <a:lnTo>
                  <a:pt x="62508" y="0"/>
                </a:lnTo>
                <a:lnTo>
                  <a:pt x="62508" y="0"/>
                </a:lnTo>
                <a:lnTo>
                  <a:pt x="62508" y="0"/>
                </a:lnTo>
                <a:lnTo>
                  <a:pt x="53578" y="0"/>
                </a:lnTo>
                <a:lnTo>
                  <a:pt x="44648" y="8930"/>
                </a:lnTo>
                <a:lnTo>
                  <a:pt x="35719" y="26789"/>
                </a:lnTo>
                <a:lnTo>
                  <a:pt x="26789" y="44649"/>
                </a:lnTo>
                <a:lnTo>
                  <a:pt x="17859" y="62508"/>
                </a:lnTo>
                <a:lnTo>
                  <a:pt x="17859" y="89297"/>
                </a:lnTo>
                <a:lnTo>
                  <a:pt x="8930" y="116086"/>
                </a:lnTo>
                <a:lnTo>
                  <a:pt x="8930" y="151805"/>
                </a:lnTo>
                <a:lnTo>
                  <a:pt x="8930" y="178594"/>
                </a:lnTo>
                <a:lnTo>
                  <a:pt x="8930" y="196453"/>
                </a:lnTo>
                <a:lnTo>
                  <a:pt x="8930" y="223242"/>
                </a:lnTo>
                <a:lnTo>
                  <a:pt x="17859" y="232172"/>
                </a:lnTo>
                <a:lnTo>
                  <a:pt x="17859" y="250031"/>
                </a:lnTo>
                <a:lnTo>
                  <a:pt x="26789" y="258961"/>
                </a:lnTo>
                <a:lnTo>
                  <a:pt x="35719" y="267891"/>
                </a:lnTo>
                <a:lnTo>
                  <a:pt x="44648" y="267891"/>
                </a:lnTo>
                <a:lnTo>
                  <a:pt x="62508" y="276820"/>
                </a:lnTo>
                <a:lnTo>
                  <a:pt x="71437" y="267891"/>
                </a:lnTo>
                <a:lnTo>
                  <a:pt x="89297" y="258961"/>
                </a:lnTo>
                <a:lnTo>
                  <a:pt x="98226" y="250031"/>
                </a:lnTo>
                <a:lnTo>
                  <a:pt x="107156" y="241102"/>
                </a:lnTo>
                <a:lnTo>
                  <a:pt x="116086" y="223242"/>
                </a:lnTo>
                <a:lnTo>
                  <a:pt x="125015" y="214313"/>
                </a:lnTo>
                <a:lnTo>
                  <a:pt x="133945" y="196453"/>
                </a:lnTo>
                <a:lnTo>
                  <a:pt x="133945" y="178594"/>
                </a:lnTo>
                <a:lnTo>
                  <a:pt x="142875" y="160734"/>
                </a:lnTo>
                <a:lnTo>
                  <a:pt x="133945" y="133945"/>
                </a:lnTo>
                <a:lnTo>
                  <a:pt x="133945" y="116086"/>
                </a:lnTo>
                <a:lnTo>
                  <a:pt x="125015" y="98227"/>
                </a:lnTo>
                <a:lnTo>
                  <a:pt x="125015" y="80367"/>
                </a:lnTo>
                <a:lnTo>
                  <a:pt x="107156" y="62508"/>
                </a:lnTo>
                <a:lnTo>
                  <a:pt x="98226" y="53578"/>
                </a:lnTo>
                <a:lnTo>
                  <a:pt x="89297" y="44649"/>
                </a:lnTo>
                <a:lnTo>
                  <a:pt x="80367" y="35719"/>
                </a:lnTo>
                <a:lnTo>
                  <a:pt x="62508" y="35719"/>
                </a:lnTo>
                <a:lnTo>
                  <a:pt x="53578" y="35719"/>
                </a:lnTo>
                <a:lnTo>
                  <a:pt x="35719" y="44649"/>
                </a:lnTo>
                <a:lnTo>
                  <a:pt x="26789" y="44649"/>
                </a:lnTo>
                <a:lnTo>
                  <a:pt x="17859" y="62508"/>
                </a:lnTo>
                <a:lnTo>
                  <a:pt x="17859" y="80367"/>
                </a:lnTo>
                <a:lnTo>
                  <a:pt x="8930" y="89297"/>
                </a:lnTo>
                <a:lnTo>
                  <a:pt x="0" y="116086"/>
                </a:lnTo>
                <a:lnTo>
                  <a:pt x="0" y="133945"/>
                </a:lnTo>
                <a:lnTo>
                  <a:pt x="0" y="160734"/>
                </a:lnTo>
                <a:lnTo>
                  <a:pt x="0" y="178594"/>
                </a:lnTo>
                <a:lnTo>
                  <a:pt x="8930" y="205383"/>
                </a:lnTo>
                <a:lnTo>
                  <a:pt x="8930" y="223242"/>
                </a:lnTo>
                <a:lnTo>
                  <a:pt x="17859" y="241102"/>
                </a:lnTo>
                <a:lnTo>
                  <a:pt x="26789" y="250031"/>
                </a:lnTo>
                <a:lnTo>
                  <a:pt x="35719" y="258961"/>
                </a:lnTo>
                <a:lnTo>
                  <a:pt x="44648" y="267891"/>
                </a:lnTo>
                <a:lnTo>
                  <a:pt x="53578" y="258961"/>
                </a:lnTo>
                <a:lnTo>
                  <a:pt x="71437" y="258961"/>
                </a:lnTo>
                <a:lnTo>
                  <a:pt x="80367" y="250031"/>
                </a:lnTo>
                <a:lnTo>
                  <a:pt x="89297" y="241102"/>
                </a:lnTo>
                <a:lnTo>
                  <a:pt x="98226" y="223242"/>
                </a:lnTo>
                <a:lnTo>
                  <a:pt x="107156" y="205383"/>
                </a:lnTo>
                <a:lnTo>
                  <a:pt x="116086" y="178594"/>
                </a:lnTo>
                <a:lnTo>
                  <a:pt x="116086" y="160734"/>
                </a:lnTo>
                <a:lnTo>
                  <a:pt x="116086" y="133945"/>
                </a:lnTo>
                <a:lnTo>
                  <a:pt x="116086" y="107156"/>
                </a:lnTo>
                <a:lnTo>
                  <a:pt x="116086" y="89297"/>
                </a:lnTo>
                <a:lnTo>
                  <a:pt x="107156" y="62508"/>
                </a:lnTo>
                <a:lnTo>
                  <a:pt x="107156" y="44649"/>
                </a:lnTo>
                <a:lnTo>
                  <a:pt x="98226" y="35719"/>
                </a:lnTo>
                <a:lnTo>
                  <a:pt x="89297" y="35719"/>
                </a:lnTo>
                <a:lnTo>
                  <a:pt x="80367" y="35719"/>
                </a:lnTo>
                <a:lnTo>
                  <a:pt x="62508" y="35719"/>
                </a:lnTo>
                <a:lnTo>
                  <a:pt x="53578" y="44649"/>
                </a:lnTo>
                <a:lnTo>
                  <a:pt x="44648" y="62508"/>
                </a:lnTo>
                <a:lnTo>
                  <a:pt x="35719" y="80367"/>
                </a:lnTo>
                <a:lnTo>
                  <a:pt x="35719" y="98227"/>
                </a:lnTo>
                <a:lnTo>
                  <a:pt x="26789" y="125016"/>
                </a:lnTo>
                <a:lnTo>
                  <a:pt x="26789" y="142875"/>
                </a:lnTo>
                <a:lnTo>
                  <a:pt x="26789" y="169664"/>
                </a:lnTo>
                <a:lnTo>
                  <a:pt x="35719" y="187524"/>
                </a:lnTo>
                <a:lnTo>
                  <a:pt x="35719" y="205383"/>
                </a:lnTo>
                <a:lnTo>
                  <a:pt x="44648" y="214313"/>
                </a:lnTo>
                <a:lnTo>
                  <a:pt x="53578" y="223242"/>
                </a:lnTo>
                <a:lnTo>
                  <a:pt x="62508" y="223242"/>
                </a:lnTo>
                <a:lnTo>
                  <a:pt x="71437" y="223242"/>
                </a:lnTo>
                <a:lnTo>
                  <a:pt x="71437" y="223242"/>
                </a:lnTo>
                <a:lnTo>
                  <a:pt x="80367" y="214313"/>
                </a:lnTo>
                <a:lnTo>
                  <a:pt x="89297" y="205383"/>
                </a:lnTo>
                <a:lnTo>
                  <a:pt x="89297" y="196453"/>
                </a:lnTo>
                <a:lnTo>
                  <a:pt x="98226" y="178594"/>
                </a:lnTo>
                <a:lnTo>
                  <a:pt x="98226" y="160734"/>
                </a:lnTo>
                <a:lnTo>
                  <a:pt x="98226" y="142875"/>
                </a:lnTo>
                <a:lnTo>
                  <a:pt x="98226" y="116086"/>
                </a:lnTo>
                <a:lnTo>
                  <a:pt x="98226" y="98227"/>
                </a:lnTo>
                <a:lnTo>
                  <a:pt x="98226" y="89297"/>
                </a:lnTo>
                <a:lnTo>
                  <a:pt x="89297" y="80367"/>
                </a:lnTo>
                <a:lnTo>
                  <a:pt x="89297" y="71438"/>
                </a:lnTo>
                <a:lnTo>
                  <a:pt x="80367" y="80367"/>
                </a:lnTo>
                <a:lnTo>
                  <a:pt x="80367" y="89297"/>
                </a:lnTo>
                <a:lnTo>
                  <a:pt x="71437" y="98227"/>
                </a:lnTo>
                <a:lnTo>
                  <a:pt x="62508" y="107156"/>
                </a:lnTo>
                <a:lnTo>
                  <a:pt x="53578" y="125016"/>
                </a:lnTo>
                <a:lnTo>
                  <a:pt x="53578" y="142875"/>
                </a:lnTo>
                <a:lnTo>
                  <a:pt x="44648" y="160734"/>
                </a:lnTo>
                <a:lnTo>
                  <a:pt x="44648" y="169664"/>
                </a:lnTo>
                <a:lnTo>
                  <a:pt x="53578" y="187524"/>
                </a:lnTo>
                <a:lnTo>
                  <a:pt x="53578" y="196453"/>
                </a:lnTo>
                <a:lnTo>
                  <a:pt x="62508" y="205383"/>
                </a:lnTo>
                <a:lnTo>
                  <a:pt x="62508" y="205383"/>
                </a:lnTo>
                <a:lnTo>
                  <a:pt x="71437" y="205383"/>
                </a:lnTo>
                <a:lnTo>
                  <a:pt x="80367" y="205383"/>
                </a:lnTo>
                <a:lnTo>
                  <a:pt x="89297" y="196453"/>
                </a:lnTo>
                <a:lnTo>
                  <a:pt x="98226" y="196453"/>
                </a:lnTo>
                <a:lnTo>
                  <a:pt x="98226" y="178594"/>
                </a:lnTo>
                <a:lnTo>
                  <a:pt x="107156" y="169664"/>
                </a:lnTo>
                <a:lnTo>
                  <a:pt x="107156" y="160734"/>
                </a:lnTo>
                <a:lnTo>
                  <a:pt x="116086" y="142875"/>
                </a:lnTo>
                <a:lnTo>
                  <a:pt x="116086" y="133945"/>
                </a:lnTo>
                <a:lnTo>
                  <a:pt x="107156" y="116086"/>
                </a:lnTo>
                <a:lnTo>
                  <a:pt x="107156" y="107156"/>
                </a:lnTo>
                <a:lnTo>
                  <a:pt x="98226" y="107156"/>
                </a:lnTo>
                <a:lnTo>
                  <a:pt x="89297" y="98227"/>
                </a:lnTo>
                <a:lnTo>
                  <a:pt x="89297" y="107156"/>
                </a:lnTo>
                <a:lnTo>
                  <a:pt x="80367" y="107156"/>
                </a:lnTo>
                <a:lnTo>
                  <a:pt x="71437" y="125016"/>
                </a:lnTo>
                <a:lnTo>
                  <a:pt x="62508" y="133945"/>
                </a:lnTo>
                <a:lnTo>
                  <a:pt x="62508" y="142875"/>
                </a:lnTo>
                <a:lnTo>
                  <a:pt x="53578" y="160734"/>
                </a:lnTo>
                <a:lnTo>
                  <a:pt x="53578" y="169664"/>
                </a:lnTo>
                <a:lnTo>
                  <a:pt x="62508" y="178594"/>
                </a:lnTo>
                <a:lnTo>
                  <a:pt x="62508" y="187524"/>
                </a:lnTo>
                <a:lnTo>
                  <a:pt x="71437" y="196453"/>
                </a:lnTo>
                <a:lnTo>
                  <a:pt x="71437" y="196453"/>
                </a:lnTo>
                <a:lnTo>
                  <a:pt x="80367" y="196453"/>
                </a:lnTo>
                <a:lnTo>
                  <a:pt x="89297" y="196453"/>
                </a:lnTo>
                <a:lnTo>
                  <a:pt x="107156" y="196453"/>
                </a:lnTo>
                <a:lnTo>
                  <a:pt x="107156" y="196453"/>
                </a:lnTo>
                <a:lnTo>
                  <a:pt x="116086" y="187524"/>
                </a:lnTo>
                <a:lnTo>
                  <a:pt x="116086" y="18752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Freeform 528"/>
          <p:cNvSpPr/>
          <p:nvPr/>
        </p:nvSpPr>
        <p:spPr>
          <a:xfrm>
            <a:off x="3312914" y="3920132"/>
            <a:ext cx="160735" cy="267892"/>
          </a:xfrm>
          <a:custGeom>
            <a:avLst/>
            <a:gdLst/>
            <a:ahLst/>
            <a:cxnLst/>
            <a:rect l="0" t="0" r="0" b="0"/>
            <a:pathLst>
              <a:path w="160735" h="267892">
                <a:moveTo>
                  <a:pt x="35719" y="8930"/>
                </a:moveTo>
                <a:lnTo>
                  <a:pt x="35719" y="8930"/>
                </a:lnTo>
                <a:lnTo>
                  <a:pt x="35719" y="8930"/>
                </a:lnTo>
                <a:lnTo>
                  <a:pt x="26789" y="17860"/>
                </a:lnTo>
                <a:lnTo>
                  <a:pt x="26789" y="26789"/>
                </a:lnTo>
                <a:lnTo>
                  <a:pt x="17859" y="35719"/>
                </a:lnTo>
                <a:lnTo>
                  <a:pt x="8930" y="53579"/>
                </a:lnTo>
                <a:lnTo>
                  <a:pt x="8930" y="71438"/>
                </a:lnTo>
                <a:lnTo>
                  <a:pt x="0" y="89297"/>
                </a:lnTo>
                <a:lnTo>
                  <a:pt x="0" y="116086"/>
                </a:lnTo>
                <a:lnTo>
                  <a:pt x="0" y="142875"/>
                </a:lnTo>
                <a:lnTo>
                  <a:pt x="0" y="169664"/>
                </a:lnTo>
                <a:lnTo>
                  <a:pt x="8930" y="187524"/>
                </a:lnTo>
                <a:lnTo>
                  <a:pt x="8930" y="214313"/>
                </a:lnTo>
                <a:lnTo>
                  <a:pt x="17859" y="232172"/>
                </a:lnTo>
                <a:lnTo>
                  <a:pt x="26789" y="241102"/>
                </a:lnTo>
                <a:lnTo>
                  <a:pt x="35719" y="258961"/>
                </a:lnTo>
                <a:lnTo>
                  <a:pt x="44649" y="258961"/>
                </a:lnTo>
                <a:lnTo>
                  <a:pt x="53578" y="267891"/>
                </a:lnTo>
                <a:lnTo>
                  <a:pt x="62508" y="267891"/>
                </a:lnTo>
                <a:lnTo>
                  <a:pt x="80367" y="258961"/>
                </a:lnTo>
                <a:lnTo>
                  <a:pt x="89297" y="258961"/>
                </a:lnTo>
                <a:lnTo>
                  <a:pt x="98227" y="250032"/>
                </a:lnTo>
                <a:lnTo>
                  <a:pt x="98227" y="232172"/>
                </a:lnTo>
                <a:lnTo>
                  <a:pt x="107156" y="223243"/>
                </a:lnTo>
                <a:lnTo>
                  <a:pt x="116086" y="205383"/>
                </a:lnTo>
                <a:lnTo>
                  <a:pt x="116086" y="187524"/>
                </a:lnTo>
                <a:lnTo>
                  <a:pt x="125016" y="160735"/>
                </a:lnTo>
                <a:lnTo>
                  <a:pt x="125016" y="133946"/>
                </a:lnTo>
                <a:lnTo>
                  <a:pt x="125016" y="116086"/>
                </a:lnTo>
                <a:lnTo>
                  <a:pt x="125016" y="89297"/>
                </a:lnTo>
                <a:lnTo>
                  <a:pt x="125016" y="62508"/>
                </a:lnTo>
                <a:lnTo>
                  <a:pt x="116086" y="44649"/>
                </a:lnTo>
                <a:lnTo>
                  <a:pt x="116086" y="26789"/>
                </a:lnTo>
                <a:lnTo>
                  <a:pt x="107156" y="17860"/>
                </a:lnTo>
                <a:lnTo>
                  <a:pt x="107156" y="8930"/>
                </a:lnTo>
                <a:lnTo>
                  <a:pt x="98227" y="0"/>
                </a:lnTo>
                <a:lnTo>
                  <a:pt x="89297" y="0"/>
                </a:lnTo>
                <a:lnTo>
                  <a:pt x="80367" y="0"/>
                </a:lnTo>
                <a:lnTo>
                  <a:pt x="71438" y="0"/>
                </a:lnTo>
                <a:lnTo>
                  <a:pt x="62508" y="8930"/>
                </a:lnTo>
                <a:lnTo>
                  <a:pt x="53578" y="17860"/>
                </a:lnTo>
                <a:lnTo>
                  <a:pt x="44649" y="35719"/>
                </a:lnTo>
                <a:lnTo>
                  <a:pt x="35719" y="62508"/>
                </a:lnTo>
                <a:lnTo>
                  <a:pt x="35719" y="80368"/>
                </a:lnTo>
                <a:lnTo>
                  <a:pt x="26789" y="107157"/>
                </a:lnTo>
                <a:lnTo>
                  <a:pt x="26789" y="133946"/>
                </a:lnTo>
                <a:lnTo>
                  <a:pt x="26789" y="160735"/>
                </a:lnTo>
                <a:lnTo>
                  <a:pt x="35719" y="187524"/>
                </a:lnTo>
                <a:lnTo>
                  <a:pt x="35719" y="205383"/>
                </a:lnTo>
                <a:lnTo>
                  <a:pt x="44649" y="223243"/>
                </a:lnTo>
                <a:lnTo>
                  <a:pt x="62508" y="241102"/>
                </a:lnTo>
                <a:lnTo>
                  <a:pt x="71438" y="250032"/>
                </a:lnTo>
                <a:lnTo>
                  <a:pt x="80367" y="258961"/>
                </a:lnTo>
                <a:lnTo>
                  <a:pt x="89297" y="258961"/>
                </a:lnTo>
                <a:lnTo>
                  <a:pt x="107156" y="250032"/>
                </a:lnTo>
                <a:lnTo>
                  <a:pt x="116086" y="250032"/>
                </a:lnTo>
                <a:lnTo>
                  <a:pt x="125016" y="232172"/>
                </a:lnTo>
                <a:lnTo>
                  <a:pt x="142875" y="223243"/>
                </a:lnTo>
                <a:lnTo>
                  <a:pt x="142875" y="205383"/>
                </a:lnTo>
                <a:lnTo>
                  <a:pt x="151805" y="187524"/>
                </a:lnTo>
                <a:lnTo>
                  <a:pt x="160734" y="169664"/>
                </a:lnTo>
                <a:lnTo>
                  <a:pt x="160734" y="142875"/>
                </a:lnTo>
                <a:lnTo>
                  <a:pt x="160734" y="116086"/>
                </a:lnTo>
                <a:lnTo>
                  <a:pt x="151805" y="98227"/>
                </a:lnTo>
                <a:lnTo>
                  <a:pt x="151805" y="71438"/>
                </a:lnTo>
                <a:lnTo>
                  <a:pt x="142875" y="53579"/>
                </a:lnTo>
                <a:lnTo>
                  <a:pt x="133945" y="44649"/>
                </a:lnTo>
                <a:lnTo>
                  <a:pt x="116086" y="35719"/>
                </a:lnTo>
                <a:lnTo>
                  <a:pt x="107156" y="35719"/>
                </a:lnTo>
                <a:lnTo>
                  <a:pt x="89297" y="35719"/>
                </a:lnTo>
                <a:lnTo>
                  <a:pt x="80367" y="35719"/>
                </a:lnTo>
                <a:lnTo>
                  <a:pt x="62508" y="44649"/>
                </a:lnTo>
                <a:lnTo>
                  <a:pt x="53578" y="62508"/>
                </a:lnTo>
                <a:lnTo>
                  <a:pt x="44649" y="80368"/>
                </a:lnTo>
                <a:lnTo>
                  <a:pt x="35719" y="98227"/>
                </a:lnTo>
                <a:lnTo>
                  <a:pt x="35719" y="116086"/>
                </a:lnTo>
                <a:lnTo>
                  <a:pt x="35719" y="133946"/>
                </a:lnTo>
                <a:lnTo>
                  <a:pt x="35719" y="151805"/>
                </a:lnTo>
                <a:lnTo>
                  <a:pt x="35719" y="169664"/>
                </a:lnTo>
                <a:lnTo>
                  <a:pt x="35719" y="187524"/>
                </a:lnTo>
                <a:lnTo>
                  <a:pt x="44649" y="196454"/>
                </a:lnTo>
                <a:lnTo>
                  <a:pt x="53578" y="205383"/>
                </a:lnTo>
                <a:lnTo>
                  <a:pt x="62508" y="205383"/>
                </a:lnTo>
                <a:lnTo>
                  <a:pt x="71438" y="205383"/>
                </a:lnTo>
                <a:lnTo>
                  <a:pt x="80367" y="205383"/>
                </a:lnTo>
                <a:lnTo>
                  <a:pt x="89297" y="205383"/>
                </a:lnTo>
                <a:lnTo>
                  <a:pt x="98227" y="196454"/>
                </a:lnTo>
                <a:lnTo>
                  <a:pt x="107156" y="187524"/>
                </a:lnTo>
                <a:lnTo>
                  <a:pt x="116086" y="169664"/>
                </a:lnTo>
                <a:lnTo>
                  <a:pt x="116086" y="151805"/>
                </a:lnTo>
                <a:lnTo>
                  <a:pt x="125016" y="133946"/>
                </a:lnTo>
                <a:lnTo>
                  <a:pt x="125016" y="116086"/>
                </a:lnTo>
                <a:lnTo>
                  <a:pt x="125016" y="98227"/>
                </a:lnTo>
                <a:lnTo>
                  <a:pt x="125016" y="89297"/>
                </a:lnTo>
                <a:lnTo>
                  <a:pt x="125016" y="80368"/>
                </a:lnTo>
                <a:lnTo>
                  <a:pt x="116086" y="71438"/>
                </a:lnTo>
                <a:lnTo>
                  <a:pt x="116086" y="80368"/>
                </a:lnTo>
                <a:lnTo>
                  <a:pt x="107156" y="80368"/>
                </a:lnTo>
                <a:lnTo>
                  <a:pt x="98227" y="89297"/>
                </a:lnTo>
                <a:lnTo>
                  <a:pt x="98227" y="107157"/>
                </a:lnTo>
                <a:lnTo>
                  <a:pt x="89297" y="116086"/>
                </a:lnTo>
                <a:lnTo>
                  <a:pt x="89297" y="133946"/>
                </a:lnTo>
                <a:lnTo>
                  <a:pt x="89297" y="142875"/>
                </a:lnTo>
                <a:lnTo>
                  <a:pt x="89297" y="160735"/>
                </a:lnTo>
                <a:lnTo>
                  <a:pt x="89297" y="169664"/>
                </a:lnTo>
                <a:lnTo>
                  <a:pt x="89297" y="178594"/>
                </a:lnTo>
                <a:lnTo>
                  <a:pt x="98227" y="187524"/>
                </a:lnTo>
                <a:lnTo>
                  <a:pt x="107156" y="187524"/>
                </a:lnTo>
                <a:lnTo>
                  <a:pt x="107156" y="187524"/>
                </a:lnTo>
                <a:lnTo>
                  <a:pt x="116086" y="187524"/>
                </a:lnTo>
                <a:lnTo>
                  <a:pt x="125016" y="187524"/>
                </a:lnTo>
                <a:lnTo>
                  <a:pt x="125016" y="178594"/>
                </a:lnTo>
                <a:lnTo>
                  <a:pt x="133945" y="169664"/>
                </a:lnTo>
                <a:lnTo>
                  <a:pt x="133945" y="160735"/>
                </a:lnTo>
                <a:lnTo>
                  <a:pt x="133945" y="151805"/>
                </a:lnTo>
                <a:lnTo>
                  <a:pt x="133945" y="133946"/>
                </a:lnTo>
                <a:lnTo>
                  <a:pt x="133945" y="125016"/>
                </a:lnTo>
                <a:lnTo>
                  <a:pt x="125016" y="107157"/>
                </a:lnTo>
                <a:lnTo>
                  <a:pt x="125016" y="98227"/>
                </a:lnTo>
                <a:lnTo>
                  <a:pt x="116086" y="98227"/>
                </a:lnTo>
                <a:lnTo>
                  <a:pt x="107156" y="89297"/>
                </a:lnTo>
                <a:lnTo>
                  <a:pt x="98227" y="89297"/>
                </a:lnTo>
                <a:lnTo>
                  <a:pt x="89297" y="98227"/>
                </a:lnTo>
                <a:lnTo>
                  <a:pt x="80367" y="98227"/>
                </a:lnTo>
                <a:lnTo>
                  <a:pt x="71438" y="107157"/>
                </a:lnTo>
                <a:lnTo>
                  <a:pt x="71438" y="116086"/>
                </a:lnTo>
                <a:lnTo>
                  <a:pt x="62508" y="125016"/>
                </a:lnTo>
                <a:lnTo>
                  <a:pt x="62508" y="133946"/>
                </a:lnTo>
                <a:lnTo>
                  <a:pt x="62508" y="151805"/>
                </a:lnTo>
                <a:lnTo>
                  <a:pt x="62508" y="160735"/>
                </a:lnTo>
                <a:lnTo>
                  <a:pt x="71438" y="169664"/>
                </a:lnTo>
                <a:lnTo>
                  <a:pt x="71438" y="178594"/>
                </a:lnTo>
                <a:lnTo>
                  <a:pt x="80367" y="178594"/>
                </a:lnTo>
                <a:lnTo>
                  <a:pt x="89297" y="187524"/>
                </a:lnTo>
                <a:lnTo>
                  <a:pt x="89297" y="187524"/>
                </a:lnTo>
                <a:lnTo>
                  <a:pt x="98227" y="178594"/>
                </a:lnTo>
                <a:lnTo>
                  <a:pt x="107156" y="178594"/>
                </a:lnTo>
                <a:lnTo>
                  <a:pt x="107156" y="169664"/>
                </a:lnTo>
                <a:lnTo>
                  <a:pt x="107156" y="169664"/>
                </a:lnTo>
                <a:lnTo>
                  <a:pt x="116086" y="160735"/>
                </a:lnTo>
                <a:lnTo>
                  <a:pt x="116086" y="16073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Freeform 529"/>
          <p:cNvSpPr/>
          <p:nvPr/>
        </p:nvSpPr>
        <p:spPr>
          <a:xfrm>
            <a:off x="3170039" y="3679031"/>
            <a:ext cx="142876" cy="214313"/>
          </a:xfrm>
          <a:custGeom>
            <a:avLst/>
            <a:gdLst/>
            <a:ahLst/>
            <a:cxnLst/>
            <a:rect l="0" t="0" r="0" b="0"/>
            <a:pathLst>
              <a:path w="142876" h="214313">
                <a:moveTo>
                  <a:pt x="62508" y="26789"/>
                </a:moveTo>
                <a:lnTo>
                  <a:pt x="53578" y="26789"/>
                </a:lnTo>
                <a:lnTo>
                  <a:pt x="53578" y="26789"/>
                </a:lnTo>
                <a:lnTo>
                  <a:pt x="44649" y="26789"/>
                </a:lnTo>
                <a:lnTo>
                  <a:pt x="35719" y="35719"/>
                </a:lnTo>
                <a:lnTo>
                  <a:pt x="26789" y="35719"/>
                </a:lnTo>
                <a:lnTo>
                  <a:pt x="17859" y="44648"/>
                </a:lnTo>
                <a:lnTo>
                  <a:pt x="8930" y="62508"/>
                </a:lnTo>
                <a:lnTo>
                  <a:pt x="8930" y="71437"/>
                </a:lnTo>
                <a:lnTo>
                  <a:pt x="0" y="89297"/>
                </a:lnTo>
                <a:lnTo>
                  <a:pt x="0" y="116086"/>
                </a:lnTo>
                <a:lnTo>
                  <a:pt x="0" y="133945"/>
                </a:lnTo>
                <a:lnTo>
                  <a:pt x="0" y="151805"/>
                </a:lnTo>
                <a:lnTo>
                  <a:pt x="0" y="169664"/>
                </a:lnTo>
                <a:lnTo>
                  <a:pt x="8930" y="187523"/>
                </a:lnTo>
                <a:lnTo>
                  <a:pt x="8930" y="196453"/>
                </a:lnTo>
                <a:lnTo>
                  <a:pt x="17859" y="205383"/>
                </a:lnTo>
                <a:lnTo>
                  <a:pt x="26789" y="214312"/>
                </a:lnTo>
                <a:lnTo>
                  <a:pt x="35719" y="214312"/>
                </a:lnTo>
                <a:lnTo>
                  <a:pt x="44649" y="214312"/>
                </a:lnTo>
                <a:lnTo>
                  <a:pt x="53578" y="205383"/>
                </a:lnTo>
                <a:lnTo>
                  <a:pt x="62508" y="196453"/>
                </a:lnTo>
                <a:lnTo>
                  <a:pt x="71438" y="187523"/>
                </a:lnTo>
                <a:lnTo>
                  <a:pt x="80367" y="178594"/>
                </a:lnTo>
                <a:lnTo>
                  <a:pt x="89297" y="160734"/>
                </a:lnTo>
                <a:lnTo>
                  <a:pt x="98227" y="142875"/>
                </a:lnTo>
                <a:lnTo>
                  <a:pt x="98227" y="125015"/>
                </a:lnTo>
                <a:lnTo>
                  <a:pt x="107156" y="116086"/>
                </a:lnTo>
                <a:lnTo>
                  <a:pt x="107156" y="98226"/>
                </a:lnTo>
                <a:lnTo>
                  <a:pt x="107156" y="80367"/>
                </a:lnTo>
                <a:lnTo>
                  <a:pt x="98227" y="62508"/>
                </a:lnTo>
                <a:lnTo>
                  <a:pt x="98227" y="44648"/>
                </a:lnTo>
                <a:lnTo>
                  <a:pt x="89297" y="35719"/>
                </a:lnTo>
                <a:lnTo>
                  <a:pt x="80367" y="26789"/>
                </a:lnTo>
                <a:lnTo>
                  <a:pt x="71438" y="26789"/>
                </a:lnTo>
                <a:lnTo>
                  <a:pt x="53578" y="17859"/>
                </a:lnTo>
                <a:lnTo>
                  <a:pt x="44649" y="26789"/>
                </a:lnTo>
                <a:lnTo>
                  <a:pt x="35719" y="26789"/>
                </a:lnTo>
                <a:lnTo>
                  <a:pt x="26789" y="35719"/>
                </a:lnTo>
                <a:lnTo>
                  <a:pt x="17859" y="53578"/>
                </a:lnTo>
                <a:lnTo>
                  <a:pt x="8930" y="71437"/>
                </a:lnTo>
                <a:lnTo>
                  <a:pt x="8930" y="89297"/>
                </a:lnTo>
                <a:lnTo>
                  <a:pt x="0" y="98226"/>
                </a:lnTo>
                <a:lnTo>
                  <a:pt x="0" y="125015"/>
                </a:lnTo>
                <a:lnTo>
                  <a:pt x="8930" y="142875"/>
                </a:lnTo>
                <a:lnTo>
                  <a:pt x="8930" y="160734"/>
                </a:lnTo>
                <a:lnTo>
                  <a:pt x="17859" y="178594"/>
                </a:lnTo>
                <a:lnTo>
                  <a:pt x="26789" y="196453"/>
                </a:lnTo>
                <a:lnTo>
                  <a:pt x="35719" y="205383"/>
                </a:lnTo>
                <a:lnTo>
                  <a:pt x="44649" y="214312"/>
                </a:lnTo>
                <a:lnTo>
                  <a:pt x="62508" y="214312"/>
                </a:lnTo>
                <a:lnTo>
                  <a:pt x="71438" y="214312"/>
                </a:lnTo>
                <a:lnTo>
                  <a:pt x="89297" y="214312"/>
                </a:lnTo>
                <a:lnTo>
                  <a:pt x="98227" y="205383"/>
                </a:lnTo>
                <a:lnTo>
                  <a:pt x="107156" y="205383"/>
                </a:lnTo>
                <a:lnTo>
                  <a:pt x="116086" y="187523"/>
                </a:lnTo>
                <a:lnTo>
                  <a:pt x="125016" y="178594"/>
                </a:lnTo>
                <a:lnTo>
                  <a:pt x="133945" y="160734"/>
                </a:lnTo>
                <a:lnTo>
                  <a:pt x="142875" y="142875"/>
                </a:lnTo>
                <a:lnTo>
                  <a:pt x="142875" y="125015"/>
                </a:lnTo>
                <a:lnTo>
                  <a:pt x="142875" y="107156"/>
                </a:lnTo>
                <a:lnTo>
                  <a:pt x="142875" y="80367"/>
                </a:lnTo>
                <a:lnTo>
                  <a:pt x="142875" y="62508"/>
                </a:lnTo>
                <a:lnTo>
                  <a:pt x="133945" y="44648"/>
                </a:lnTo>
                <a:lnTo>
                  <a:pt x="125016" y="26789"/>
                </a:lnTo>
                <a:lnTo>
                  <a:pt x="116086" y="17859"/>
                </a:lnTo>
                <a:lnTo>
                  <a:pt x="107156" y="8930"/>
                </a:lnTo>
                <a:lnTo>
                  <a:pt x="98227" y="0"/>
                </a:lnTo>
                <a:lnTo>
                  <a:pt x="80367" y="0"/>
                </a:lnTo>
                <a:lnTo>
                  <a:pt x="71438" y="8930"/>
                </a:lnTo>
                <a:lnTo>
                  <a:pt x="53578" y="8930"/>
                </a:lnTo>
                <a:lnTo>
                  <a:pt x="44649" y="17859"/>
                </a:lnTo>
                <a:lnTo>
                  <a:pt x="35719" y="35719"/>
                </a:lnTo>
                <a:lnTo>
                  <a:pt x="26789" y="53578"/>
                </a:lnTo>
                <a:lnTo>
                  <a:pt x="26789" y="71437"/>
                </a:lnTo>
                <a:lnTo>
                  <a:pt x="26789" y="89297"/>
                </a:lnTo>
                <a:lnTo>
                  <a:pt x="26789" y="107156"/>
                </a:lnTo>
                <a:lnTo>
                  <a:pt x="26789" y="125015"/>
                </a:lnTo>
                <a:lnTo>
                  <a:pt x="26789" y="151805"/>
                </a:lnTo>
                <a:lnTo>
                  <a:pt x="35719" y="160734"/>
                </a:lnTo>
                <a:lnTo>
                  <a:pt x="44649" y="178594"/>
                </a:lnTo>
                <a:lnTo>
                  <a:pt x="53578" y="187523"/>
                </a:lnTo>
                <a:lnTo>
                  <a:pt x="62508" y="196453"/>
                </a:lnTo>
                <a:lnTo>
                  <a:pt x="71438" y="205383"/>
                </a:lnTo>
                <a:lnTo>
                  <a:pt x="80367" y="205383"/>
                </a:lnTo>
                <a:lnTo>
                  <a:pt x="89297" y="205383"/>
                </a:lnTo>
                <a:lnTo>
                  <a:pt x="98227" y="196453"/>
                </a:lnTo>
                <a:lnTo>
                  <a:pt x="107156" y="196453"/>
                </a:lnTo>
                <a:lnTo>
                  <a:pt x="107156" y="187523"/>
                </a:lnTo>
                <a:lnTo>
                  <a:pt x="116086" y="169664"/>
                </a:lnTo>
                <a:lnTo>
                  <a:pt x="116086" y="160734"/>
                </a:lnTo>
                <a:lnTo>
                  <a:pt x="125016" y="142875"/>
                </a:lnTo>
                <a:lnTo>
                  <a:pt x="125016" y="125015"/>
                </a:lnTo>
                <a:lnTo>
                  <a:pt x="116086" y="107156"/>
                </a:lnTo>
                <a:lnTo>
                  <a:pt x="116086" y="89297"/>
                </a:lnTo>
                <a:lnTo>
                  <a:pt x="107156" y="71437"/>
                </a:lnTo>
                <a:lnTo>
                  <a:pt x="107156" y="53578"/>
                </a:lnTo>
                <a:lnTo>
                  <a:pt x="98227" y="44648"/>
                </a:lnTo>
                <a:lnTo>
                  <a:pt x="89297" y="26789"/>
                </a:lnTo>
                <a:lnTo>
                  <a:pt x="80367" y="26789"/>
                </a:lnTo>
                <a:lnTo>
                  <a:pt x="71438" y="17859"/>
                </a:lnTo>
                <a:lnTo>
                  <a:pt x="62508" y="17859"/>
                </a:lnTo>
                <a:lnTo>
                  <a:pt x="44649" y="26789"/>
                </a:lnTo>
                <a:lnTo>
                  <a:pt x="44649" y="35719"/>
                </a:lnTo>
                <a:lnTo>
                  <a:pt x="35719" y="44648"/>
                </a:lnTo>
                <a:lnTo>
                  <a:pt x="26789" y="53578"/>
                </a:lnTo>
                <a:lnTo>
                  <a:pt x="17859" y="62508"/>
                </a:lnTo>
                <a:lnTo>
                  <a:pt x="17859" y="80367"/>
                </a:lnTo>
                <a:lnTo>
                  <a:pt x="8930" y="98226"/>
                </a:lnTo>
                <a:lnTo>
                  <a:pt x="17859" y="107156"/>
                </a:lnTo>
                <a:lnTo>
                  <a:pt x="17859" y="125015"/>
                </a:lnTo>
                <a:lnTo>
                  <a:pt x="17859" y="133945"/>
                </a:lnTo>
                <a:lnTo>
                  <a:pt x="26789" y="142875"/>
                </a:lnTo>
                <a:lnTo>
                  <a:pt x="35719" y="151805"/>
                </a:lnTo>
                <a:lnTo>
                  <a:pt x="44649" y="160734"/>
                </a:lnTo>
                <a:lnTo>
                  <a:pt x="53578" y="160734"/>
                </a:lnTo>
                <a:lnTo>
                  <a:pt x="53578" y="169664"/>
                </a:lnTo>
                <a:lnTo>
                  <a:pt x="71438" y="169664"/>
                </a:lnTo>
                <a:lnTo>
                  <a:pt x="71438" y="169664"/>
                </a:lnTo>
                <a:lnTo>
                  <a:pt x="80367" y="160734"/>
                </a:lnTo>
                <a:lnTo>
                  <a:pt x="89297" y="160734"/>
                </a:lnTo>
                <a:lnTo>
                  <a:pt x="89297" y="151805"/>
                </a:lnTo>
                <a:lnTo>
                  <a:pt x="98227" y="142875"/>
                </a:lnTo>
                <a:lnTo>
                  <a:pt x="98227" y="133945"/>
                </a:lnTo>
                <a:lnTo>
                  <a:pt x="98227" y="125015"/>
                </a:lnTo>
                <a:lnTo>
                  <a:pt x="98227" y="107156"/>
                </a:lnTo>
                <a:lnTo>
                  <a:pt x="89297" y="98226"/>
                </a:lnTo>
                <a:lnTo>
                  <a:pt x="89297" y="89297"/>
                </a:lnTo>
                <a:lnTo>
                  <a:pt x="80367" y="80367"/>
                </a:lnTo>
                <a:lnTo>
                  <a:pt x="80367" y="71437"/>
                </a:lnTo>
                <a:lnTo>
                  <a:pt x="71438" y="62508"/>
                </a:lnTo>
                <a:lnTo>
                  <a:pt x="62508" y="62508"/>
                </a:lnTo>
                <a:lnTo>
                  <a:pt x="62508" y="62508"/>
                </a:lnTo>
                <a:lnTo>
                  <a:pt x="53578" y="62508"/>
                </a:lnTo>
                <a:lnTo>
                  <a:pt x="53578" y="71437"/>
                </a:lnTo>
                <a:lnTo>
                  <a:pt x="53578" y="71437"/>
                </a:lnTo>
                <a:lnTo>
                  <a:pt x="53578" y="80367"/>
                </a:lnTo>
                <a:lnTo>
                  <a:pt x="44649" y="89297"/>
                </a:lnTo>
                <a:lnTo>
                  <a:pt x="44649" y="107156"/>
                </a:lnTo>
                <a:lnTo>
                  <a:pt x="53578" y="116086"/>
                </a:lnTo>
                <a:lnTo>
                  <a:pt x="53578" y="125015"/>
                </a:lnTo>
                <a:lnTo>
                  <a:pt x="53578" y="133945"/>
                </a:lnTo>
                <a:lnTo>
                  <a:pt x="62508" y="142875"/>
                </a:lnTo>
                <a:lnTo>
                  <a:pt x="62508" y="151805"/>
                </a:lnTo>
                <a:lnTo>
                  <a:pt x="71438" y="160734"/>
                </a:lnTo>
                <a:lnTo>
                  <a:pt x="71438" y="160734"/>
                </a:lnTo>
                <a:lnTo>
                  <a:pt x="71438" y="169664"/>
                </a:lnTo>
                <a:lnTo>
                  <a:pt x="80367" y="169664"/>
                </a:lnTo>
                <a:lnTo>
                  <a:pt x="80367" y="169664"/>
                </a:lnTo>
                <a:lnTo>
                  <a:pt x="89297" y="160734"/>
                </a:lnTo>
                <a:lnTo>
                  <a:pt x="89297" y="160734"/>
                </a:lnTo>
                <a:lnTo>
                  <a:pt x="89297" y="151805"/>
                </a:lnTo>
                <a:lnTo>
                  <a:pt x="89297" y="142875"/>
                </a:lnTo>
                <a:lnTo>
                  <a:pt x="89297" y="133945"/>
                </a:lnTo>
                <a:lnTo>
                  <a:pt x="89297" y="125015"/>
                </a:lnTo>
                <a:lnTo>
                  <a:pt x="89297" y="116086"/>
                </a:lnTo>
                <a:lnTo>
                  <a:pt x="89297" y="107156"/>
                </a:lnTo>
                <a:lnTo>
                  <a:pt x="80367" y="98226"/>
                </a:lnTo>
                <a:lnTo>
                  <a:pt x="80367" y="80367"/>
                </a:lnTo>
                <a:lnTo>
                  <a:pt x="71438" y="80367"/>
                </a:lnTo>
                <a:lnTo>
                  <a:pt x="62508" y="71437"/>
                </a:lnTo>
                <a:lnTo>
                  <a:pt x="53578" y="71437"/>
                </a:lnTo>
                <a:lnTo>
                  <a:pt x="53578" y="62508"/>
                </a:lnTo>
                <a:lnTo>
                  <a:pt x="44649" y="71437"/>
                </a:lnTo>
                <a:lnTo>
                  <a:pt x="44649" y="71437"/>
                </a:lnTo>
                <a:lnTo>
                  <a:pt x="35719" y="80367"/>
                </a:lnTo>
                <a:lnTo>
                  <a:pt x="35719" y="80367"/>
                </a:lnTo>
                <a:lnTo>
                  <a:pt x="35719" y="89297"/>
                </a:lnTo>
                <a:lnTo>
                  <a:pt x="35719" y="98226"/>
                </a:lnTo>
                <a:lnTo>
                  <a:pt x="35719" y="116086"/>
                </a:lnTo>
                <a:lnTo>
                  <a:pt x="44649" y="125015"/>
                </a:lnTo>
                <a:lnTo>
                  <a:pt x="44649" y="133945"/>
                </a:lnTo>
                <a:lnTo>
                  <a:pt x="53578" y="142875"/>
                </a:lnTo>
                <a:lnTo>
                  <a:pt x="53578" y="142875"/>
                </a:lnTo>
                <a:lnTo>
                  <a:pt x="62508" y="151805"/>
                </a:lnTo>
                <a:lnTo>
                  <a:pt x="62508" y="15180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Freeform 530"/>
          <p:cNvSpPr/>
          <p:nvPr/>
        </p:nvSpPr>
        <p:spPr>
          <a:xfrm>
            <a:off x="3277195" y="4259461"/>
            <a:ext cx="133947" cy="223243"/>
          </a:xfrm>
          <a:custGeom>
            <a:avLst/>
            <a:gdLst/>
            <a:ahLst/>
            <a:cxnLst/>
            <a:rect l="0" t="0" r="0" b="0"/>
            <a:pathLst>
              <a:path w="133947" h="223243">
                <a:moveTo>
                  <a:pt x="44649" y="8929"/>
                </a:moveTo>
                <a:lnTo>
                  <a:pt x="44649" y="8929"/>
                </a:lnTo>
                <a:lnTo>
                  <a:pt x="35719" y="8929"/>
                </a:lnTo>
                <a:lnTo>
                  <a:pt x="35719" y="0"/>
                </a:lnTo>
                <a:lnTo>
                  <a:pt x="35719" y="0"/>
                </a:lnTo>
                <a:lnTo>
                  <a:pt x="26789" y="0"/>
                </a:lnTo>
                <a:lnTo>
                  <a:pt x="26789" y="0"/>
                </a:lnTo>
                <a:lnTo>
                  <a:pt x="26789" y="8929"/>
                </a:lnTo>
                <a:lnTo>
                  <a:pt x="17860" y="8929"/>
                </a:lnTo>
                <a:lnTo>
                  <a:pt x="17860" y="17859"/>
                </a:lnTo>
                <a:lnTo>
                  <a:pt x="8930" y="26789"/>
                </a:lnTo>
                <a:lnTo>
                  <a:pt x="0" y="44648"/>
                </a:lnTo>
                <a:lnTo>
                  <a:pt x="0" y="62507"/>
                </a:lnTo>
                <a:lnTo>
                  <a:pt x="0" y="89296"/>
                </a:lnTo>
                <a:lnTo>
                  <a:pt x="0" y="107156"/>
                </a:lnTo>
                <a:lnTo>
                  <a:pt x="0" y="133945"/>
                </a:lnTo>
                <a:lnTo>
                  <a:pt x="0" y="151804"/>
                </a:lnTo>
                <a:lnTo>
                  <a:pt x="0" y="178593"/>
                </a:lnTo>
                <a:lnTo>
                  <a:pt x="8930" y="196453"/>
                </a:lnTo>
                <a:lnTo>
                  <a:pt x="17860" y="205382"/>
                </a:lnTo>
                <a:lnTo>
                  <a:pt x="26789" y="214312"/>
                </a:lnTo>
                <a:lnTo>
                  <a:pt x="35719" y="223242"/>
                </a:lnTo>
                <a:lnTo>
                  <a:pt x="44649" y="223242"/>
                </a:lnTo>
                <a:lnTo>
                  <a:pt x="53578" y="223242"/>
                </a:lnTo>
                <a:lnTo>
                  <a:pt x="71438" y="214312"/>
                </a:lnTo>
                <a:lnTo>
                  <a:pt x="80368" y="214312"/>
                </a:lnTo>
                <a:lnTo>
                  <a:pt x="89297" y="196453"/>
                </a:lnTo>
                <a:lnTo>
                  <a:pt x="98227" y="187523"/>
                </a:lnTo>
                <a:lnTo>
                  <a:pt x="107157" y="169664"/>
                </a:lnTo>
                <a:lnTo>
                  <a:pt x="116086" y="151804"/>
                </a:lnTo>
                <a:lnTo>
                  <a:pt x="125016" y="133945"/>
                </a:lnTo>
                <a:lnTo>
                  <a:pt x="125016" y="116085"/>
                </a:lnTo>
                <a:lnTo>
                  <a:pt x="133946" y="98226"/>
                </a:lnTo>
                <a:lnTo>
                  <a:pt x="125016" y="80367"/>
                </a:lnTo>
                <a:lnTo>
                  <a:pt x="125016" y="62507"/>
                </a:lnTo>
                <a:lnTo>
                  <a:pt x="116086" y="53578"/>
                </a:lnTo>
                <a:lnTo>
                  <a:pt x="107157" y="44648"/>
                </a:lnTo>
                <a:lnTo>
                  <a:pt x="107157" y="26789"/>
                </a:lnTo>
                <a:lnTo>
                  <a:pt x="89297" y="26789"/>
                </a:lnTo>
                <a:lnTo>
                  <a:pt x="80368" y="17859"/>
                </a:lnTo>
                <a:lnTo>
                  <a:pt x="71438" y="17859"/>
                </a:lnTo>
                <a:lnTo>
                  <a:pt x="53578" y="17859"/>
                </a:lnTo>
                <a:lnTo>
                  <a:pt x="44649" y="17859"/>
                </a:lnTo>
                <a:lnTo>
                  <a:pt x="35719" y="26789"/>
                </a:lnTo>
                <a:lnTo>
                  <a:pt x="26789" y="26789"/>
                </a:lnTo>
                <a:lnTo>
                  <a:pt x="17860" y="35718"/>
                </a:lnTo>
                <a:lnTo>
                  <a:pt x="8930" y="53578"/>
                </a:lnTo>
                <a:lnTo>
                  <a:pt x="8930" y="62507"/>
                </a:lnTo>
                <a:lnTo>
                  <a:pt x="8930" y="71437"/>
                </a:lnTo>
                <a:lnTo>
                  <a:pt x="8930" y="89296"/>
                </a:lnTo>
                <a:lnTo>
                  <a:pt x="8930" y="107156"/>
                </a:lnTo>
                <a:lnTo>
                  <a:pt x="17860" y="116085"/>
                </a:lnTo>
                <a:lnTo>
                  <a:pt x="26789" y="133945"/>
                </a:lnTo>
                <a:lnTo>
                  <a:pt x="35719" y="142875"/>
                </a:lnTo>
                <a:lnTo>
                  <a:pt x="44649" y="160734"/>
                </a:lnTo>
                <a:lnTo>
                  <a:pt x="53578" y="169664"/>
                </a:lnTo>
                <a:lnTo>
                  <a:pt x="62508" y="178593"/>
                </a:lnTo>
                <a:lnTo>
                  <a:pt x="71438" y="178593"/>
                </a:lnTo>
                <a:lnTo>
                  <a:pt x="80368" y="178593"/>
                </a:lnTo>
                <a:lnTo>
                  <a:pt x="89297" y="178593"/>
                </a:lnTo>
                <a:lnTo>
                  <a:pt x="98227" y="169664"/>
                </a:lnTo>
                <a:lnTo>
                  <a:pt x="107157" y="169664"/>
                </a:lnTo>
                <a:lnTo>
                  <a:pt x="116086" y="160734"/>
                </a:lnTo>
                <a:lnTo>
                  <a:pt x="116086" y="142875"/>
                </a:lnTo>
                <a:lnTo>
                  <a:pt x="125016" y="133945"/>
                </a:lnTo>
                <a:lnTo>
                  <a:pt x="125016" y="116085"/>
                </a:lnTo>
                <a:lnTo>
                  <a:pt x="125016" y="107156"/>
                </a:lnTo>
                <a:lnTo>
                  <a:pt x="116086" y="89296"/>
                </a:lnTo>
                <a:lnTo>
                  <a:pt x="116086" y="71437"/>
                </a:lnTo>
                <a:lnTo>
                  <a:pt x="107157" y="53578"/>
                </a:lnTo>
                <a:lnTo>
                  <a:pt x="98227" y="44648"/>
                </a:lnTo>
                <a:lnTo>
                  <a:pt x="89297" y="35718"/>
                </a:lnTo>
                <a:lnTo>
                  <a:pt x="71438" y="26789"/>
                </a:lnTo>
                <a:lnTo>
                  <a:pt x="62508" y="26789"/>
                </a:lnTo>
                <a:lnTo>
                  <a:pt x="53578" y="26789"/>
                </a:lnTo>
                <a:lnTo>
                  <a:pt x="35719" y="26789"/>
                </a:lnTo>
                <a:lnTo>
                  <a:pt x="26789" y="35718"/>
                </a:lnTo>
                <a:lnTo>
                  <a:pt x="17860" y="44648"/>
                </a:lnTo>
                <a:lnTo>
                  <a:pt x="8930" y="53578"/>
                </a:lnTo>
                <a:lnTo>
                  <a:pt x="8930" y="71437"/>
                </a:lnTo>
                <a:lnTo>
                  <a:pt x="0" y="89296"/>
                </a:lnTo>
                <a:lnTo>
                  <a:pt x="0" y="107156"/>
                </a:lnTo>
                <a:lnTo>
                  <a:pt x="0" y="125015"/>
                </a:lnTo>
                <a:lnTo>
                  <a:pt x="0" y="133945"/>
                </a:lnTo>
                <a:lnTo>
                  <a:pt x="8930" y="151804"/>
                </a:lnTo>
                <a:lnTo>
                  <a:pt x="8930" y="169664"/>
                </a:lnTo>
                <a:lnTo>
                  <a:pt x="17860" y="178593"/>
                </a:lnTo>
                <a:lnTo>
                  <a:pt x="26789" y="187523"/>
                </a:lnTo>
                <a:lnTo>
                  <a:pt x="35719" y="187523"/>
                </a:lnTo>
                <a:lnTo>
                  <a:pt x="44649" y="187523"/>
                </a:lnTo>
                <a:lnTo>
                  <a:pt x="53578" y="187523"/>
                </a:lnTo>
                <a:lnTo>
                  <a:pt x="62508" y="187523"/>
                </a:lnTo>
                <a:lnTo>
                  <a:pt x="71438" y="178593"/>
                </a:lnTo>
                <a:lnTo>
                  <a:pt x="71438" y="169664"/>
                </a:lnTo>
                <a:lnTo>
                  <a:pt x="80368" y="160734"/>
                </a:lnTo>
                <a:lnTo>
                  <a:pt x="89297" y="151804"/>
                </a:lnTo>
                <a:lnTo>
                  <a:pt x="89297" y="133945"/>
                </a:lnTo>
                <a:lnTo>
                  <a:pt x="89297" y="125015"/>
                </a:lnTo>
                <a:lnTo>
                  <a:pt x="89297" y="107156"/>
                </a:lnTo>
                <a:lnTo>
                  <a:pt x="80368" y="89296"/>
                </a:lnTo>
                <a:lnTo>
                  <a:pt x="80368" y="80367"/>
                </a:lnTo>
                <a:lnTo>
                  <a:pt x="71438" y="71437"/>
                </a:lnTo>
                <a:lnTo>
                  <a:pt x="71438" y="71437"/>
                </a:lnTo>
                <a:lnTo>
                  <a:pt x="62508" y="62507"/>
                </a:lnTo>
                <a:lnTo>
                  <a:pt x="53578" y="62507"/>
                </a:lnTo>
                <a:lnTo>
                  <a:pt x="53578" y="62507"/>
                </a:lnTo>
                <a:lnTo>
                  <a:pt x="44649" y="71437"/>
                </a:lnTo>
                <a:lnTo>
                  <a:pt x="35719" y="80367"/>
                </a:lnTo>
                <a:lnTo>
                  <a:pt x="35719" y="89296"/>
                </a:lnTo>
                <a:lnTo>
                  <a:pt x="26789" y="107156"/>
                </a:lnTo>
                <a:lnTo>
                  <a:pt x="26789" y="116085"/>
                </a:lnTo>
                <a:lnTo>
                  <a:pt x="26789" y="133945"/>
                </a:lnTo>
                <a:lnTo>
                  <a:pt x="26789" y="142875"/>
                </a:lnTo>
                <a:lnTo>
                  <a:pt x="26789" y="160734"/>
                </a:lnTo>
                <a:lnTo>
                  <a:pt x="35719" y="169664"/>
                </a:lnTo>
                <a:lnTo>
                  <a:pt x="35719" y="187523"/>
                </a:lnTo>
                <a:lnTo>
                  <a:pt x="44649" y="187523"/>
                </a:lnTo>
                <a:lnTo>
                  <a:pt x="44649" y="187523"/>
                </a:lnTo>
                <a:lnTo>
                  <a:pt x="53578" y="187523"/>
                </a:lnTo>
                <a:lnTo>
                  <a:pt x="53578" y="187523"/>
                </a:lnTo>
                <a:lnTo>
                  <a:pt x="62508" y="187523"/>
                </a:lnTo>
                <a:lnTo>
                  <a:pt x="62508" y="178593"/>
                </a:lnTo>
                <a:lnTo>
                  <a:pt x="71438" y="178593"/>
                </a:lnTo>
                <a:lnTo>
                  <a:pt x="71438" y="160734"/>
                </a:lnTo>
                <a:lnTo>
                  <a:pt x="71438" y="151804"/>
                </a:lnTo>
                <a:lnTo>
                  <a:pt x="71438" y="142875"/>
                </a:lnTo>
                <a:lnTo>
                  <a:pt x="71438" y="125015"/>
                </a:lnTo>
                <a:lnTo>
                  <a:pt x="62508" y="116085"/>
                </a:lnTo>
                <a:lnTo>
                  <a:pt x="53578" y="107156"/>
                </a:lnTo>
                <a:lnTo>
                  <a:pt x="44649" y="98226"/>
                </a:lnTo>
                <a:lnTo>
                  <a:pt x="44649" y="89296"/>
                </a:lnTo>
                <a:lnTo>
                  <a:pt x="35719" y="89296"/>
                </a:lnTo>
                <a:lnTo>
                  <a:pt x="26789" y="89296"/>
                </a:lnTo>
                <a:lnTo>
                  <a:pt x="26789" y="89296"/>
                </a:lnTo>
                <a:lnTo>
                  <a:pt x="17860" y="98226"/>
                </a:lnTo>
                <a:lnTo>
                  <a:pt x="17860" y="107156"/>
                </a:lnTo>
                <a:lnTo>
                  <a:pt x="8930" y="107156"/>
                </a:lnTo>
                <a:lnTo>
                  <a:pt x="8930" y="116085"/>
                </a:lnTo>
                <a:lnTo>
                  <a:pt x="8930" y="125015"/>
                </a:lnTo>
                <a:lnTo>
                  <a:pt x="8930" y="133945"/>
                </a:lnTo>
                <a:lnTo>
                  <a:pt x="17860" y="142875"/>
                </a:lnTo>
                <a:lnTo>
                  <a:pt x="17860" y="151804"/>
                </a:lnTo>
                <a:lnTo>
                  <a:pt x="26789" y="151804"/>
                </a:lnTo>
                <a:lnTo>
                  <a:pt x="35719" y="160734"/>
                </a:lnTo>
                <a:lnTo>
                  <a:pt x="44649" y="160734"/>
                </a:lnTo>
                <a:lnTo>
                  <a:pt x="53578" y="160734"/>
                </a:lnTo>
                <a:lnTo>
                  <a:pt x="62508" y="160734"/>
                </a:lnTo>
                <a:lnTo>
                  <a:pt x="62508" y="160734"/>
                </a:lnTo>
                <a:lnTo>
                  <a:pt x="71438" y="151804"/>
                </a:lnTo>
                <a:lnTo>
                  <a:pt x="71438" y="151804"/>
                </a:lnTo>
                <a:lnTo>
                  <a:pt x="71438" y="142875"/>
                </a:lnTo>
                <a:lnTo>
                  <a:pt x="71438" y="133945"/>
                </a:lnTo>
                <a:lnTo>
                  <a:pt x="71438" y="125015"/>
                </a:lnTo>
                <a:lnTo>
                  <a:pt x="62508" y="125015"/>
                </a:lnTo>
                <a:lnTo>
                  <a:pt x="53578" y="116085"/>
                </a:lnTo>
                <a:lnTo>
                  <a:pt x="53578" y="107156"/>
                </a:lnTo>
                <a:lnTo>
                  <a:pt x="44649" y="107156"/>
                </a:lnTo>
                <a:lnTo>
                  <a:pt x="35719" y="107156"/>
                </a:lnTo>
                <a:lnTo>
                  <a:pt x="26789" y="107156"/>
                </a:lnTo>
                <a:lnTo>
                  <a:pt x="17860" y="107156"/>
                </a:lnTo>
                <a:lnTo>
                  <a:pt x="17860" y="107156"/>
                </a:lnTo>
                <a:lnTo>
                  <a:pt x="17860" y="107156"/>
                </a:lnTo>
                <a:lnTo>
                  <a:pt x="17860" y="10715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Freeform 531"/>
          <p:cNvSpPr/>
          <p:nvPr/>
        </p:nvSpPr>
        <p:spPr>
          <a:xfrm>
            <a:off x="3027164" y="4250531"/>
            <a:ext cx="116087" cy="205384"/>
          </a:xfrm>
          <a:custGeom>
            <a:avLst/>
            <a:gdLst/>
            <a:ahLst/>
            <a:cxnLst/>
            <a:rect l="0" t="0" r="0" b="0"/>
            <a:pathLst>
              <a:path w="116087" h="205384">
                <a:moveTo>
                  <a:pt x="53578" y="44648"/>
                </a:moveTo>
                <a:lnTo>
                  <a:pt x="53578" y="44648"/>
                </a:lnTo>
                <a:lnTo>
                  <a:pt x="53578" y="44648"/>
                </a:lnTo>
                <a:lnTo>
                  <a:pt x="44649" y="44648"/>
                </a:lnTo>
                <a:lnTo>
                  <a:pt x="44649" y="35719"/>
                </a:lnTo>
                <a:lnTo>
                  <a:pt x="35719" y="35719"/>
                </a:lnTo>
                <a:lnTo>
                  <a:pt x="35719" y="35719"/>
                </a:lnTo>
                <a:lnTo>
                  <a:pt x="26789" y="35719"/>
                </a:lnTo>
                <a:lnTo>
                  <a:pt x="26789" y="35719"/>
                </a:lnTo>
                <a:lnTo>
                  <a:pt x="17859" y="44648"/>
                </a:lnTo>
                <a:lnTo>
                  <a:pt x="17859" y="53578"/>
                </a:lnTo>
                <a:lnTo>
                  <a:pt x="8930" y="71437"/>
                </a:lnTo>
                <a:lnTo>
                  <a:pt x="8930" y="80367"/>
                </a:lnTo>
                <a:lnTo>
                  <a:pt x="8930" y="98226"/>
                </a:lnTo>
                <a:lnTo>
                  <a:pt x="8930" y="125015"/>
                </a:lnTo>
                <a:lnTo>
                  <a:pt x="8930" y="142875"/>
                </a:lnTo>
                <a:lnTo>
                  <a:pt x="8930" y="160734"/>
                </a:lnTo>
                <a:lnTo>
                  <a:pt x="17859" y="178594"/>
                </a:lnTo>
                <a:lnTo>
                  <a:pt x="17859" y="187523"/>
                </a:lnTo>
                <a:lnTo>
                  <a:pt x="26789" y="196453"/>
                </a:lnTo>
                <a:lnTo>
                  <a:pt x="35719" y="196453"/>
                </a:lnTo>
                <a:lnTo>
                  <a:pt x="44649" y="205383"/>
                </a:lnTo>
                <a:lnTo>
                  <a:pt x="53578" y="196453"/>
                </a:lnTo>
                <a:lnTo>
                  <a:pt x="62508" y="196453"/>
                </a:lnTo>
                <a:lnTo>
                  <a:pt x="71438" y="178594"/>
                </a:lnTo>
                <a:lnTo>
                  <a:pt x="80367" y="169664"/>
                </a:lnTo>
                <a:lnTo>
                  <a:pt x="89297" y="151805"/>
                </a:lnTo>
                <a:lnTo>
                  <a:pt x="98227" y="133945"/>
                </a:lnTo>
                <a:lnTo>
                  <a:pt x="107156" y="116086"/>
                </a:lnTo>
                <a:lnTo>
                  <a:pt x="116086" y="98226"/>
                </a:lnTo>
                <a:lnTo>
                  <a:pt x="116086" y="80367"/>
                </a:lnTo>
                <a:lnTo>
                  <a:pt x="116086" y="62508"/>
                </a:lnTo>
                <a:lnTo>
                  <a:pt x="116086" y="44648"/>
                </a:lnTo>
                <a:lnTo>
                  <a:pt x="107156" y="26789"/>
                </a:lnTo>
                <a:lnTo>
                  <a:pt x="98227" y="17859"/>
                </a:lnTo>
                <a:lnTo>
                  <a:pt x="98227" y="8930"/>
                </a:lnTo>
                <a:lnTo>
                  <a:pt x="89297" y="0"/>
                </a:lnTo>
                <a:lnTo>
                  <a:pt x="71438" y="0"/>
                </a:lnTo>
                <a:lnTo>
                  <a:pt x="62508" y="0"/>
                </a:lnTo>
                <a:lnTo>
                  <a:pt x="53578" y="8930"/>
                </a:lnTo>
                <a:lnTo>
                  <a:pt x="35719" y="17859"/>
                </a:lnTo>
                <a:lnTo>
                  <a:pt x="26789" y="26789"/>
                </a:lnTo>
                <a:lnTo>
                  <a:pt x="17859" y="44648"/>
                </a:lnTo>
                <a:lnTo>
                  <a:pt x="8930" y="62508"/>
                </a:lnTo>
                <a:lnTo>
                  <a:pt x="0" y="80367"/>
                </a:lnTo>
                <a:lnTo>
                  <a:pt x="0" y="98226"/>
                </a:lnTo>
                <a:lnTo>
                  <a:pt x="0" y="116086"/>
                </a:lnTo>
                <a:lnTo>
                  <a:pt x="0" y="142875"/>
                </a:lnTo>
                <a:lnTo>
                  <a:pt x="0" y="160734"/>
                </a:lnTo>
                <a:lnTo>
                  <a:pt x="8930" y="169664"/>
                </a:lnTo>
                <a:lnTo>
                  <a:pt x="17859" y="187523"/>
                </a:lnTo>
                <a:lnTo>
                  <a:pt x="26789" y="196453"/>
                </a:lnTo>
                <a:lnTo>
                  <a:pt x="35719" y="205383"/>
                </a:lnTo>
                <a:lnTo>
                  <a:pt x="44649" y="205383"/>
                </a:lnTo>
                <a:lnTo>
                  <a:pt x="62508" y="205383"/>
                </a:lnTo>
                <a:lnTo>
                  <a:pt x="71438" y="205383"/>
                </a:lnTo>
                <a:lnTo>
                  <a:pt x="80367" y="196453"/>
                </a:lnTo>
                <a:lnTo>
                  <a:pt x="89297" y="187523"/>
                </a:lnTo>
                <a:lnTo>
                  <a:pt x="98227" y="169664"/>
                </a:lnTo>
                <a:lnTo>
                  <a:pt x="107156" y="160734"/>
                </a:lnTo>
                <a:lnTo>
                  <a:pt x="116086" y="142875"/>
                </a:lnTo>
                <a:lnTo>
                  <a:pt x="116086" y="125015"/>
                </a:lnTo>
                <a:lnTo>
                  <a:pt x="116086" y="116086"/>
                </a:lnTo>
                <a:lnTo>
                  <a:pt x="116086" y="98226"/>
                </a:lnTo>
                <a:lnTo>
                  <a:pt x="107156" y="80367"/>
                </a:lnTo>
                <a:lnTo>
                  <a:pt x="107156" y="62508"/>
                </a:lnTo>
                <a:lnTo>
                  <a:pt x="98227" y="53578"/>
                </a:lnTo>
                <a:lnTo>
                  <a:pt x="89297" y="53578"/>
                </a:lnTo>
                <a:lnTo>
                  <a:pt x="80367" y="44648"/>
                </a:lnTo>
                <a:lnTo>
                  <a:pt x="71438" y="44648"/>
                </a:lnTo>
                <a:lnTo>
                  <a:pt x="62508" y="53578"/>
                </a:lnTo>
                <a:lnTo>
                  <a:pt x="53578" y="62508"/>
                </a:lnTo>
                <a:lnTo>
                  <a:pt x="44649" y="71437"/>
                </a:lnTo>
                <a:lnTo>
                  <a:pt x="44649" y="89297"/>
                </a:lnTo>
                <a:lnTo>
                  <a:pt x="35719" y="107156"/>
                </a:lnTo>
                <a:lnTo>
                  <a:pt x="35719" y="125015"/>
                </a:lnTo>
                <a:lnTo>
                  <a:pt x="35719" y="142875"/>
                </a:lnTo>
                <a:lnTo>
                  <a:pt x="35719" y="160734"/>
                </a:lnTo>
                <a:lnTo>
                  <a:pt x="44649" y="169664"/>
                </a:lnTo>
                <a:lnTo>
                  <a:pt x="44649" y="187523"/>
                </a:lnTo>
                <a:lnTo>
                  <a:pt x="53578" y="196453"/>
                </a:lnTo>
                <a:lnTo>
                  <a:pt x="62508" y="205383"/>
                </a:lnTo>
                <a:lnTo>
                  <a:pt x="71438" y="205383"/>
                </a:lnTo>
                <a:lnTo>
                  <a:pt x="80367" y="205383"/>
                </a:lnTo>
                <a:lnTo>
                  <a:pt x="89297" y="205383"/>
                </a:lnTo>
                <a:lnTo>
                  <a:pt x="89297" y="196453"/>
                </a:lnTo>
                <a:lnTo>
                  <a:pt x="98227" y="187523"/>
                </a:lnTo>
                <a:lnTo>
                  <a:pt x="107156" y="178594"/>
                </a:lnTo>
                <a:lnTo>
                  <a:pt x="107156" y="160734"/>
                </a:lnTo>
                <a:lnTo>
                  <a:pt x="107156" y="142875"/>
                </a:lnTo>
                <a:lnTo>
                  <a:pt x="107156" y="133945"/>
                </a:lnTo>
                <a:lnTo>
                  <a:pt x="107156" y="116086"/>
                </a:lnTo>
                <a:lnTo>
                  <a:pt x="107156" y="89297"/>
                </a:lnTo>
                <a:lnTo>
                  <a:pt x="98227" y="80367"/>
                </a:lnTo>
                <a:lnTo>
                  <a:pt x="89297" y="71437"/>
                </a:lnTo>
                <a:lnTo>
                  <a:pt x="89297" y="62508"/>
                </a:lnTo>
                <a:lnTo>
                  <a:pt x="80367" y="62508"/>
                </a:lnTo>
                <a:lnTo>
                  <a:pt x="71438" y="62508"/>
                </a:lnTo>
                <a:lnTo>
                  <a:pt x="62508" y="62508"/>
                </a:lnTo>
                <a:lnTo>
                  <a:pt x="53578" y="71437"/>
                </a:lnTo>
                <a:lnTo>
                  <a:pt x="44649" y="80367"/>
                </a:lnTo>
                <a:lnTo>
                  <a:pt x="44649" y="89297"/>
                </a:lnTo>
                <a:lnTo>
                  <a:pt x="35719" y="107156"/>
                </a:lnTo>
                <a:lnTo>
                  <a:pt x="35719" y="116086"/>
                </a:lnTo>
                <a:lnTo>
                  <a:pt x="35719" y="125015"/>
                </a:lnTo>
                <a:lnTo>
                  <a:pt x="35719" y="125015"/>
                </a:lnTo>
                <a:lnTo>
                  <a:pt x="35719" y="133945"/>
                </a:lnTo>
                <a:lnTo>
                  <a:pt x="44649" y="133945"/>
                </a:lnTo>
                <a:lnTo>
                  <a:pt x="44649" y="133945"/>
                </a:lnTo>
                <a:lnTo>
                  <a:pt x="53578" y="133945"/>
                </a:lnTo>
                <a:lnTo>
                  <a:pt x="62508" y="133945"/>
                </a:lnTo>
                <a:lnTo>
                  <a:pt x="71438" y="125015"/>
                </a:lnTo>
                <a:lnTo>
                  <a:pt x="80367" y="116086"/>
                </a:lnTo>
                <a:lnTo>
                  <a:pt x="80367" y="107156"/>
                </a:lnTo>
                <a:lnTo>
                  <a:pt x="89297" y="89297"/>
                </a:lnTo>
                <a:lnTo>
                  <a:pt x="89297" y="80367"/>
                </a:lnTo>
                <a:lnTo>
                  <a:pt x="98227" y="71437"/>
                </a:lnTo>
                <a:lnTo>
                  <a:pt x="98227" y="71437"/>
                </a:lnTo>
                <a:lnTo>
                  <a:pt x="98227" y="62508"/>
                </a:lnTo>
                <a:lnTo>
                  <a:pt x="98227" y="62508"/>
                </a:lnTo>
                <a:lnTo>
                  <a:pt x="98227" y="62508"/>
                </a:lnTo>
                <a:lnTo>
                  <a:pt x="89297" y="71437"/>
                </a:lnTo>
                <a:lnTo>
                  <a:pt x="89297" y="80367"/>
                </a:lnTo>
                <a:lnTo>
                  <a:pt x="80367" y="89297"/>
                </a:lnTo>
                <a:lnTo>
                  <a:pt x="80367" y="98226"/>
                </a:lnTo>
                <a:lnTo>
                  <a:pt x="80367" y="107156"/>
                </a:lnTo>
                <a:lnTo>
                  <a:pt x="80367" y="107156"/>
                </a:lnTo>
                <a:lnTo>
                  <a:pt x="71438" y="116086"/>
                </a:lnTo>
                <a:lnTo>
                  <a:pt x="71438"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Freeform 532"/>
          <p:cNvSpPr/>
          <p:nvPr/>
        </p:nvSpPr>
        <p:spPr>
          <a:xfrm>
            <a:off x="6036469" y="2446734"/>
            <a:ext cx="651868" cy="687587"/>
          </a:xfrm>
          <a:custGeom>
            <a:avLst/>
            <a:gdLst/>
            <a:ahLst/>
            <a:cxnLst/>
            <a:rect l="0" t="0" r="0" b="0"/>
            <a:pathLst>
              <a:path w="651868" h="687587">
                <a:moveTo>
                  <a:pt x="357187" y="125016"/>
                </a:moveTo>
                <a:lnTo>
                  <a:pt x="357187" y="116086"/>
                </a:lnTo>
                <a:lnTo>
                  <a:pt x="357187" y="116086"/>
                </a:lnTo>
                <a:lnTo>
                  <a:pt x="357187" y="107157"/>
                </a:lnTo>
                <a:lnTo>
                  <a:pt x="357187" y="98227"/>
                </a:lnTo>
                <a:lnTo>
                  <a:pt x="357187" y="98227"/>
                </a:lnTo>
                <a:lnTo>
                  <a:pt x="357187" y="89297"/>
                </a:lnTo>
                <a:lnTo>
                  <a:pt x="348258" y="80368"/>
                </a:lnTo>
                <a:lnTo>
                  <a:pt x="348258" y="71438"/>
                </a:lnTo>
                <a:lnTo>
                  <a:pt x="339328" y="62508"/>
                </a:lnTo>
                <a:lnTo>
                  <a:pt x="330398" y="62508"/>
                </a:lnTo>
                <a:lnTo>
                  <a:pt x="330398" y="53579"/>
                </a:lnTo>
                <a:lnTo>
                  <a:pt x="312539" y="44649"/>
                </a:lnTo>
                <a:lnTo>
                  <a:pt x="303609" y="44649"/>
                </a:lnTo>
                <a:lnTo>
                  <a:pt x="294679" y="44649"/>
                </a:lnTo>
                <a:lnTo>
                  <a:pt x="276820" y="44649"/>
                </a:lnTo>
                <a:lnTo>
                  <a:pt x="267890" y="44649"/>
                </a:lnTo>
                <a:lnTo>
                  <a:pt x="250031" y="44649"/>
                </a:lnTo>
                <a:lnTo>
                  <a:pt x="241101" y="44649"/>
                </a:lnTo>
                <a:lnTo>
                  <a:pt x="223242" y="44649"/>
                </a:lnTo>
                <a:lnTo>
                  <a:pt x="214312" y="53579"/>
                </a:lnTo>
                <a:lnTo>
                  <a:pt x="196453" y="53579"/>
                </a:lnTo>
                <a:lnTo>
                  <a:pt x="187523" y="62508"/>
                </a:lnTo>
                <a:lnTo>
                  <a:pt x="169664" y="71438"/>
                </a:lnTo>
                <a:lnTo>
                  <a:pt x="160734" y="80368"/>
                </a:lnTo>
                <a:lnTo>
                  <a:pt x="151804" y="89297"/>
                </a:lnTo>
                <a:lnTo>
                  <a:pt x="133945" y="107157"/>
                </a:lnTo>
                <a:lnTo>
                  <a:pt x="125015" y="116086"/>
                </a:lnTo>
                <a:lnTo>
                  <a:pt x="116086" y="133946"/>
                </a:lnTo>
                <a:lnTo>
                  <a:pt x="107156" y="142875"/>
                </a:lnTo>
                <a:lnTo>
                  <a:pt x="89297" y="160735"/>
                </a:lnTo>
                <a:lnTo>
                  <a:pt x="80367" y="178594"/>
                </a:lnTo>
                <a:lnTo>
                  <a:pt x="71437" y="196454"/>
                </a:lnTo>
                <a:lnTo>
                  <a:pt x="62508" y="214313"/>
                </a:lnTo>
                <a:lnTo>
                  <a:pt x="53578" y="241102"/>
                </a:lnTo>
                <a:lnTo>
                  <a:pt x="44648" y="258961"/>
                </a:lnTo>
                <a:lnTo>
                  <a:pt x="35719" y="276821"/>
                </a:lnTo>
                <a:lnTo>
                  <a:pt x="26789" y="303610"/>
                </a:lnTo>
                <a:lnTo>
                  <a:pt x="17859" y="321469"/>
                </a:lnTo>
                <a:lnTo>
                  <a:pt x="8929" y="348258"/>
                </a:lnTo>
                <a:lnTo>
                  <a:pt x="8929" y="366117"/>
                </a:lnTo>
                <a:lnTo>
                  <a:pt x="0" y="383977"/>
                </a:lnTo>
                <a:lnTo>
                  <a:pt x="0" y="410766"/>
                </a:lnTo>
                <a:lnTo>
                  <a:pt x="0" y="428625"/>
                </a:lnTo>
                <a:lnTo>
                  <a:pt x="0" y="446484"/>
                </a:lnTo>
                <a:lnTo>
                  <a:pt x="0" y="473273"/>
                </a:lnTo>
                <a:lnTo>
                  <a:pt x="0" y="491133"/>
                </a:lnTo>
                <a:lnTo>
                  <a:pt x="0" y="508992"/>
                </a:lnTo>
                <a:lnTo>
                  <a:pt x="0" y="526852"/>
                </a:lnTo>
                <a:lnTo>
                  <a:pt x="8929" y="544711"/>
                </a:lnTo>
                <a:lnTo>
                  <a:pt x="8929" y="553641"/>
                </a:lnTo>
                <a:lnTo>
                  <a:pt x="17859" y="571500"/>
                </a:lnTo>
                <a:lnTo>
                  <a:pt x="26789" y="589359"/>
                </a:lnTo>
                <a:lnTo>
                  <a:pt x="35719" y="607219"/>
                </a:lnTo>
                <a:lnTo>
                  <a:pt x="44648" y="616148"/>
                </a:lnTo>
                <a:lnTo>
                  <a:pt x="53578" y="634008"/>
                </a:lnTo>
                <a:lnTo>
                  <a:pt x="71437" y="642937"/>
                </a:lnTo>
                <a:lnTo>
                  <a:pt x="80367" y="651867"/>
                </a:lnTo>
                <a:lnTo>
                  <a:pt x="98226" y="660797"/>
                </a:lnTo>
                <a:lnTo>
                  <a:pt x="107156" y="669727"/>
                </a:lnTo>
                <a:lnTo>
                  <a:pt x="125015" y="669727"/>
                </a:lnTo>
                <a:lnTo>
                  <a:pt x="142875" y="678656"/>
                </a:lnTo>
                <a:lnTo>
                  <a:pt x="160734" y="678656"/>
                </a:lnTo>
                <a:lnTo>
                  <a:pt x="169664" y="687586"/>
                </a:lnTo>
                <a:lnTo>
                  <a:pt x="187523" y="687586"/>
                </a:lnTo>
                <a:lnTo>
                  <a:pt x="205383" y="687586"/>
                </a:lnTo>
                <a:lnTo>
                  <a:pt x="223242" y="687586"/>
                </a:lnTo>
                <a:lnTo>
                  <a:pt x="241101" y="687586"/>
                </a:lnTo>
                <a:lnTo>
                  <a:pt x="258961" y="687586"/>
                </a:lnTo>
                <a:lnTo>
                  <a:pt x="276820" y="687586"/>
                </a:lnTo>
                <a:lnTo>
                  <a:pt x="294679" y="678656"/>
                </a:lnTo>
                <a:lnTo>
                  <a:pt x="312539" y="678656"/>
                </a:lnTo>
                <a:lnTo>
                  <a:pt x="330398" y="669727"/>
                </a:lnTo>
                <a:lnTo>
                  <a:pt x="348258" y="669727"/>
                </a:lnTo>
                <a:lnTo>
                  <a:pt x="366117" y="669727"/>
                </a:lnTo>
                <a:lnTo>
                  <a:pt x="383976" y="660797"/>
                </a:lnTo>
                <a:lnTo>
                  <a:pt x="401836" y="651867"/>
                </a:lnTo>
                <a:lnTo>
                  <a:pt x="419695" y="642937"/>
                </a:lnTo>
                <a:lnTo>
                  <a:pt x="428625" y="634008"/>
                </a:lnTo>
                <a:lnTo>
                  <a:pt x="446484" y="634008"/>
                </a:lnTo>
                <a:lnTo>
                  <a:pt x="464344" y="616148"/>
                </a:lnTo>
                <a:lnTo>
                  <a:pt x="482203" y="607219"/>
                </a:lnTo>
                <a:lnTo>
                  <a:pt x="500062" y="598289"/>
                </a:lnTo>
                <a:lnTo>
                  <a:pt x="517922" y="589359"/>
                </a:lnTo>
                <a:lnTo>
                  <a:pt x="535781" y="571500"/>
                </a:lnTo>
                <a:lnTo>
                  <a:pt x="544711" y="562570"/>
                </a:lnTo>
                <a:lnTo>
                  <a:pt x="562570" y="544711"/>
                </a:lnTo>
                <a:lnTo>
                  <a:pt x="571500" y="535781"/>
                </a:lnTo>
                <a:lnTo>
                  <a:pt x="589359" y="517922"/>
                </a:lnTo>
                <a:lnTo>
                  <a:pt x="598289" y="500062"/>
                </a:lnTo>
                <a:lnTo>
                  <a:pt x="607219" y="482203"/>
                </a:lnTo>
                <a:lnTo>
                  <a:pt x="616148" y="464344"/>
                </a:lnTo>
                <a:lnTo>
                  <a:pt x="625078" y="446484"/>
                </a:lnTo>
                <a:lnTo>
                  <a:pt x="634008" y="428625"/>
                </a:lnTo>
                <a:lnTo>
                  <a:pt x="642937" y="410766"/>
                </a:lnTo>
                <a:lnTo>
                  <a:pt x="642937" y="392906"/>
                </a:lnTo>
                <a:lnTo>
                  <a:pt x="642937" y="375047"/>
                </a:lnTo>
                <a:lnTo>
                  <a:pt x="651867" y="357187"/>
                </a:lnTo>
                <a:lnTo>
                  <a:pt x="651867" y="339329"/>
                </a:lnTo>
                <a:lnTo>
                  <a:pt x="651867" y="312539"/>
                </a:lnTo>
                <a:lnTo>
                  <a:pt x="651867" y="294680"/>
                </a:lnTo>
                <a:lnTo>
                  <a:pt x="642937" y="276821"/>
                </a:lnTo>
                <a:lnTo>
                  <a:pt x="642937" y="258961"/>
                </a:lnTo>
                <a:lnTo>
                  <a:pt x="642937" y="241102"/>
                </a:lnTo>
                <a:lnTo>
                  <a:pt x="634008" y="223243"/>
                </a:lnTo>
                <a:lnTo>
                  <a:pt x="634008" y="205383"/>
                </a:lnTo>
                <a:lnTo>
                  <a:pt x="625078" y="187524"/>
                </a:lnTo>
                <a:lnTo>
                  <a:pt x="616148" y="178594"/>
                </a:lnTo>
                <a:lnTo>
                  <a:pt x="607219" y="160735"/>
                </a:lnTo>
                <a:lnTo>
                  <a:pt x="598289" y="142875"/>
                </a:lnTo>
                <a:lnTo>
                  <a:pt x="598289" y="125016"/>
                </a:lnTo>
                <a:lnTo>
                  <a:pt x="589359" y="116086"/>
                </a:lnTo>
                <a:lnTo>
                  <a:pt x="571500" y="98227"/>
                </a:lnTo>
                <a:lnTo>
                  <a:pt x="562570" y="89297"/>
                </a:lnTo>
                <a:lnTo>
                  <a:pt x="553640" y="80368"/>
                </a:lnTo>
                <a:lnTo>
                  <a:pt x="535781" y="62508"/>
                </a:lnTo>
                <a:lnTo>
                  <a:pt x="526851" y="53579"/>
                </a:lnTo>
                <a:lnTo>
                  <a:pt x="508992" y="44649"/>
                </a:lnTo>
                <a:lnTo>
                  <a:pt x="500062" y="35719"/>
                </a:lnTo>
                <a:lnTo>
                  <a:pt x="482203" y="26789"/>
                </a:lnTo>
                <a:lnTo>
                  <a:pt x="473273" y="17860"/>
                </a:lnTo>
                <a:lnTo>
                  <a:pt x="455414" y="8930"/>
                </a:lnTo>
                <a:lnTo>
                  <a:pt x="437554" y="8930"/>
                </a:lnTo>
                <a:lnTo>
                  <a:pt x="419695" y="0"/>
                </a:lnTo>
                <a:lnTo>
                  <a:pt x="410765" y="0"/>
                </a:lnTo>
                <a:lnTo>
                  <a:pt x="392906" y="0"/>
                </a:lnTo>
                <a:lnTo>
                  <a:pt x="392906" y="0"/>
                </a:lnTo>
                <a:lnTo>
                  <a:pt x="375047" y="0"/>
                </a:lnTo>
                <a:lnTo>
                  <a:pt x="37504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Freeform 533"/>
          <p:cNvSpPr/>
          <p:nvPr/>
        </p:nvSpPr>
        <p:spPr>
          <a:xfrm>
            <a:off x="6098977" y="2464594"/>
            <a:ext cx="517922" cy="571500"/>
          </a:xfrm>
          <a:custGeom>
            <a:avLst/>
            <a:gdLst/>
            <a:ahLst/>
            <a:cxnLst/>
            <a:rect l="0" t="0" r="0" b="0"/>
            <a:pathLst>
              <a:path w="517922" h="571500">
                <a:moveTo>
                  <a:pt x="205382" y="17859"/>
                </a:moveTo>
                <a:lnTo>
                  <a:pt x="196453" y="17859"/>
                </a:lnTo>
                <a:lnTo>
                  <a:pt x="196453" y="17859"/>
                </a:lnTo>
                <a:lnTo>
                  <a:pt x="187523" y="17859"/>
                </a:lnTo>
                <a:lnTo>
                  <a:pt x="178593" y="17859"/>
                </a:lnTo>
                <a:lnTo>
                  <a:pt x="169664" y="17859"/>
                </a:lnTo>
                <a:lnTo>
                  <a:pt x="160734" y="17859"/>
                </a:lnTo>
                <a:lnTo>
                  <a:pt x="142875" y="26789"/>
                </a:lnTo>
                <a:lnTo>
                  <a:pt x="133945" y="26789"/>
                </a:lnTo>
                <a:lnTo>
                  <a:pt x="116086" y="35719"/>
                </a:lnTo>
                <a:lnTo>
                  <a:pt x="98226" y="53578"/>
                </a:lnTo>
                <a:lnTo>
                  <a:pt x="80367" y="53578"/>
                </a:lnTo>
                <a:lnTo>
                  <a:pt x="71437" y="71437"/>
                </a:lnTo>
                <a:lnTo>
                  <a:pt x="62507" y="71437"/>
                </a:lnTo>
                <a:lnTo>
                  <a:pt x="53578" y="80367"/>
                </a:lnTo>
                <a:lnTo>
                  <a:pt x="53578" y="80367"/>
                </a:lnTo>
                <a:lnTo>
                  <a:pt x="53578" y="80367"/>
                </a:lnTo>
                <a:lnTo>
                  <a:pt x="53578" y="80367"/>
                </a:lnTo>
                <a:lnTo>
                  <a:pt x="62507" y="80367"/>
                </a:lnTo>
                <a:lnTo>
                  <a:pt x="62507" y="80367"/>
                </a:lnTo>
                <a:lnTo>
                  <a:pt x="80367" y="71437"/>
                </a:lnTo>
                <a:lnTo>
                  <a:pt x="98226" y="62508"/>
                </a:lnTo>
                <a:lnTo>
                  <a:pt x="116086" y="53578"/>
                </a:lnTo>
                <a:lnTo>
                  <a:pt x="142875" y="44648"/>
                </a:lnTo>
                <a:lnTo>
                  <a:pt x="178593" y="35719"/>
                </a:lnTo>
                <a:lnTo>
                  <a:pt x="205382" y="26789"/>
                </a:lnTo>
                <a:lnTo>
                  <a:pt x="232171" y="26789"/>
                </a:lnTo>
                <a:lnTo>
                  <a:pt x="267890" y="17859"/>
                </a:lnTo>
                <a:lnTo>
                  <a:pt x="294679" y="8929"/>
                </a:lnTo>
                <a:lnTo>
                  <a:pt x="321468" y="8929"/>
                </a:lnTo>
                <a:lnTo>
                  <a:pt x="348257" y="0"/>
                </a:lnTo>
                <a:lnTo>
                  <a:pt x="366117" y="0"/>
                </a:lnTo>
                <a:lnTo>
                  <a:pt x="383976" y="8929"/>
                </a:lnTo>
                <a:lnTo>
                  <a:pt x="392906" y="8929"/>
                </a:lnTo>
                <a:lnTo>
                  <a:pt x="401836" y="8929"/>
                </a:lnTo>
                <a:lnTo>
                  <a:pt x="401836" y="17859"/>
                </a:lnTo>
                <a:lnTo>
                  <a:pt x="401836" y="17859"/>
                </a:lnTo>
                <a:lnTo>
                  <a:pt x="401836" y="26789"/>
                </a:lnTo>
                <a:lnTo>
                  <a:pt x="383976" y="35719"/>
                </a:lnTo>
                <a:lnTo>
                  <a:pt x="375046" y="44648"/>
                </a:lnTo>
                <a:lnTo>
                  <a:pt x="348257" y="53578"/>
                </a:lnTo>
                <a:lnTo>
                  <a:pt x="321468" y="71437"/>
                </a:lnTo>
                <a:lnTo>
                  <a:pt x="285750" y="80367"/>
                </a:lnTo>
                <a:lnTo>
                  <a:pt x="258961" y="107156"/>
                </a:lnTo>
                <a:lnTo>
                  <a:pt x="223242" y="125015"/>
                </a:lnTo>
                <a:lnTo>
                  <a:pt x="187523" y="142875"/>
                </a:lnTo>
                <a:lnTo>
                  <a:pt x="151804" y="160734"/>
                </a:lnTo>
                <a:lnTo>
                  <a:pt x="125015" y="187523"/>
                </a:lnTo>
                <a:lnTo>
                  <a:pt x="89296" y="205383"/>
                </a:lnTo>
                <a:lnTo>
                  <a:pt x="62507" y="223242"/>
                </a:lnTo>
                <a:lnTo>
                  <a:pt x="35718" y="241101"/>
                </a:lnTo>
                <a:lnTo>
                  <a:pt x="17859" y="258961"/>
                </a:lnTo>
                <a:lnTo>
                  <a:pt x="8929" y="276820"/>
                </a:lnTo>
                <a:lnTo>
                  <a:pt x="0" y="285750"/>
                </a:lnTo>
                <a:lnTo>
                  <a:pt x="0" y="285750"/>
                </a:lnTo>
                <a:lnTo>
                  <a:pt x="0" y="294679"/>
                </a:lnTo>
                <a:lnTo>
                  <a:pt x="0" y="294679"/>
                </a:lnTo>
                <a:lnTo>
                  <a:pt x="17859" y="294679"/>
                </a:lnTo>
                <a:lnTo>
                  <a:pt x="35718" y="285750"/>
                </a:lnTo>
                <a:lnTo>
                  <a:pt x="62507" y="276820"/>
                </a:lnTo>
                <a:lnTo>
                  <a:pt x="89296" y="267890"/>
                </a:lnTo>
                <a:lnTo>
                  <a:pt x="125015" y="250031"/>
                </a:lnTo>
                <a:lnTo>
                  <a:pt x="160734" y="241101"/>
                </a:lnTo>
                <a:lnTo>
                  <a:pt x="205382" y="223242"/>
                </a:lnTo>
                <a:lnTo>
                  <a:pt x="250031" y="214312"/>
                </a:lnTo>
                <a:lnTo>
                  <a:pt x="294679" y="205383"/>
                </a:lnTo>
                <a:lnTo>
                  <a:pt x="330398" y="196453"/>
                </a:lnTo>
                <a:lnTo>
                  <a:pt x="375046" y="187523"/>
                </a:lnTo>
                <a:lnTo>
                  <a:pt x="401836" y="187523"/>
                </a:lnTo>
                <a:lnTo>
                  <a:pt x="428625" y="187523"/>
                </a:lnTo>
                <a:lnTo>
                  <a:pt x="446484" y="196453"/>
                </a:lnTo>
                <a:lnTo>
                  <a:pt x="464343" y="196453"/>
                </a:lnTo>
                <a:lnTo>
                  <a:pt x="464343" y="205383"/>
                </a:lnTo>
                <a:lnTo>
                  <a:pt x="464343" y="205383"/>
                </a:lnTo>
                <a:lnTo>
                  <a:pt x="464343" y="214312"/>
                </a:lnTo>
                <a:lnTo>
                  <a:pt x="446484" y="223242"/>
                </a:lnTo>
                <a:lnTo>
                  <a:pt x="428625" y="232172"/>
                </a:lnTo>
                <a:lnTo>
                  <a:pt x="401836" y="250031"/>
                </a:lnTo>
                <a:lnTo>
                  <a:pt x="366117" y="258961"/>
                </a:lnTo>
                <a:lnTo>
                  <a:pt x="330398" y="276820"/>
                </a:lnTo>
                <a:lnTo>
                  <a:pt x="285750" y="294679"/>
                </a:lnTo>
                <a:lnTo>
                  <a:pt x="250031" y="321469"/>
                </a:lnTo>
                <a:lnTo>
                  <a:pt x="205382" y="339327"/>
                </a:lnTo>
                <a:lnTo>
                  <a:pt x="169664" y="366117"/>
                </a:lnTo>
                <a:lnTo>
                  <a:pt x="133945" y="383976"/>
                </a:lnTo>
                <a:lnTo>
                  <a:pt x="98226" y="401835"/>
                </a:lnTo>
                <a:lnTo>
                  <a:pt x="71437" y="419695"/>
                </a:lnTo>
                <a:lnTo>
                  <a:pt x="53578" y="437554"/>
                </a:lnTo>
                <a:lnTo>
                  <a:pt x="35718" y="446484"/>
                </a:lnTo>
                <a:lnTo>
                  <a:pt x="26789" y="455413"/>
                </a:lnTo>
                <a:lnTo>
                  <a:pt x="26789" y="455413"/>
                </a:lnTo>
                <a:lnTo>
                  <a:pt x="26789" y="464343"/>
                </a:lnTo>
                <a:lnTo>
                  <a:pt x="35718" y="455413"/>
                </a:lnTo>
                <a:lnTo>
                  <a:pt x="44648" y="455413"/>
                </a:lnTo>
                <a:lnTo>
                  <a:pt x="71437" y="446484"/>
                </a:lnTo>
                <a:lnTo>
                  <a:pt x="98226" y="437554"/>
                </a:lnTo>
                <a:lnTo>
                  <a:pt x="125015" y="428624"/>
                </a:lnTo>
                <a:lnTo>
                  <a:pt x="160734" y="419695"/>
                </a:lnTo>
                <a:lnTo>
                  <a:pt x="196453" y="401835"/>
                </a:lnTo>
                <a:lnTo>
                  <a:pt x="232171" y="392906"/>
                </a:lnTo>
                <a:lnTo>
                  <a:pt x="267890" y="383976"/>
                </a:lnTo>
                <a:lnTo>
                  <a:pt x="294679" y="375046"/>
                </a:lnTo>
                <a:lnTo>
                  <a:pt x="321468" y="375046"/>
                </a:lnTo>
                <a:lnTo>
                  <a:pt x="339328" y="375046"/>
                </a:lnTo>
                <a:lnTo>
                  <a:pt x="357187" y="375046"/>
                </a:lnTo>
                <a:lnTo>
                  <a:pt x="366117" y="375046"/>
                </a:lnTo>
                <a:lnTo>
                  <a:pt x="366117" y="383976"/>
                </a:lnTo>
                <a:lnTo>
                  <a:pt x="357187" y="392906"/>
                </a:lnTo>
                <a:lnTo>
                  <a:pt x="348257" y="401835"/>
                </a:lnTo>
                <a:lnTo>
                  <a:pt x="339328" y="410765"/>
                </a:lnTo>
                <a:lnTo>
                  <a:pt x="312539" y="428624"/>
                </a:lnTo>
                <a:lnTo>
                  <a:pt x="294679" y="437554"/>
                </a:lnTo>
                <a:lnTo>
                  <a:pt x="267890" y="455413"/>
                </a:lnTo>
                <a:lnTo>
                  <a:pt x="232171" y="473273"/>
                </a:lnTo>
                <a:lnTo>
                  <a:pt x="205382" y="482202"/>
                </a:lnTo>
                <a:lnTo>
                  <a:pt x="178593" y="500062"/>
                </a:lnTo>
                <a:lnTo>
                  <a:pt x="160734" y="508992"/>
                </a:lnTo>
                <a:lnTo>
                  <a:pt x="142875" y="517921"/>
                </a:lnTo>
                <a:lnTo>
                  <a:pt x="133945" y="526851"/>
                </a:lnTo>
                <a:lnTo>
                  <a:pt x="133945" y="535781"/>
                </a:lnTo>
                <a:lnTo>
                  <a:pt x="133945" y="535781"/>
                </a:lnTo>
                <a:lnTo>
                  <a:pt x="142875" y="535781"/>
                </a:lnTo>
                <a:lnTo>
                  <a:pt x="160734" y="535781"/>
                </a:lnTo>
                <a:lnTo>
                  <a:pt x="178593" y="526851"/>
                </a:lnTo>
                <a:lnTo>
                  <a:pt x="205382" y="526851"/>
                </a:lnTo>
                <a:lnTo>
                  <a:pt x="232171" y="517921"/>
                </a:lnTo>
                <a:lnTo>
                  <a:pt x="258961" y="508992"/>
                </a:lnTo>
                <a:lnTo>
                  <a:pt x="294679" y="500062"/>
                </a:lnTo>
                <a:lnTo>
                  <a:pt x="321468" y="491132"/>
                </a:lnTo>
                <a:lnTo>
                  <a:pt x="357187" y="482202"/>
                </a:lnTo>
                <a:lnTo>
                  <a:pt x="383976" y="482202"/>
                </a:lnTo>
                <a:lnTo>
                  <a:pt x="401836" y="482202"/>
                </a:lnTo>
                <a:lnTo>
                  <a:pt x="410765" y="482202"/>
                </a:lnTo>
                <a:lnTo>
                  <a:pt x="419695" y="482202"/>
                </a:lnTo>
                <a:lnTo>
                  <a:pt x="419695" y="491132"/>
                </a:lnTo>
                <a:lnTo>
                  <a:pt x="419695" y="491132"/>
                </a:lnTo>
                <a:lnTo>
                  <a:pt x="410765" y="491132"/>
                </a:lnTo>
                <a:lnTo>
                  <a:pt x="392906" y="500062"/>
                </a:lnTo>
                <a:lnTo>
                  <a:pt x="375046" y="508992"/>
                </a:lnTo>
                <a:lnTo>
                  <a:pt x="339328" y="517921"/>
                </a:lnTo>
                <a:lnTo>
                  <a:pt x="312539" y="526851"/>
                </a:lnTo>
                <a:lnTo>
                  <a:pt x="276820" y="535781"/>
                </a:lnTo>
                <a:lnTo>
                  <a:pt x="241101" y="535781"/>
                </a:lnTo>
                <a:lnTo>
                  <a:pt x="205382" y="544710"/>
                </a:lnTo>
                <a:lnTo>
                  <a:pt x="178593" y="553640"/>
                </a:lnTo>
                <a:lnTo>
                  <a:pt x="142875" y="562570"/>
                </a:lnTo>
                <a:lnTo>
                  <a:pt x="116086" y="562570"/>
                </a:lnTo>
                <a:lnTo>
                  <a:pt x="98226" y="571499"/>
                </a:lnTo>
                <a:lnTo>
                  <a:pt x="80367" y="571499"/>
                </a:lnTo>
                <a:lnTo>
                  <a:pt x="62507" y="571499"/>
                </a:lnTo>
                <a:lnTo>
                  <a:pt x="53578" y="562570"/>
                </a:lnTo>
                <a:lnTo>
                  <a:pt x="53578" y="562570"/>
                </a:lnTo>
                <a:lnTo>
                  <a:pt x="53578" y="553640"/>
                </a:lnTo>
                <a:lnTo>
                  <a:pt x="53578" y="544710"/>
                </a:lnTo>
                <a:lnTo>
                  <a:pt x="62507" y="526851"/>
                </a:lnTo>
                <a:lnTo>
                  <a:pt x="71437" y="508992"/>
                </a:lnTo>
                <a:lnTo>
                  <a:pt x="89296" y="491132"/>
                </a:lnTo>
                <a:lnTo>
                  <a:pt x="116086" y="473273"/>
                </a:lnTo>
                <a:lnTo>
                  <a:pt x="142875" y="446484"/>
                </a:lnTo>
                <a:lnTo>
                  <a:pt x="178593" y="419695"/>
                </a:lnTo>
                <a:lnTo>
                  <a:pt x="205382" y="401835"/>
                </a:lnTo>
                <a:lnTo>
                  <a:pt x="241101" y="375046"/>
                </a:lnTo>
                <a:lnTo>
                  <a:pt x="276820" y="357187"/>
                </a:lnTo>
                <a:lnTo>
                  <a:pt x="303609" y="339327"/>
                </a:lnTo>
                <a:lnTo>
                  <a:pt x="330398" y="330398"/>
                </a:lnTo>
                <a:lnTo>
                  <a:pt x="357187" y="312539"/>
                </a:lnTo>
                <a:lnTo>
                  <a:pt x="366117" y="303609"/>
                </a:lnTo>
                <a:lnTo>
                  <a:pt x="375046" y="294679"/>
                </a:lnTo>
                <a:lnTo>
                  <a:pt x="375046" y="285750"/>
                </a:lnTo>
                <a:lnTo>
                  <a:pt x="366117" y="285750"/>
                </a:lnTo>
                <a:lnTo>
                  <a:pt x="348257" y="276820"/>
                </a:lnTo>
                <a:lnTo>
                  <a:pt x="330398" y="276820"/>
                </a:lnTo>
                <a:lnTo>
                  <a:pt x="294679" y="267890"/>
                </a:lnTo>
                <a:lnTo>
                  <a:pt x="258961" y="276820"/>
                </a:lnTo>
                <a:lnTo>
                  <a:pt x="223242" y="276820"/>
                </a:lnTo>
                <a:lnTo>
                  <a:pt x="178593" y="276820"/>
                </a:lnTo>
                <a:lnTo>
                  <a:pt x="133945" y="285750"/>
                </a:lnTo>
                <a:lnTo>
                  <a:pt x="98226" y="285750"/>
                </a:lnTo>
                <a:lnTo>
                  <a:pt x="71437" y="294679"/>
                </a:lnTo>
                <a:lnTo>
                  <a:pt x="44648" y="294679"/>
                </a:lnTo>
                <a:lnTo>
                  <a:pt x="26789" y="294679"/>
                </a:lnTo>
                <a:lnTo>
                  <a:pt x="17859" y="294679"/>
                </a:lnTo>
                <a:lnTo>
                  <a:pt x="8929" y="285750"/>
                </a:lnTo>
                <a:lnTo>
                  <a:pt x="17859" y="285750"/>
                </a:lnTo>
                <a:lnTo>
                  <a:pt x="26789" y="267890"/>
                </a:lnTo>
                <a:lnTo>
                  <a:pt x="44648" y="258961"/>
                </a:lnTo>
                <a:lnTo>
                  <a:pt x="71437" y="241101"/>
                </a:lnTo>
                <a:lnTo>
                  <a:pt x="107156" y="223242"/>
                </a:lnTo>
                <a:lnTo>
                  <a:pt x="133945" y="196453"/>
                </a:lnTo>
                <a:lnTo>
                  <a:pt x="169664" y="178594"/>
                </a:lnTo>
                <a:lnTo>
                  <a:pt x="214312" y="160734"/>
                </a:lnTo>
                <a:lnTo>
                  <a:pt x="250031" y="142875"/>
                </a:lnTo>
                <a:lnTo>
                  <a:pt x="276820" y="133945"/>
                </a:lnTo>
                <a:lnTo>
                  <a:pt x="303609" y="116086"/>
                </a:lnTo>
                <a:lnTo>
                  <a:pt x="321468" y="107156"/>
                </a:lnTo>
                <a:lnTo>
                  <a:pt x="339328" y="107156"/>
                </a:lnTo>
                <a:lnTo>
                  <a:pt x="339328" y="98226"/>
                </a:lnTo>
                <a:lnTo>
                  <a:pt x="339328" y="98226"/>
                </a:lnTo>
                <a:lnTo>
                  <a:pt x="321468" y="89297"/>
                </a:lnTo>
                <a:lnTo>
                  <a:pt x="303609" y="89297"/>
                </a:lnTo>
                <a:lnTo>
                  <a:pt x="285750" y="89297"/>
                </a:lnTo>
                <a:lnTo>
                  <a:pt x="250031" y="98226"/>
                </a:lnTo>
                <a:lnTo>
                  <a:pt x="223242" y="98226"/>
                </a:lnTo>
                <a:lnTo>
                  <a:pt x="187523" y="98226"/>
                </a:lnTo>
                <a:lnTo>
                  <a:pt x="151804" y="107156"/>
                </a:lnTo>
                <a:lnTo>
                  <a:pt x="125015" y="107156"/>
                </a:lnTo>
                <a:lnTo>
                  <a:pt x="98226" y="107156"/>
                </a:lnTo>
                <a:lnTo>
                  <a:pt x="80367" y="116086"/>
                </a:lnTo>
                <a:lnTo>
                  <a:pt x="71437" y="116086"/>
                </a:lnTo>
                <a:lnTo>
                  <a:pt x="71437" y="116086"/>
                </a:lnTo>
                <a:lnTo>
                  <a:pt x="71437" y="107156"/>
                </a:lnTo>
                <a:lnTo>
                  <a:pt x="80367" y="107156"/>
                </a:lnTo>
                <a:lnTo>
                  <a:pt x="98226" y="98226"/>
                </a:lnTo>
                <a:lnTo>
                  <a:pt x="116086" y="89297"/>
                </a:lnTo>
                <a:lnTo>
                  <a:pt x="142875" y="80367"/>
                </a:lnTo>
                <a:lnTo>
                  <a:pt x="178593" y="71437"/>
                </a:lnTo>
                <a:lnTo>
                  <a:pt x="205382" y="62508"/>
                </a:lnTo>
                <a:lnTo>
                  <a:pt x="241101" y="53578"/>
                </a:lnTo>
                <a:lnTo>
                  <a:pt x="276820" y="44648"/>
                </a:lnTo>
                <a:lnTo>
                  <a:pt x="303609" y="35719"/>
                </a:lnTo>
                <a:lnTo>
                  <a:pt x="330398" y="26789"/>
                </a:lnTo>
                <a:lnTo>
                  <a:pt x="348257" y="26789"/>
                </a:lnTo>
                <a:lnTo>
                  <a:pt x="366117" y="26789"/>
                </a:lnTo>
                <a:lnTo>
                  <a:pt x="375046" y="26789"/>
                </a:lnTo>
                <a:lnTo>
                  <a:pt x="383976" y="26789"/>
                </a:lnTo>
                <a:lnTo>
                  <a:pt x="383976" y="35719"/>
                </a:lnTo>
                <a:lnTo>
                  <a:pt x="383976" y="35719"/>
                </a:lnTo>
                <a:lnTo>
                  <a:pt x="366117" y="44648"/>
                </a:lnTo>
                <a:lnTo>
                  <a:pt x="348257" y="53578"/>
                </a:lnTo>
                <a:lnTo>
                  <a:pt x="330398" y="62508"/>
                </a:lnTo>
                <a:lnTo>
                  <a:pt x="303609" y="80367"/>
                </a:lnTo>
                <a:lnTo>
                  <a:pt x="267890" y="98226"/>
                </a:lnTo>
                <a:lnTo>
                  <a:pt x="241101" y="107156"/>
                </a:lnTo>
                <a:lnTo>
                  <a:pt x="205382" y="125015"/>
                </a:lnTo>
                <a:lnTo>
                  <a:pt x="178593" y="142875"/>
                </a:lnTo>
                <a:lnTo>
                  <a:pt x="151804" y="160734"/>
                </a:lnTo>
                <a:lnTo>
                  <a:pt x="142875" y="169664"/>
                </a:lnTo>
                <a:lnTo>
                  <a:pt x="133945" y="178594"/>
                </a:lnTo>
                <a:lnTo>
                  <a:pt x="125015" y="187523"/>
                </a:lnTo>
                <a:lnTo>
                  <a:pt x="133945" y="187523"/>
                </a:lnTo>
                <a:lnTo>
                  <a:pt x="142875" y="187523"/>
                </a:lnTo>
                <a:lnTo>
                  <a:pt x="160734" y="187523"/>
                </a:lnTo>
                <a:lnTo>
                  <a:pt x="187523" y="187523"/>
                </a:lnTo>
                <a:lnTo>
                  <a:pt x="223242" y="178594"/>
                </a:lnTo>
                <a:lnTo>
                  <a:pt x="258961" y="169664"/>
                </a:lnTo>
                <a:lnTo>
                  <a:pt x="294679" y="169664"/>
                </a:lnTo>
                <a:lnTo>
                  <a:pt x="339328" y="169664"/>
                </a:lnTo>
                <a:lnTo>
                  <a:pt x="366117" y="169664"/>
                </a:lnTo>
                <a:lnTo>
                  <a:pt x="401836" y="169664"/>
                </a:lnTo>
                <a:lnTo>
                  <a:pt x="428625" y="169664"/>
                </a:lnTo>
                <a:lnTo>
                  <a:pt x="437554" y="178594"/>
                </a:lnTo>
                <a:lnTo>
                  <a:pt x="455414" y="187523"/>
                </a:lnTo>
                <a:lnTo>
                  <a:pt x="455414" y="187523"/>
                </a:lnTo>
                <a:lnTo>
                  <a:pt x="455414" y="196453"/>
                </a:lnTo>
                <a:lnTo>
                  <a:pt x="446484" y="205383"/>
                </a:lnTo>
                <a:lnTo>
                  <a:pt x="419695" y="223242"/>
                </a:lnTo>
                <a:lnTo>
                  <a:pt x="401836" y="232172"/>
                </a:lnTo>
                <a:lnTo>
                  <a:pt x="366117" y="250031"/>
                </a:lnTo>
                <a:lnTo>
                  <a:pt x="339328" y="267890"/>
                </a:lnTo>
                <a:lnTo>
                  <a:pt x="303609" y="285750"/>
                </a:lnTo>
                <a:lnTo>
                  <a:pt x="258961" y="303609"/>
                </a:lnTo>
                <a:lnTo>
                  <a:pt x="232171" y="321469"/>
                </a:lnTo>
                <a:lnTo>
                  <a:pt x="196453" y="339327"/>
                </a:lnTo>
                <a:lnTo>
                  <a:pt x="169664" y="357187"/>
                </a:lnTo>
                <a:lnTo>
                  <a:pt x="142875" y="375046"/>
                </a:lnTo>
                <a:lnTo>
                  <a:pt x="125015" y="392906"/>
                </a:lnTo>
                <a:lnTo>
                  <a:pt x="116086" y="401835"/>
                </a:lnTo>
                <a:lnTo>
                  <a:pt x="116086" y="410765"/>
                </a:lnTo>
                <a:lnTo>
                  <a:pt x="125015" y="410765"/>
                </a:lnTo>
                <a:lnTo>
                  <a:pt x="133945" y="410765"/>
                </a:lnTo>
                <a:lnTo>
                  <a:pt x="151804" y="410765"/>
                </a:lnTo>
                <a:lnTo>
                  <a:pt x="178593" y="401835"/>
                </a:lnTo>
                <a:lnTo>
                  <a:pt x="214312" y="401835"/>
                </a:lnTo>
                <a:lnTo>
                  <a:pt x="250031" y="392906"/>
                </a:lnTo>
                <a:lnTo>
                  <a:pt x="285750" y="383976"/>
                </a:lnTo>
                <a:lnTo>
                  <a:pt x="321468" y="375046"/>
                </a:lnTo>
                <a:lnTo>
                  <a:pt x="357187" y="375046"/>
                </a:lnTo>
                <a:lnTo>
                  <a:pt x="383976" y="375046"/>
                </a:lnTo>
                <a:lnTo>
                  <a:pt x="410765" y="375046"/>
                </a:lnTo>
                <a:lnTo>
                  <a:pt x="419695" y="375046"/>
                </a:lnTo>
                <a:lnTo>
                  <a:pt x="428625" y="383976"/>
                </a:lnTo>
                <a:lnTo>
                  <a:pt x="428625" y="383976"/>
                </a:lnTo>
                <a:lnTo>
                  <a:pt x="419695" y="392906"/>
                </a:lnTo>
                <a:lnTo>
                  <a:pt x="401836" y="401835"/>
                </a:lnTo>
                <a:lnTo>
                  <a:pt x="383976" y="419695"/>
                </a:lnTo>
                <a:lnTo>
                  <a:pt x="357187" y="428624"/>
                </a:lnTo>
                <a:lnTo>
                  <a:pt x="330398" y="446484"/>
                </a:lnTo>
                <a:lnTo>
                  <a:pt x="303609" y="455413"/>
                </a:lnTo>
                <a:lnTo>
                  <a:pt x="276820" y="473273"/>
                </a:lnTo>
                <a:lnTo>
                  <a:pt x="250031" y="491132"/>
                </a:lnTo>
                <a:lnTo>
                  <a:pt x="223242" y="500062"/>
                </a:lnTo>
                <a:lnTo>
                  <a:pt x="214312" y="508992"/>
                </a:lnTo>
                <a:lnTo>
                  <a:pt x="205382" y="517921"/>
                </a:lnTo>
                <a:lnTo>
                  <a:pt x="196453" y="526851"/>
                </a:lnTo>
                <a:lnTo>
                  <a:pt x="196453" y="526851"/>
                </a:lnTo>
                <a:lnTo>
                  <a:pt x="196453" y="535781"/>
                </a:lnTo>
                <a:lnTo>
                  <a:pt x="205382" y="535781"/>
                </a:lnTo>
                <a:lnTo>
                  <a:pt x="214312" y="526851"/>
                </a:lnTo>
                <a:lnTo>
                  <a:pt x="241101" y="526851"/>
                </a:lnTo>
                <a:lnTo>
                  <a:pt x="258961" y="517921"/>
                </a:lnTo>
                <a:lnTo>
                  <a:pt x="285750" y="508992"/>
                </a:lnTo>
                <a:lnTo>
                  <a:pt x="312539" y="500062"/>
                </a:lnTo>
                <a:lnTo>
                  <a:pt x="339328" y="491132"/>
                </a:lnTo>
                <a:lnTo>
                  <a:pt x="366117" y="482202"/>
                </a:lnTo>
                <a:lnTo>
                  <a:pt x="383976" y="482202"/>
                </a:lnTo>
                <a:lnTo>
                  <a:pt x="401836" y="482202"/>
                </a:lnTo>
                <a:lnTo>
                  <a:pt x="410765" y="482202"/>
                </a:lnTo>
                <a:lnTo>
                  <a:pt x="410765" y="482202"/>
                </a:lnTo>
                <a:lnTo>
                  <a:pt x="410765" y="482202"/>
                </a:lnTo>
                <a:lnTo>
                  <a:pt x="401836" y="491132"/>
                </a:lnTo>
                <a:lnTo>
                  <a:pt x="392906" y="500062"/>
                </a:lnTo>
                <a:lnTo>
                  <a:pt x="375046" y="508992"/>
                </a:lnTo>
                <a:lnTo>
                  <a:pt x="357187" y="526851"/>
                </a:lnTo>
                <a:lnTo>
                  <a:pt x="339328" y="535781"/>
                </a:lnTo>
                <a:lnTo>
                  <a:pt x="321468" y="544710"/>
                </a:lnTo>
                <a:lnTo>
                  <a:pt x="303609" y="553640"/>
                </a:lnTo>
                <a:lnTo>
                  <a:pt x="294679" y="562570"/>
                </a:lnTo>
                <a:lnTo>
                  <a:pt x="285750" y="562570"/>
                </a:lnTo>
                <a:lnTo>
                  <a:pt x="285750" y="562570"/>
                </a:lnTo>
                <a:lnTo>
                  <a:pt x="294679" y="562570"/>
                </a:lnTo>
                <a:lnTo>
                  <a:pt x="294679" y="562570"/>
                </a:lnTo>
                <a:lnTo>
                  <a:pt x="303609" y="553640"/>
                </a:lnTo>
                <a:lnTo>
                  <a:pt x="321468" y="535781"/>
                </a:lnTo>
                <a:lnTo>
                  <a:pt x="339328" y="526851"/>
                </a:lnTo>
                <a:lnTo>
                  <a:pt x="366117" y="508992"/>
                </a:lnTo>
                <a:lnTo>
                  <a:pt x="383976" y="491132"/>
                </a:lnTo>
                <a:lnTo>
                  <a:pt x="401836" y="473273"/>
                </a:lnTo>
                <a:lnTo>
                  <a:pt x="419695" y="455413"/>
                </a:lnTo>
                <a:lnTo>
                  <a:pt x="437554" y="446484"/>
                </a:lnTo>
                <a:lnTo>
                  <a:pt x="455414" y="428624"/>
                </a:lnTo>
                <a:lnTo>
                  <a:pt x="464343" y="419695"/>
                </a:lnTo>
                <a:lnTo>
                  <a:pt x="473273" y="401835"/>
                </a:lnTo>
                <a:lnTo>
                  <a:pt x="473273" y="401835"/>
                </a:lnTo>
                <a:lnTo>
                  <a:pt x="473273" y="392906"/>
                </a:lnTo>
                <a:lnTo>
                  <a:pt x="464343" y="383976"/>
                </a:lnTo>
                <a:lnTo>
                  <a:pt x="455414" y="383976"/>
                </a:lnTo>
                <a:lnTo>
                  <a:pt x="446484" y="383976"/>
                </a:lnTo>
                <a:lnTo>
                  <a:pt x="428625" y="383976"/>
                </a:lnTo>
                <a:lnTo>
                  <a:pt x="419695" y="375046"/>
                </a:lnTo>
                <a:lnTo>
                  <a:pt x="410765" y="375046"/>
                </a:lnTo>
                <a:lnTo>
                  <a:pt x="401836" y="375046"/>
                </a:lnTo>
                <a:lnTo>
                  <a:pt x="392906" y="375046"/>
                </a:lnTo>
                <a:lnTo>
                  <a:pt x="392906" y="375046"/>
                </a:lnTo>
                <a:lnTo>
                  <a:pt x="392906" y="366117"/>
                </a:lnTo>
                <a:lnTo>
                  <a:pt x="392906" y="366117"/>
                </a:lnTo>
                <a:lnTo>
                  <a:pt x="401836" y="348257"/>
                </a:lnTo>
                <a:lnTo>
                  <a:pt x="419695" y="339327"/>
                </a:lnTo>
                <a:lnTo>
                  <a:pt x="437554" y="321469"/>
                </a:lnTo>
                <a:lnTo>
                  <a:pt x="446484" y="312539"/>
                </a:lnTo>
                <a:lnTo>
                  <a:pt x="464343" y="294679"/>
                </a:lnTo>
                <a:lnTo>
                  <a:pt x="482203" y="285750"/>
                </a:lnTo>
                <a:lnTo>
                  <a:pt x="500062" y="276820"/>
                </a:lnTo>
                <a:lnTo>
                  <a:pt x="508992" y="267890"/>
                </a:lnTo>
                <a:lnTo>
                  <a:pt x="517921" y="258961"/>
                </a:lnTo>
                <a:lnTo>
                  <a:pt x="517921" y="250031"/>
                </a:lnTo>
                <a:lnTo>
                  <a:pt x="517921" y="250031"/>
                </a:lnTo>
                <a:lnTo>
                  <a:pt x="508992" y="241101"/>
                </a:lnTo>
                <a:lnTo>
                  <a:pt x="491132" y="241101"/>
                </a:lnTo>
                <a:lnTo>
                  <a:pt x="482203" y="241101"/>
                </a:lnTo>
                <a:lnTo>
                  <a:pt x="455414" y="241101"/>
                </a:lnTo>
                <a:lnTo>
                  <a:pt x="437554" y="241101"/>
                </a:lnTo>
                <a:lnTo>
                  <a:pt x="419695" y="241101"/>
                </a:lnTo>
                <a:lnTo>
                  <a:pt x="401836" y="232172"/>
                </a:lnTo>
                <a:lnTo>
                  <a:pt x="392906" y="232172"/>
                </a:lnTo>
                <a:lnTo>
                  <a:pt x="383976" y="223242"/>
                </a:lnTo>
                <a:lnTo>
                  <a:pt x="375046" y="223242"/>
                </a:lnTo>
                <a:lnTo>
                  <a:pt x="375046" y="214312"/>
                </a:lnTo>
                <a:lnTo>
                  <a:pt x="375046" y="205383"/>
                </a:lnTo>
                <a:lnTo>
                  <a:pt x="383976" y="196453"/>
                </a:lnTo>
                <a:lnTo>
                  <a:pt x="383976" y="187523"/>
                </a:lnTo>
                <a:lnTo>
                  <a:pt x="392906" y="169664"/>
                </a:lnTo>
                <a:lnTo>
                  <a:pt x="410765" y="160734"/>
                </a:lnTo>
                <a:lnTo>
                  <a:pt x="419695" y="142875"/>
                </a:lnTo>
                <a:lnTo>
                  <a:pt x="437554" y="125015"/>
                </a:lnTo>
                <a:lnTo>
                  <a:pt x="446484" y="116086"/>
                </a:lnTo>
                <a:lnTo>
                  <a:pt x="455414" y="107156"/>
                </a:lnTo>
                <a:lnTo>
                  <a:pt x="464343" y="98226"/>
                </a:lnTo>
                <a:lnTo>
                  <a:pt x="464343" y="89297"/>
                </a:lnTo>
                <a:lnTo>
                  <a:pt x="464343" y="80367"/>
                </a:lnTo>
                <a:lnTo>
                  <a:pt x="455414" y="80367"/>
                </a:lnTo>
                <a:lnTo>
                  <a:pt x="446484" y="71437"/>
                </a:lnTo>
                <a:lnTo>
                  <a:pt x="437554" y="71437"/>
                </a:lnTo>
                <a:lnTo>
                  <a:pt x="419695" y="71437"/>
                </a:lnTo>
                <a:lnTo>
                  <a:pt x="401836" y="62508"/>
                </a:lnTo>
                <a:lnTo>
                  <a:pt x="383976" y="62508"/>
                </a:lnTo>
                <a:lnTo>
                  <a:pt x="366117" y="71437"/>
                </a:lnTo>
                <a:lnTo>
                  <a:pt x="348257" y="71437"/>
                </a:lnTo>
                <a:lnTo>
                  <a:pt x="330398" y="80367"/>
                </a:lnTo>
                <a:lnTo>
                  <a:pt x="312539" y="80367"/>
                </a:lnTo>
                <a:lnTo>
                  <a:pt x="303609" y="98226"/>
                </a:lnTo>
                <a:lnTo>
                  <a:pt x="285750" y="107156"/>
                </a:lnTo>
                <a:lnTo>
                  <a:pt x="285750" y="107156"/>
                </a:lnTo>
                <a:lnTo>
                  <a:pt x="276820" y="107156"/>
                </a:lnTo>
                <a:lnTo>
                  <a:pt x="276820"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Freeform 534"/>
          <p:cNvSpPr/>
          <p:nvPr/>
        </p:nvSpPr>
        <p:spPr>
          <a:xfrm>
            <a:off x="5473898" y="4804171"/>
            <a:ext cx="1" cy="8931"/>
          </a:xfrm>
          <a:custGeom>
            <a:avLst/>
            <a:gdLst/>
            <a:ahLst/>
            <a:cxnLst/>
            <a:rect l="0" t="0" r="0" b="0"/>
            <a:pathLst>
              <a:path w="1" h="8931">
                <a:moveTo>
                  <a:pt x="0" y="0"/>
                </a:moveTo>
                <a:lnTo>
                  <a:pt x="0" y="0"/>
                </a:lnTo>
                <a:lnTo>
                  <a:pt x="0" y="0"/>
                </a:lnTo>
                <a:lnTo>
                  <a:pt x="0" y="0"/>
                </a:lnTo>
                <a:lnTo>
                  <a:pt x="0" y="0"/>
                </a:lnTo>
                <a:lnTo>
                  <a:pt x="0" y="0"/>
                </a:lnTo>
                <a:lnTo>
                  <a:pt x="0" y="8930"/>
                </a:lnTo>
                <a:lnTo>
                  <a:pt x="0" y="8930"/>
                </a:lnTo>
                <a:lnTo>
                  <a:pt x="0" y="8930"/>
                </a:lnTo>
                <a:lnTo>
                  <a:pt x="0"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Freeform 535"/>
          <p:cNvSpPr/>
          <p:nvPr/>
        </p:nvSpPr>
        <p:spPr>
          <a:xfrm>
            <a:off x="6786563" y="2544961"/>
            <a:ext cx="125016" cy="214313"/>
          </a:xfrm>
          <a:custGeom>
            <a:avLst/>
            <a:gdLst/>
            <a:ahLst/>
            <a:cxnLst/>
            <a:rect l="0" t="0" r="0" b="0"/>
            <a:pathLst>
              <a:path w="125016" h="214313">
                <a:moveTo>
                  <a:pt x="0" y="62508"/>
                </a:moveTo>
                <a:lnTo>
                  <a:pt x="0" y="62508"/>
                </a:lnTo>
                <a:lnTo>
                  <a:pt x="0" y="62508"/>
                </a:lnTo>
                <a:lnTo>
                  <a:pt x="0" y="71437"/>
                </a:lnTo>
                <a:lnTo>
                  <a:pt x="0" y="80367"/>
                </a:lnTo>
                <a:lnTo>
                  <a:pt x="0" y="98227"/>
                </a:lnTo>
                <a:lnTo>
                  <a:pt x="0" y="116086"/>
                </a:lnTo>
                <a:lnTo>
                  <a:pt x="0" y="133945"/>
                </a:lnTo>
                <a:lnTo>
                  <a:pt x="0" y="151805"/>
                </a:lnTo>
                <a:lnTo>
                  <a:pt x="0" y="160734"/>
                </a:lnTo>
                <a:lnTo>
                  <a:pt x="0" y="178594"/>
                </a:lnTo>
                <a:lnTo>
                  <a:pt x="0" y="187523"/>
                </a:lnTo>
                <a:lnTo>
                  <a:pt x="0" y="205383"/>
                </a:lnTo>
                <a:lnTo>
                  <a:pt x="0" y="205383"/>
                </a:lnTo>
                <a:lnTo>
                  <a:pt x="0" y="214312"/>
                </a:lnTo>
                <a:lnTo>
                  <a:pt x="0" y="214312"/>
                </a:lnTo>
                <a:lnTo>
                  <a:pt x="0" y="214312"/>
                </a:lnTo>
                <a:lnTo>
                  <a:pt x="0" y="205383"/>
                </a:lnTo>
                <a:lnTo>
                  <a:pt x="0" y="205383"/>
                </a:lnTo>
                <a:lnTo>
                  <a:pt x="0" y="187523"/>
                </a:lnTo>
                <a:lnTo>
                  <a:pt x="0" y="169664"/>
                </a:lnTo>
                <a:lnTo>
                  <a:pt x="0" y="142875"/>
                </a:lnTo>
                <a:lnTo>
                  <a:pt x="0" y="116086"/>
                </a:lnTo>
                <a:lnTo>
                  <a:pt x="0" y="89297"/>
                </a:lnTo>
                <a:lnTo>
                  <a:pt x="8929" y="62508"/>
                </a:lnTo>
                <a:lnTo>
                  <a:pt x="17859" y="44648"/>
                </a:lnTo>
                <a:lnTo>
                  <a:pt x="26789" y="26789"/>
                </a:lnTo>
                <a:lnTo>
                  <a:pt x="35718" y="17859"/>
                </a:lnTo>
                <a:lnTo>
                  <a:pt x="44648" y="0"/>
                </a:lnTo>
                <a:lnTo>
                  <a:pt x="62507" y="0"/>
                </a:lnTo>
                <a:lnTo>
                  <a:pt x="71437" y="0"/>
                </a:lnTo>
                <a:lnTo>
                  <a:pt x="80367" y="0"/>
                </a:lnTo>
                <a:lnTo>
                  <a:pt x="89296" y="0"/>
                </a:lnTo>
                <a:lnTo>
                  <a:pt x="89296" y="8930"/>
                </a:lnTo>
                <a:lnTo>
                  <a:pt x="98226" y="17859"/>
                </a:lnTo>
                <a:lnTo>
                  <a:pt x="98226" y="26789"/>
                </a:lnTo>
                <a:lnTo>
                  <a:pt x="98226" y="35719"/>
                </a:lnTo>
                <a:lnTo>
                  <a:pt x="89296" y="53578"/>
                </a:lnTo>
                <a:lnTo>
                  <a:pt x="80367" y="62508"/>
                </a:lnTo>
                <a:lnTo>
                  <a:pt x="71437" y="71437"/>
                </a:lnTo>
                <a:lnTo>
                  <a:pt x="62507" y="80367"/>
                </a:lnTo>
                <a:lnTo>
                  <a:pt x="53578" y="89297"/>
                </a:lnTo>
                <a:lnTo>
                  <a:pt x="44648" y="98227"/>
                </a:lnTo>
                <a:lnTo>
                  <a:pt x="44648" y="107156"/>
                </a:lnTo>
                <a:lnTo>
                  <a:pt x="35718" y="107156"/>
                </a:lnTo>
                <a:lnTo>
                  <a:pt x="35718" y="116086"/>
                </a:lnTo>
                <a:lnTo>
                  <a:pt x="35718" y="125016"/>
                </a:lnTo>
                <a:lnTo>
                  <a:pt x="35718" y="133945"/>
                </a:lnTo>
                <a:lnTo>
                  <a:pt x="44648" y="142875"/>
                </a:lnTo>
                <a:lnTo>
                  <a:pt x="53578" y="151805"/>
                </a:lnTo>
                <a:lnTo>
                  <a:pt x="62507" y="160734"/>
                </a:lnTo>
                <a:lnTo>
                  <a:pt x="71437" y="169664"/>
                </a:lnTo>
                <a:lnTo>
                  <a:pt x="80367" y="169664"/>
                </a:lnTo>
                <a:lnTo>
                  <a:pt x="89296" y="178594"/>
                </a:lnTo>
                <a:lnTo>
                  <a:pt x="98226" y="178594"/>
                </a:lnTo>
                <a:lnTo>
                  <a:pt x="116085" y="169664"/>
                </a:lnTo>
                <a:lnTo>
                  <a:pt x="116085" y="169664"/>
                </a:lnTo>
                <a:lnTo>
                  <a:pt x="125015" y="169664"/>
                </a:lnTo>
                <a:lnTo>
                  <a:pt x="125015"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Freeform 536"/>
          <p:cNvSpPr/>
          <p:nvPr/>
        </p:nvSpPr>
        <p:spPr>
          <a:xfrm>
            <a:off x="6956227" y="2518172"/>
            <a:ext cx="107157" cy="205384"/>
          </a:xfrm>
          <a:custGeom>
            <a:avLst/>
            <a:gdLst/>
            <a:ahLst/>
            <a:cxnLst/>
            <a:rect l="0" t="0" r="0" b="0"/>
            <a:pathLst>
              <a:path w="107157" h="205384">
                <a:moveTo>
                  <a:pt x="8929" y="205383"/>
                </a:moveTo>
                <a:lnTo>
                  <a:pt x="8929" y="205383"/>
                </a:lnTo>
                <a:lnTo>
                  <a:pt x="8929" y="205383"/>
                </a:lnTo>
                <a:lnTo>
                  <a:pt x="8929" y="205383"/>
                </a:lnTo>
                <a:lnTo>
                  <a:pt x="8929" y="205383"/>
                </a:lnTo>
                <a:lnTo>
                  <a:pt x="8929" y="205383"/>
                </a:lnTo>
                <a:lnTo>
                  <a:pt x="8929" y="196453"/>
                </a:lnTo>
                <a:lnTo>
                  <a:pt x="8929" y="196453"/>
                </a:lnTo>
                <a:lnTo>
                  <a:pt x="8929" y="187523"/>
                </a:lnTo>
                <a:lnTo>
                  <a:pt x="8929" y="169664"/>
                </a:lnTo>
                <a:lnTo>
                  <a:pt x="8929" y="151805"/>
                </a:lnTo>
                <a:lnTo>
                  <a:pt x="8929" y="133945"/>
                </a:lnTo>
                <a:lnTo>
                  <a:pt x="8929" y="116086"/>
                </a:lnTo>
                <a:lnTo>
                  <a:pt x="0" y="98226"/>
                </a:lnTo>
                <a:lnTo>
                  <a:pt x="0" y="80367"/>
                </a:lnTo>
                <a:lnTo>
                  <a:pt x="8929" y="62508"/>
                </a:lnTo>
                <a:lnTo>
                  <a:pt x="8929" y="53578"/>
                </a:lnTo>
                <a:lnTo>
                  <a:pt x="8929" y="44648"/>
                </a:lnTo>
                <a:lnTo>
                  <a:pt x="8929" y="44648"/>
                </a:lnTo>
                <a:lnTo>
                  <a:pt x="17859" y="44648"/>
                </a:lnTo>
                <a:lnTo>
                  <a:pt x="17859" y="44648"/>
                </a:lnTo>
                <a:lnTo>
                  <a:pt x="17859" y="53578"/>
                </a:lnTo>
                <a:lnTo>
                  <a:pt x="26789" y="71437"/>
                </a:lnTo>
                <a:lnTo>
                  <a:pt x="26789" y="89297"/>
                </a:lnTo>
                <a:lnTo>
                  <a:pt x="35718" y="107156"/>
                </a:lnTo>
                <a:lnTo>
                  <a:pt x="35718" y="116086"/>
                </a:lnTo>
                <a:lnTo>
                  <a:pt x="44648" y="133945"/>
                </a:lnTo>
                <a:lnTo>
                  <a:pt x="53578" y="142875"/>
                </a:lnTo>
                <a:lnTo>
                  <a:pt x="62507" y="151805"/>
                </a:lnTo>
                <a:lnTo>
                  <a:pt x="62507" y="160734"/>
                </a:lnTo>
                <a:lnTo>
                  <a:pt x="71437" y="169664"/>
                </a:lnTo>
                <a:lnTo>
                  <a:pt x="80367" y="169664"/>
                </a:lnTo>
                <a:lnTo>
                  <a:pt x="89296" y="178594"/>
                </a:lnTo>
                <a:lnTo>
                  <a:pt x="89296" y="178594"/>
                </a:lnTo>
                <a:lnTo>
                  <a:pt x="98226" y="169664"/>
                </a:lnTo>
                <a:lnTo>
                  <a:pt x="98226" y="160734"/>
                </a:lnTo>
                <a:lnTo>
                  <a:pt x="98226" y="151805"/>
                </a:lnTo>
                <a:lnTo>
                  <a:pt x="107156" y="133945"/>
                </a:lnTo>
                <a:lnTo>
                  <a:pt x="107156" y="107156"/>
                </a:lnTo>
                <a:lnTo>
                  <a:pt x="107156" y="80367"/>
                </a:lnTo>
                <a:lnTo>
                  <a:pt x="107156" y="53578"/>
                </a:lnTo>
                <a:lnTo>
                  <a:pt x="107156" y="35719"/>
                </a:lnTo>
                <a:lnTo>
                  <a:pt x="107156" y="26789"/>
                </a:lnTo>
                <a:lnTo>
                  <a:pt x="107156" y="17859"/>
                </a:lnTo>
                <a:lnTo>
                  <a:pt x="107156" y="8930"/>
                </a:lnTo>
                <a:lnTo>
                  <a:pt x="107156" y="0"/>
                </a:lnTo>
                <a:lnTo>
                  <a:pt x="107156" y="0"/>
                </a:lnTo>
                <a:lnTo>
                  <a:pt x="107156" y="0"/>
                </a:lnTo>
                <a:lnTo>
                  <a:pt x="10715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Freeform 537"/>
          <p:cNvSpPr/>
          <p:nvPr/>
        </p:nvSpPr>
        <p:spPr>
          <a:xfrm>
            <a:off x="7099102" y="2509242"/>
            <a:ext cx="89297" cy="142876"/>
          </a:xfrm>
          <a:custGeom>
            <a:avLst/>
            <a:gdLst/>
            <a:ahLst/>
            <a:cxnLst/>
            <a:rect l="0" t="0" r="0" b="0"/>
            <a:pathLst>
              <a:path w="89297" h="142876">
                <a:moveTo>
                  <a:pt x="0" y="116086"/>
                </a:moveTo>
                <a:lnTo>
                  <a:pt x="0" y="125016"/>
                </a:lnTo>
                <a:lnTo>
                  <a:pt x="0" y="125016"/>
                </a:lnTo>
                <a:lnTo>
                  <a:pt x="0" y="133946"/>
                </a:lnTo>
                <a:lnTo>
                  <a:pt x="8929" y="142875"/>
                </a:lnTo>
                <a:lnTo>
                  <a:pt x="8929" y="142875"/>
                </a:lnTo>
                <a:lnTo>
                  <a:pt x="8929" y="142875"/>
                </a:lnTo>
                <a:lnTo>
                  <a:pt x="8929" y="142875"/>
                </a:lnTo>
                <a:lnTo>
                  <a:pt x="8929" y="142875"/>
                </a:lnTo>
                <a:lnTo>
                  <a:pt x="8929" y="142875"/>
                </a:lnTo>
                <a:lnTo>
                  <a:pt x="8929" y="133946"/>
                </a:lnTo>
                <a:lnTo>
                  <a:pt x="8929" y="116086"/>
                </a:lnTo>
                <a:lnTo>
                  <a:pt x="17859" y="98227"/>
                </a:lnTo>
                <a:lnTo>
                  <a:pt x="17859" y="80367"/>
                </a:lnTo>
                <a:lnTo>
                  <a:pt x="17859" y="62508"/>
                </a:lnTo>
                <a:lnTo>
                  <a:pt x="17859" y="44649"/>
                </a:lnTo>
                <a:lnTo>
                  <a:pt x="17859" y="26789"/>
                </a:lnTo>
                <a:lnTo>
                  <a:pt x="26789" y="17860"/>
                </a:lnTo>
                <a:lnTo>
                  <a:pt x="26789" y="8930"/>
                </a:lnTo>
                <a:lnTo>
                  <a:pt x="35718" y="0"/>
                </a:lnTo>
                <a:lnTo>
                  <a:pt x="35718" y="0"/>
                </a:lnTo>
                <a:lnTo>
                  <a:pt x="44648" y="0"/>
                </a:lnTo>
                <a:lnTo>
                  <a:pt x="53578" y="8930"/>
                </a:lnTo>
                <a:lnTo>
                  <a:pt x="62507" y="17860"/>
                </a:lnTo>
                <a:lnTo>
                  <a:pt x="62507" y="35719"/>
                </a:lnTo>
                <a:lnTo>
                  <a:pt x="71437" y="53578"/>
                </a:lnTo>
                <a:lnTo>
                  <a:pt x="71437" y="71438"/>
                </a:lnTo>
                <a:lnTo>
                  <a:pt x="80367" y="89297"/>
                </a:lnTo>
                <a:lnTo>
                  <a:pt x="80367" y="107156"/>
                </a:lnTo>
                <a:lnTo>
                  <a:pt x="80367" y="116086"/>
                </a:lnTo>
                <a:lnTo>
                  <a:pt x="89296" y="133946"/>
                </a:lnTo>
                <a:lnTo>
                  <a:pt x="89296" y="133946"/>
                </a:lnTo>
                <a:lnTo>
                  <a:pt x="89296" y="142875"/>
                </a:lnTo>
                <a:lnTo>
                  <a:pt x="89296" y="142875"/>
                </a:lnTo>
                <a:lnTo>
                  <a:pt x="89296" y="142875"/>
                </a:lnTo>
                <a:lnTo>
                  <a:pt x="89296" y="142875"/>
                </a:lnTo>
                <a:lnTo>
                  <a:pt x="89296" y="142875"/>
                </a:lnTo>
                <a:lnTo>
                  <a:pt x="89296"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Freeform 538"/>
          <p:cNvSpPr/>
          <p:nvPr/>
        </p:nvSpPr>
        <p:spPr>
          <a:xfrm>
            <a:off x="7125891" y="2571750"/>
            <a:ext cx="71438" cy="26790"/>
          </a:xfrm>
          <a:custGeom>
            <a:avLst/>
            <a:gdLst/>
            <a:ahLst/>
            <a:cxnLst/>
            <a:rect l="0" t="0" r="0" b="0"/>
            <a:pathLst>
              <a:path w="71438" h="26790">
                <a:moveTo>
                  <a:pt x="0" y="26789"/>
                </a:moveTo>
                <a:lnTo>
                  <a:pt x="0" y="26789"/>
                </a:lnTo>
                <a:lnTo>
                  <a:pt x="0" y="26789"/>
                </a:lnTo>
                <a:lnTo>
                  <a:pt x="0" y="26789"/>
                </a:lnTo>
                <a:lnTo>
                  <a:pt x="8929" y="26789"/>
                </a:lnTo>
                <a:lnTo>
                  <a:pt x="8929" y="26789"/>
                </a:lnTo>
                <a:lnTo>
                  <a:pt x="17859" y="17859"/>
                </a:lnTo>
                <a:lnTo>
                  <a:pt x="26789" y="17859"/>
                </a:lnTo>
                <a:lnTo>
                  <a:pt x="35718" y="8930"/>
                </a:lnTo>
                <a:lnTo>
                  <a:pt x="44648" y="8930"/>
                </a:lnTo>
                <a:lnTo>
                  <a:pt x="53578" y="0"/>
                </a:lnTo>
                <a:lnTo>
                  <a:pt x="62507" y="0"/>
                </a:lnTo>
                <a:lnTo>
                  <a:pt x="62507" y="0"/>
                </a:lnTo>
                <a:lnTo>
                  <a:pt x="71437" y="0"/>
                </a:lnTo>
                <a:lnTo>
                  <a:pt x="7143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Freeform 539"/>
          <p:cNvSpPr/>
          <p:nvPr/>
        </p:nvSpPr>
        <p:spPr>
          <a:xfrm>
            <a:off x="6911578" y="2812851"/>
            <a:ext cx="89298" cy="205384"/>
          </a:xfrm>
          <a:custGeom>
            <a:avLst/>
            <a:gdLst/>
            <a:ahLst/>
            <a:cxnLst/>
            <a:rect l="0" t="0" r="0" b="0"/>
            <a:pathLst>
              <a:path w="89298" h="205384">
                <a:moveTo>
                  <a:pt x="17860" y="44649"/>
                </a:moveTo>
                <a:lnTo>
                  <a:pt x="17860" y="44649"/>
                </a:lnTo>
                <a:lnTo>
                  <a:pt x="17860" y="44649"/>
                </a:lnTo>
                <a:lnTo>
                  <a:pt x="8930" y="44649"/>
                </a:lnTo>
                <a:lnTo>
                  <a:pt x="8930" y="44649"/>
                </a:lnTo>
                <a:lnTo>
                  <a:pt x="8930" y="44649"/>
                </a:lnTo>
                <a:lnTo>
                  <a:pt x="8930" y="53578"/>
                </a:lnTo>
                <a:lnTo>
                  <a:pt x="8930" y="53578"/>
                </a:lnTo>
                <a:lnTo>
                  <a:pt x="8930" y="71438"/>
                </a:lnTo>
                <a:lnTo>
                  <a:pt x="8930" y="80367"/>
                </a:lnTo>
                <a:lnTo>
                  <a:pt x="17860" y="98227"/>
                </a:lnTo>
                <a:lnTo>
                  <a:pt x="17860" y="116086"/>
                </a:lnTo>
                <a:lnTo>
                  <a:pt x="17860" y="133945"/>
                </a:lnTo>
                <a:lnTo>
                  <a:pt x="17860" y="151805"/>
                </a:lnTo>
                <a:lnTo>
                  <a:pt x="17860" y="169664"/>
                </a:lnTo>
                <a:lnTo>
                  <a:pt x="17860" y="187524"/>
                </a:lnTo>
                <a:lnTo>
                  <a:pt x="17860" y="196453"/>
                </a:lnTo>
                <a:lnTo>
                  <a:pt x="17860" y="205383"/>
                </a:lnTo>
                <a:lnTo>
                  <a:pt x="17860" y="205383"/>
                </a:lnTo>
                <a:lnTo>
                  <a:pt x="17860" y="205383"/>
                </a:lnTo>
                <a:lnTo>
                  <a:pt x="17860" y="205383"/>
                </a:lnTo>
                <a:lnTo>
                  <a:pt x="17860" y="205383"/>
                </a:lnTo>
                <a:lnTo>
                  <a:pt x="17860" y="196453"/>
                </a:lnTo>
                <a:lnTo>
                  <a:pt x="17860" y="178594"/>
                </a:lnTo>
                <a:lnTo>
                  <a:pt x="17860" y="160735"/>
                </a:lnTo>
                <a:lnTo>
                  <a:pt x="8930" y="133945"/>
                </a:lnTo>
                <a:lnTo>
                  <a:pt x="8930" y="107156"/>
                </a:lnTo>
                <a:lnTo>
                  <a:pt x="8930" y="71438"/>
                </a:lnTo>
                <a:lnTo>
                  <a:pt x="17860" y="44649"/>
                </a:lnTo>
                <a:lnTo>
                  <a:pt x="17860" y="26789"/>
                </a:lnTo>
                <a:lnTo>
                  <a:pt x="26789" y="8930"/>
                </a:lnTo>
                <a:lnTo>
                  <a:pt x="35719" y="0"/>
                </a:lnTo>
                <a:lnTo>
                  <a:pt x="44649" y="0"/>
                </a:lnTo>
                <a:lnTo>
                  <a:pt x="53578" y="0"/>
                </a:lnTo>
                <a:lnTo>
                  <a:pt x="62508" y="8930"/>
                </a:lnTo>
                <a:lnTo>
                  <a:pt x="71438" y="17860"/>
                </a:lnTo>
                <a:lnTo>
                  <a:pt x="80367" y="26789"/>
                </a:lnTo>
                <a:lnTo>
                  <a:pt x="80367" y="44649"/>
                </a:lnTo>
                <a:lnTo>
                  <a:pt x="89297" y="53578"/>
                </a:lnTo>
                <a:lnTo>
                  <a:pt x="89297" y="71438"/>
                </a:lnTo>
                <a:lnTo>
                  <a:pt x="80367" y="80367"/>
                </a:lnTo>
                <a:lnTo>
                  <a:pt x="80367" y="89297"/>
                </a:lnTo>
                <a:lnTo>
                  <a:pt x="71438" y="98227"/>
                </a:lnTo>
                <a:lnTo>
                  <a:pt x="62508" y="107156"/>
                </a:lnTo>
                <a:lnTo>
                  <a:pt x="53578" y="107156"/>
                </a:lnTo>
                <a:lnTo>
                  <a:pt x="44649" y="107156"/>
                </a:lnTo>
                <a:lnTo>
                  <a:pt x="35719" y="107156"/>
                </a:lnTo>
                <a:lnTo>
                  <a:pt x="26789" y="107156"/>
                </a:lnTo>
                <a:lnTo>
                  <a:pt x="17860" y="98227"/>
                </a:lnTo>
                <a:lnTo>
                  <a:pt x="8930" y="89297"/>
                </a:lnTo>
                <a:lnTo>
                  <a:pt x="8930" y="89297"/>
                </a:lnTo>
                <a:lnTo>
                  <a:pt x="0" y="80367"/>
                </a:lnTo>
                <a:lnTo>
                  <a:pt x="0" y="8036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Freeform 540"/>
          <p:cNvSpPr/>
          <p:nvPr/>
        </p:nvSpPr>
        <p:spPr>
          <a:xfrm>
            <a:off x="7027664" y="2786063"/>
            <a:ext cx="62509" cy="107156"/>
          </a:xfrm>
          <a:custGeom>
            <a:avLst/>
            <a:gdLst/>
            <a:ahLst/>
            <a:cxnLst/>
            <a:rect l="0" t="0" r="0" b="0"/>
            <a:pathLst>
              <a:path w="62509" h="107156">
                <a:moveTo>
                  <a:pt x="8930" y="0"/>
                </a:moveTo>
                <a:lnTo>
                  <a:pt x="8930" y="0"/>
                </a:lnTo>
                <a:lnTo>
                  <a:pt x="0" y="8929"/>
                </a:lnTo>
                <a:lnTo>
                  <a:pt x="0" y="17858"/>
                </a:lnTo>
                <a:lnTo>
                  <a:pt x="0" y="26788"/>
                </a:lnTo>
                <a:lnTo>
                  <a:pt x="0" y="44648"/>
                </a:lnTo>
                <a:lnTo>
                  <a:pt x="0" y="62507"/>
                </a:lnTo>
                <a:lnTo>
                  <a:pt x="0" y="71437"/>
                </a:lnTo>
                <a:lnTo>
                  <a:pt x="0" y="89296"/>
                </a:lnTo>
                <a:lnTo>
                  <a:pt x="0" y="98226"/>
                </a:lnTo>
                <a:lnTo>
                  <a:pt x="8930" y="98226"/>
                </a:lnTo>
                <a:lnTo>
                  <a:pt x="8930" y="107155"/>
                </a:lnTo>
                <a:lnTo>
                  <a:pt x="17859" y="107155"/>
                </a:lnTo>
                <a:lnTo>
                  <a:pt x="26789" y="107155"/>
                </a:lnTo>
                <a:lnTo>
                  <a:pt x="35719" y="98226"/>
                </a:lnTo>
                <a:lnTo>
                  <a:pt x="44649" y="89296"/>
                </a:lnTo>
                <a:lnTo>
                  <a:pt x="44649" y="80366"/>
                </a:lnTo>
                <a:lnTo>
                  <a:pt x="53578" y="71437"/>
                </a:lnTo>
                <a:lnTo>
                  <a:pt x="53578" y="53577"/>
                </a:lnTo>
                <a:lnTo>
                  <a:pt x="62508" y="44648"/>
                </a:lnTo>
                <a:lnTo>
                  <a:pt x="62508" y="26788"/>
                </a:lnTo>
                <a:lnTo>
                  <a:pt x="53578" y="17858"/>
                </a:lnTo>
                <a:lnTo>
                  <a:pt x="53578" y="8929"/>
                </a:lnTo>
                <a:lnTo>
                  <a:pt x="44649" y="0"/>
                </a:lnTo>
                <a:lnTo>
                  <a:pt x="35719" y="0"/>
                </a:lnTo>
                <a:lnTo>
                  <a:pt x="35719" y="8929"/>
                </a:lnTo>
                <a:lnTo>
                  <a:pt x="26789" y="8929"/>
                </a:lnTo>
                <a:lnTo>
                  <a:pt x="17859" y="8929"/>
                </a:lnTo>
                <a:lnTo>
                  <a:pt x="17859" y="8929"/>
                </a:lnTo>
                <a:lnTo>
                  <a:pt x="17859" y="8929"/>
                </a:lnTo>
                <a:lnTo>
                  <a:pt x="17859"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Freeform 541"/>
          <p:cNvSpPr/>
          <p:nvPr/>
        </p:nvSpPr>
        <p:spPr>
          <a:xfrm>
            <a:off x="7099102" y="2705695"/>
            <a:ext cx="26790" cy="160735"/>
          </a:xfrm>
          <a:custGeom>
            <a:avLst/>
            <a:gdLst/>
            <a:ahLst/>
            <a:cxnLst/>
            <a:rect l="0" t="0" r="0" b="0"/>
            <a:pathLst>
              <a:path w="26790" h="160735">
                <a:moveTo>
                  <a:pt x="0" y="0"/>
                </a:moveTo>
                <a:lnTo>
                  <a:pt x="8929" y="0"/>
                </a:lnTo>
                <a:lnTo>
                  <a:pt x="8929" y="0"/>
                </a:lnTo>
                <a:lnTo>
                  <a:pt x="8929" y="0"/>
                </a:lnTo>
                <a:lnTo>
                  <a:pt x="8929" y="8930"/>
                </a:lnTo>
                <a:lnTo>
                  <a:pt x="17859" y="17860"/>
                </a:lnTo>
                <a:lnTo>
                  <a:pt x="17859" y="26789"/>
                </a:lnTo>
                <a:lnTo>
                  <a:pt x="17859" y="44649"/>
                </a:lnTo>
                <a:lnTo>
                  <a:pt x="17859" y="62508"/>
                </a:lnTo>
                <a:lnTo>
                  <a:pt x="17859" y="80368"/>
                </a:lnTo>
                <a:lnTo>
                  <a:pt x="17859" y="107156"/>
                </a:lnTo>
                <a:lnTo>
                  <a:pt x="17859" y="125016"/>
                </a:lnTo>
                <a:lnTo>
                  <a:pt x="17859" y="133945"/>
                </a:lnTo>
                <a:lnTo>
                  <a:pt x="17859" y="151805"/>
                </a:lnTo>
                <a:lnTo>
                  <a:pt x="26789" y="160734"/>
                </a:lnTo>
                <a:lnTo>
                  <a:pt x="26789" y="160734"/>
                </a:lnTo>
                <a:lnTo>
                  <a:pt x="26789" y="160734"/>
                </a:lnTo>
                <a:lnTo>
                  <a:pt x="26789" y="160734"/>
                </a:lnTo>
                <a:lnTo>
                  <a:pt x="26789" y="160734"/>
                </a:lnTo>
                <a:lnTo>
                  <a:pt x="26789" y="16073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Freeform 542"/>
          <p:cNvSpPr/>
          <p:nvPr/>
        </p:nvSpPr>
        <p:spPr>
          <a:xfrm>
            <a:off x="7161609" y="2768203"/>
            <a:ext cx="89298" cy="232173"/>
          </a:xfrm>
          <a:custGeom>
            <a:avLst/>
            <a:gdLst/>
            <a:ahLst/>
            <a:cxnLst/>
            <a:rect l="0" t="0" r="0" b="0"/>
            <a:pathLst>
              <a:path w="89298" h="232173">
                <a:moveTo>
                  <a:pt x="0" y="17860"/>
                </a:moveTo>
                <a:lnTo>
                  <a:pt x="0" y="17860"/>
                </a:lnTo>
                <a:lnTo>
                  <a:pt x="0" y="17860"/>
                </a:lnTo>
                <a:lnTo>
                  <a:pt x="8930" y="35718"/>
                </a:lnTo>
                <a:lnTo>
                  <a:pt x="8930" y="44648"/>
                </a:lnTo>
                <a:lnTo>
                  <a:pt x="8930" y="53578"/>
                </a:lnTo>
                <a:lnTo>
                  <a:pt x="17860" y="62508"/>
                </a:lnTo>
                <a:lnTo>
                  <a:pt x="26789" y="71437"/>
                </a:lnTo>
                <a:lnTo>
                  <a:pt x="26789" y="71437"/>
                </a:lnTo>
                <a:lnTo>
                  <a:pt x="35719" y="80367"/>
                </a:lnTo>
                <a:lnTo>
                  <a:pt x="44649" y="71437"/>
                </a:lnTo>
                <a:lnTo>
                  <a:pt x="53579" y="71437"/>
                </a:lnTo>
                <a:lnTo>
                  <a:pt x="53579" y="62508"/>
                </a:lnTo>
                <a:lnTo>
                  <a:pt x="62508" y="53578"/>
                </a:lnTo>
                <a:lnTo>
                  <a:pt x="62508" y="44648"/>
                </a:lnTo>
                <a:lnTo>
                  <a:pt x="71438" y="26789"/>
                </a:lnTo>
                <a:lnTo>
                  <a:pt x="71438" y="17860"/>
                </a:lnTo>
                <a:lnTo>
                  <a:pt x="71438" y="8930"/>
                </a:lnTo>
                <a:lnTo>
                  <a:pt x="71438" y="0"/>
                </a:lnTo>
                <a:lnTo>
                  <a:pt x="80368" y="0"/>
                </a:lnTo>
                <a:lnTo>
                  <a:pt x="80368" y="0"/>
                </a:lnTo>
                <a:lnTo>
                  <a:pt x="80368" y="8930"/>
                </a:lnTo>
                <a:lnTo>
                  <a:pt x="80368" y="17860"/>
                </a:lnTo>
                <a:lnTo>
                  <a:pt x="80368" y="35718"/>
                </a:lnTo>
                <a:lnTo>
                  <a:pt x="89297" y="53578"/>
                </a:lnTo>
                <a:lnTo>
                  <a:pt x="89297" y="71437"/>
                </a:lnTo>
                <a:lnTo>
                  <a:pt x="89297" y="98226"/>
                </a:lnTo>
                <a:lnTo>
                  <a:pt x="89297" y="125015"/>
                </a:lnTo>
                <a:lnTo>
                  <a:pt x="89297" y="142875"/>
                </a:lnTo>
                <a:lnTo>
                  <a:pt x="80368" y="169664"/>
                </a:lnTo>
                <a:lnTo>
                  <a:pt x="80368" y="187523"/>
                </a:lnTo>
                <a:lnTo>
                  <a:pt x="80368" y="196453"/>
                </a:lnTo>
                <a:lnTo>
                  <a:pt x="71438" y="214312"/>
                </a:lnTo>
                <a:lnTo>
                  <a:pt x="71438" y="223242"/>
                </a:lnTo>
                <a:lnTo>
                  <a:pt x="62508" y="232172"/>
                </a:lnTo>
                <a:lnTo>
                  <a:pt x="53579" y="232172"/>
                </a:lnTo>
                <a:lnTo>
                  <a:pt x="44649" y="232172"/>
                </a:lnTo>
                <a:lnTo>
                  <a:pt x="44649" y="232172"/>
                </a:lnTo>
                <a:lnTo>
                  <a:pt x="35719" y="214312"/>
                </a:lnTo>
                <a:lnTo>
                  <a:pt x="26789" y="196453"/>
                </a:lnTo>
                <a:lnTo>
                  <a:pt x="26789" y="196453"/>
                </a:lnTo>
                <a:lnTo>
                  <a:pt x="26789" y="169664"/>
                </a:lnTo>
                <a:lnTo>
                  <a:pt x="26789"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Freeform 543"/>
          <p:cNvSpPr/>
          <p:nvPr/>
        </p:nvSpPr>
        <p:spPr>
          <a:xfrm>
            <a:off x="7313414" y="2714625"/>
            <a:ext cx="142876" cy="116087"/>
          </a:xfrm>
          <a:custGeom>
            <a:avLst/>
            <a:gdLst/>
            <a:ahLst/>
            <a:cxnLst/>
            <a:rect l="0" t="0" r="0" b="0"/>
            <a:pathLst>
              <a:path w="142876" h="116087">
                <a:moveTo>
                  <a:pt x="0" y="35719"/>
                </a:moveTo>
                <a:lnTo>
                  <a:pt x="0" y="35719"/>
                </a:lnTo>
                <a:lnTo>
                  <a:pt x="0" y="44648"/>
                </a:lnTo>
                <a:lnTo>
                  <a:pt x="0" y="53578"/>
                </a:lnTo>
                <a:lnTo>
                  <a:pt x="0" y="71438"/>
                </a:lnTo>
                <a:lnTo>
                  <a:pt x="8930" y="80367"/>
                </a:lnTo>
                <a:lnTo>
                  <a:pt x="8930" y="98226"/>
                </a:lnTo>
                <a:lnTo>
                  <a:pt x="8930" y="107156"/>
                </a:lnTo>
                <a:lnTo>
                  <a:pt x="8930" y="116086"/>
                </a:lnTo>
                <a:lnTo>
                  <a:pt x="8930" y="116086"/>
                </a:lnTo>
                <a:lnTo>
                  <a:pt x="8930" y="116086"/>
                </a:lnTo>
                <a:lnTo>
                  <a:pt x="8930" y="116086"/>
                </a:lnTo>
                <a:lnTo>
                  <a:pt x="0" y="107156"/>
                </a:lnTo>
                <a:lnTo>
                  <a:pt x="0" y="107156"/>
                </a:lnTo>
                <a:lnTo>
                  <a:pt x="0" y="98226"/>
                </a:lnTo>
                <a:lnTo>
                  <a:pt x="0" y="80367"/>
                </a:lnTo>
                <a:lnTo>
                  <a:pt x="0" y="62508"/>
                </a:lnTo>
                <a:lnTo>
                  <a:pt x="8930" y="44648"/>
                </a:lnTo>
                <a:lnTo>
                  <a:pt x="8930" y="26789"/>
                </a:lnTo>
                <a:lnTo>
                  <a:pt x="17859" y="8930"/>
                </a:lnTo>
                <a:lnTo>
                  <a:pt x="26789" y="8930"/>
                </a:lnTo>
                <a:lnTo>
                  <a:pt x="35719" y="8930"/>
                </a:lnTo>
                <a:lnTo>
                  <a:pt x="44649" y="8930"/>
                </a:lnTo>
                <a:lnTo>
                  <a:pt x="53578" y="17859"/>
                </a:lnTo>
                <a:lnTo>
                  <a:pt x="62508" y="35719"/>
                </a:lnTo>
                <a:lnTo>
                  <a:pt x="71438" y="53578"/>
                </a:lnTo>
                <a:lnTo>
                  <a:pt x="71438" y="62508"/>
                </a:lnTo>
                <a:lnTo>
                  <a:pt x="80367" y="80367"/>
                </a:lnTo>
                <a:lnTo>
                  <a:pt x="80367" y="89296"/>
                </a:lnTo>
                <a:lnTo>
                  <a:pt x="80367" y="89296"/>
                </a:lnTo>
                <a:lnTo>
                  <a:pt x="80367" y="98226"/>
                </a:lnTo>
                <a:lnTo>
                  <a:pt x="80367" y="98226"/>
                </a:lnTo>
                <a:lnTo>
                  <a:pt x="80367" y="98226"/>
                </a:lnTo>
                <a:lnTo>
                  <a:pt x="80367" y="98226"/>
                </a:lnTo>
                <a:lnTo>
                  <a:pt x="80367" y="89296"/>
                </a:lnTo>
                <a:lnTo>
                  <a:pt x="80367" y="80367"/>
                </a:lnTo>
                <a:lnTo>
                  <a:pt x="80367" y="71438"/>
                </a:lnTo>
                <a:lnTo>
                  <a:pt x="89297" y="53578"/>
                </a:lnTo>
                <a:lnTo>
                  <a:pt x="89297" y="35719"/>
                </a:lnTo>
                <a:lnTo>
                  <a:pt x="98227" y="17859"/>
                </a:lnTo>
                <a:lnTo>
                  <a:pt x="98227" y="8930"/>
                </a:lnTo>
                <a:lnTo>
                  <a:pt x="107156" y="0"/>
                </a:lnTo>
                <a:lnTo>
                  <a:pt x="116086" y="0"/>
                </a:lnTo>
                <a:lnTo>
                  <a:pt x="125016" y="8930"/>
                </a:lnTo>
                <a:lnTo>
                  <a:pt x="125016" y="17859"/>
                </a:lnTo>
                <a:lnTo>
                  <a:pt x="133945" y="26789"/>
                </a:lnTo>
                <a:lnTo>
                  <a:pt x="133945" y="44648"/>
                </a:lnTo>
                <a:lnTo>
                  <a:pt x="142875" y="53578"/>
                </a:lnTo>
                <a:lnTo>
                  <a:pt x="142875" y="62508"/>
                </a:lnTo>
                <a:lnTo>
                  <a:pt x="142875" y="71438"/>
                </a:lnTo>
                <a:lnTo>
                  <a:pt x="133945" y="80367"/>
                </a:lnTo>
                <a:lnTo>
                  <a:pt x="133945" y="89296"/>
                </a:lnTo>
                <a:lnTo>
                  <a:pt x="133945" y="89296"/>
                </a:lnTo>
                <a:lnTo>
                  <a:pt x="133945" y="89296"/>
                </a:lnTo>
                <a:lnTo>
                  <a:pt x="133945" y="8929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Freeform 544"/>
          <p:cNvSpPr/>
          <p:nvPr/>
        </p:nvSpPr>
        <p:spPr>
          <a:xfrm>
            <a:off x="7465219" y="2643188"/>
            <a:ext cx="133946" cy="142876"/>
          </a:xfrm>
          <a:custGeom>
            <a:avLst/>
            <a:gdLst/>
            <a:ahLst/>
            <a:cxnLst/>
            <a:rect l="0" t="0" r="0" b="0"/>
            <a:pathLst>
              <a:path w="133946" h="142876">
                <a:moveTo>
                  <a:pt x="0" y="133945"/>
                </a:moveTo>
                <a:lnTo>
                  <a:pt x="0" y="133945"/>
                </a:lnTo>
                <a:lnTo>
                  <a:pt x="0" y="133945"/>
                </a:lnTo>
                <a:lnTo>
                  <a:pt x="0" y="133945"/>
                </a:lnTo>
                <a:lnTo>
                  <a:pt x="8929" y="125015"/>
                </a:lnTo>
                <a:lnTo>
                  <a:pt x="17859" y="125015"/>
                </a:lnTo>
                <a:lnTo>
                  <a:pt x="17859" y="116085"/>
                </a:lnTo>
                <a:lnTo>
                  <a:pt x="26789" y="116085"/>
                </a:lnTo>
                <a:lnTo>
                  <a:pt x="35719" y="98226"/>
                </a:lnTo>
                <a:lnTo>
                  <a:pt x="44648" y="89296"/>
                </a:lnTo>
                <a:lnTo>
                  <a:pt x="44648" y="80367"/>
                </a:lnTo>
                <a:lnTo>
                  <a:pt x="53578" y="62507"/>
                </a:lnTo>
                <a:lnTo>
                  <a:pt x="53578" y="44648"/>
                </a:lnTo>
                <a:lnTo>
                  <a:pt x="53578" y="35718"/>
                </a:lnTo>
                <a:lnTo>
                  <a:pt x="53578" y="26789"/>
                </a:lnTo>
                <a:lnTo>
                  <a:pt x="53578" y="26789"/>
                </a:lnTo>
                <a:lnTo>
                  <a:pt x="53578" y="26789"/>
                </a:lnTo>
                <a:lnTo>
                  <a:pt x="44648" y="26789"/>
                </a:lnTo>
                <a:lnTo>
                  <a:pt x="35719" y="35718"/>
                </a:lnTo>
                <a:lnTo>
                  <a:pt x="35719" y="44648"/>
                </a:lnTo>
                <a:lnTo>
                  <a:pt x="26789" y="53578"/>
                </a:lnTo>
                <a:lnTo>
                  <a:pt x="26789" y="62507"/>
                </a:lnTo>
                <a:lnTo>
                  <a:pt x="26789" y="80367"/>
                </a:lnTo>
                <a:lnTo>
                  <a:pt x="26789" y="98226"/>
                </a:lnTo>
                <a:lnTo>
                  <a:pt x="26789" y="107156"/>
                </a:lnTo>
                <a:lnTo>
                  <a:pt x="26789" y="116085"/>
                </a:lnTo>
                <a:lnTo>
                  <a:pt x="35719" y="125015"/>
                </a:lnTo>
                <a:lnTo>
                  <a:pt x="44648" y="133945"/>
                </a:lnTo>
                <a:lnTo>
                  <a:pt x="53578" y="142875"/>
                </a:lnTo>
                <a:lnTo>
                  <a:pt x="62508" y="142875"/>
                </a:lnTo>
                <a:lnTo>
                  <a:pt x="71437" y="142875"/>
                </a:lnTo>
                <a:lnTo>
                  <a:pt x="80367" y="142875"/>
                </a:lnTo>
                <a:lnTo>
                  <a:pt x="89297" y="133945"/>
                </a:lnTo>
                <a:lnTo>
                  <a:pt x="89297" y="133945"/>
                </a:lnTo>
                <a:lnTo>
                  <a:pt x="98226" y="125015"/>
                </a:lnTo>
                <a:lnTo>
                  <a:pt x="107156" y="116085"/>
                </a:lnTo>
                <a:lnTo>
                  <a:pt x="107156" y="98226"/>
                </a:lnTo>
                <a:lnTo>
                  <a:pt x="116086" y="89296"/>
                </a:lnTo>
                <a:lnTo>
                  <a:pt x="116086" y="71437"/>
                </a:lnTo>
                <a:lnTo>
                  <a:pt x="116086" y="71437"/>
                </a:lnTo>
                <a:lnTo>
                  <a:pt x="125015" y="71437"/>
                </a:lnTo>
                <a:lnTo>
                  <a:pt x="125015" y="71437"/>
                </a:lnTo>
                <a:lnTo>
                  <a:pt x="125015" y="89296"/>
                </a:lnTo>
                <a:lnTo>
                  <a:pt x="125015" y="89296"/>
                </a:lnTo>
                <a:lnTo>
                  <a:pt x="125015" y="98226"/>
                </a:lnTo>
                <a:lnTo>
                  <a:pt x="125015" y="116085"/>
                </a:lnTo>
                <a:lnTo>
                  <a:pt x="125015" y="116085"/>
                </a:lnTo>
                <a:lnTo>
                  <a:pt x="133945" y="116085"/>
                </a:lnTo>
                <a:lnTo>
                  <a:pt x="133945" y="116085"/>
                </a:lnTo>
                <a:lnTo>
                  <a:pt x="133945" y="116085"/>
                </a:lnTo>
                <a:lnTo>
                  <a:pt x="133945" y="116085"/>
                </a:lnTo>
                <a:lnTo>
                  <a:pt x="133945" y="116085"/>
                </a:lnTo>
                <a:lnTo>
                  <a:pt x="125015" y="107156"/>
                </a:lnTo>
                <a:lnTo>
                  <a:pt x="125015" y="98226"/>
                </a:lnTo>
                <a:lnTo>
                  <a:pt x="125015" y="89296"/>
                </a:lnTo>
                <a:lnTo>
                  <a:pt x="125015" y="71437"/>
                </a:lnTo>
                <a:lnTo>
                  <a:pt x="125015" y="53578"/>
                </a:lnTo>
                <a:lnTo>
                  <a:pt x="125015" y="35718"/>
                </a:lnTo>
                <a:lnTo>
                  <a:pt x="125015" y="17859"/>
                </a:lnTo>
                <a:lnTo>
                  <a:pt x="133945" y="8929"/>
                </a:lnTo>
                <a:lnTo>
                  <a:pt x="133945" y="8929"/>
                </a:lnTo>
                <a:lnTo>
                  <a:pt x="133945" y="0"/>
                </a:lnTo>
                <a:lnTo>
                  <a:pt x="13394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Freeform 545"/>
          <p:cNvSpPr/>
          <p:nvPr/>
        </p:nvSpPr>
        <p:spPr>
          <a:xfrm>
            <a:off x="7652742" y="2607469"/>
            <a:ext cx="80368" cy="133946"/>
          </a:xfrm>
          <a:custGeom>
            <a:avLst/>
            <a:gdLst/>
            <a:ahLst/>
            <a:cxnLst/>
            <a:rect l="0" t="0" r="0" b="0"/>
            <a:pathLst>
              <a:path w="80368" h="133946">
                <a:moveTo>
                  <a:pt x="26789" y="0"/>
                </a:moveTo>
                <a:lnTo>
                  <a:pt x="17860" y="0"/>
                </a:lnTo>
                <a:lnTo>
                  <a:pt x="17860" y="0"/>
                </a:lnTo>
                <a:lnTo>
                  <a:pt x="17860" y="8929"/>
                </a:lnTo>
                <a:lnTo>
                  <a:pt x="8930" y="8929"/>
                </a:lnTo>
                <a:lnTo>
                  <a:pt x="8930" y="17859"/>
                </a:lnTo>
                <a:lnTo>
                  <a:pt x="8930" y="35719"/>
                </a:lnTo>
                <a:lnTo>
                  <a:pt x="8930" y="44648"/>
                </a:lnTo>
                <a:lnTo>
                  <a:pt x="0" y="62508"/>
                </a:lnTo>
                <a:lnTo>
                  <a:pt x="0" y="80367"/>
                </a:lnTo>
                <a:lnTo>
                  <a:pt x="0" y="98226"/>
                </a:lnTo>
                <a:lnTo>
                  <a:pt x="0" y="107156"/>
                </a:lnTo>
                <a:lnTo>
                  <a:pt x="0" y="125015"/>
                </a:lnTo>
                <a:lnTo>
                  <a:pt x="8930" y="125015"/>
                </a:lnTo>
                <a:lnTo>
                  <a:pt x="8930" y="133945"/>
                </a:lnTo>
                <a:lnTo>
                  <a:pt x="8930" y="133945"/>
                </a:lnTo>
                <a:lnTo>
                  <a:pt x="17860" y="133945"/>
                </a:lnTo>
                <a:lnTo>
                  <a:pt x="17860" y="125015"/>
                </a:lnTo>
                <a:lnTo>
                  <a:pt x="17860" y="125015"/>
                </a:lnTo>
                <a:lnTo>
                  <a:pt x="26789" y="116086"/>
                </a:lnTo>
                <a:lnTo>
                  <a:pt x="26789" y="107156"/>
                </a:lnTo>
                <a:lnTo>
                  <a:pt x="35719" y="98226"/>
                </a:lnTo>
                <a:lnTo>
                  <a:pt x="35719" y="80367"/>
                </a:lnTo>
                <a:lnTo>
                  <a:pt x="35719" y="62508"/>
                </a:lnTo>
                <a:lnTo>
                  <a:pt x="35719" y="53578"/>
                </a:lnTo>
                <a:lnTo>
                  <a:pt x="35719" y="44648"/>
                </a:lnTo>
                <a:lnTo>
                  <a:pt x="35719" y="44648"/>
                </a:lnTo>
                <a:lnTo>
                  <a:pt x="35719" y="44648"/>
                </a:lnTo>
                <a:lnTo>
                  <a:pt x="35719" y="53578"/>
                </a:lnTo>
                <a:lnTo>
                  <a:pt x="35719" y="62508"/>
                </a:lnTo>
                <a:lnTo>
                  <a:pt x="44649" y="80367"/>
                </a:lnTo>
                <a:lnTo>
                  <a:pt x="44649" y="89297"/>
                </a:lnTo>
                <a:lnTo>
                  <a:pt x="44649" y="98226"/>
                </a:lnTo>
                <a:lnTo>
                  <a:pt x="53578" y="107156"/>
                </a:lnTo>
                <a:lnTo>
                  <a:pt x="53578" y="116086"/>
                </a:lnTo>
                <a:lnTo>
                  <a:pt x="62508" y="116086"/>
                </a:lnTo>
                <a:lnTo>
                  <a:pt x="62508" y="116086"/>
                </a:lnTo>
                <a:lnTo>
                  <a:pt x="71438" y="116086"/>
                </a:lnTo>
                <a:lnTo>
                  <a:pt x="80367" y="107156"/>
                </a:lnTo>
                <a:lnTo>
                  <a:pt x="80367" y="107156"/>
                </a:lnTo>
                <a:lnTo>
                  <a:pt x="80367" y="98226"/>
                </a:lnTo>
                <a:lnTo>
                  <a:pt x="80367" y="982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Freeform 546"/>
          <p:cNvSpPr/>
          <p:nvPr/>
        </p:nvSpPr>
        <p:spPr>
          <a:xfrm>
            <a:off x="7742039" y="2527102"/>
            <a:ext cx="196454" cy="205383"/>
          </a:xfrm>
          <a:custGeom>
            <a:avLst/>
            <a:gdLst/>
            <a:ahLst/>
            <a:cxnLst/>
            <a:rect l="0" t="0" r="0" b="0"/>
            <a:pathLst>
              <a:path w="196454" h="205383">
                <a:moveTo>
                  <a:pt x="8930" y="80367"/>
                </a:moveTo>
                <a:lnTo>
                  <a:pt x="0" y="80367"/>
                </a:lnTo>
                <a:lnTo>
                  <a:pt x="0" y="89296"/>
                </a:lnTo>
                <a:lnTo>
                  <a:pt x="0" y="89296"/>
                </a:lnTo>
                <a:lnTo>
                  <a:pt x="0" y="98226"/>
                </a:lnTo>
                <a:lnTo>
                  <a:pt x="8930" y="98226"/>
                </a:lnTo>
                <a:lnTo>
                  <a:pt x="8930" y="107156"/>
                </a:lnTo>
                <a:lnTo>
                  <a:pt x="17859" y="116086"/>
                </a:lnTo>
                <a:lnTo>
                  <a:pt x="26789" y="116086"/>
                </a:lnTo>
                <a:lnTo>
                  <a:pt x="35719" y="125015"/>
                </a:lnTo>
                <a:lnTo>
                  <a:pt x="44649" y="133945"/>
                </a:lnTo>
                <a:lnTo>
                  <a:pt x="53578" y="142875"/>
                </a:lnTo>
                <a:lnTo>
                  <a:pt x="62508" y="151804"/>
                </a:lnTo>
                <a:lnTo>
                  <a:pt x="62508" y="151804"/>
                </a:lnTo>
                <a:lnTo>
                  <a:pt x="71438" y="160734"/>
                </a:lnTo>
                <a:lnTo>
                  <a:pt x="71438" y="169664"/>
                </a:lnTo>
                <a:lnTo>
                  <a:pt x="71438" y="178593"/>
                </a:lnTo>
                <a:lnTo>
                  <a:pt x="71438" y="178593"/>
                </a:lnTo>
                <a:lnTo>
                  <a:pt x="62508" y="187523"/>
                </a:lnTo>
                <a:lnTo>
                  <a:pt x="62508" y="196453"/>
                </a:lnTo>
                <a:lnTo>
                  <a:pt x="53578" y="196453"/>
                </a:lnTo>
                <a:lnTo>
                  <a:pt x="44649" y="205382"/>
                </a:lnTo>
                <a:lnTo>
                  <a:pt x="35719" y="205382"/>
                </a:lnTo>
                <a:lnTo>
                  <a:pt x="35719" y="205382"/>
                </a:lnTo>
                <a:lnTo>
                  <a:pt x="35719" y="205382"/>
                </a:lnTo>
                <a:lnTo>
                  <a:pt x="35719" y="205382"/>
                </a:lnTo>
                <a:lnTo>
                  <a:pt x="35719" y="205382"/>
                </a:lnTo>
                <a:lnTo>
                  <a:pt x="35719" y="205382"/>
                </a:lnTo>
                <a:lnTo>
                  <a:pt x="44649" y="205382"/>
                </a:lnTo>
                <a:lnTo>
                  <a:pt x="44649" y="196453"/>
                </a:lnTo>
                <a:lnTo>
                  <a:pt x="53578" y="187523"/>
                </a:lnTo>
                <a:lnTo>
                  <a:pt x="62508" y="178593"/>
                </a:lnTo>
                <a:lnTo>
                  <a:pt x="71438" y="169664"/>
                </a:lnTo>
                <a:lnTo>
                  <a:pt x="80367" y="160734"/>
                </a:lnTo>
                <a:lnTo>
                  <a:pt x="89297" y="142875"/>
                </a:lnTo>
                <a:lnTo>
                  <a:pt x="107156" y="125015"/>
                </a:lnTo>
                <a:lnTo>
                  <a:pt x="116086" y="107156"/>
                </a:lnTo>
                <a:lnTo>
                  <a:pt x="125016" y="80367"/>
                </a:lnTo>
                <a:lnTo>
                  <a:pt x="133945" y="62507"/>
                </a:lnTo>
                <a:lnTo>
                  <a:pt x="142875" y="35718"/>
                </a:lnTo>
                <a:lnTo>
                  <a:pt x="142875" y="17859"/>
                </a:lnTo>
                <a:lnTo>
                  <a:pt x="142875" y="8929"/>
                </a:lnTo>
                <a:lnTo>
                  <a:pt x="142875" y="0"/>
                </a:lnTo>
                <a:lnTo>
                  <a:pt x="142875" y="8929"/>
                </a:lnTo>
                <a:lnTo>
                  <a:pt x="133945" y="17859"/>
                </a:lnTo>
                <a:lnTo>
                  <a:pt x="125016" y="26789"/>
                </a:lnTo>
                <a:lnTo>
                  <a:pt x="116086" y="35718"/>
                </a:lnTo>
                <a:lnTo>
                  <a:pt x="107156" y="53578"/>
                </a:lnTo>
                <a:lnTo>
                  <a:pt x="107156" y="62507"/>
                </a:lnTo>
                <a:lnTo>
                  <a:pt x="98227" y="80367"/>
                </a:lnTo>
                <a:lnTo>
                  <a:pt x="98227" y="89296"/>
                </a:lnTo>
                <a:lnTo>
                  <a:pt x="107156" y="107156"/>
                </a:lnTo>
                <a:lnTo>
                  <a:pt x="107156" y="116086"/>
                </a:lnTo>
                <a:lnTo>
                  <a:pt x="116086" y="125015"/>
                </a:lnTo>
                <a:lnTo>
                  <a:pt x="125016" y="133945"/>
                </a:lnTo>
                <a:lnTo>
                  <a:pt x="133945" y="142875"/>
                </a:lnTo>
                <a:lnTo>
                  <a:pt x="151805" y="151804"/>
                </a:lnTo>
                <a:lnTo>
                  <a:pt x="160734" y="151804"/>
                </a:lnTo>
                <a:lnTo>
                  <a:pt x="178594" y="151804"/>
                </a:lnTo>
                <a:lnTo>
                  <a:pt x="187524" y="151804"/>
                </a:lnTo>
                <a:lnTo>
                  <a:pt x="187524" y="151804"/>
                </a:lnTo>
                <a:lnTo>
                  <a:pt x="196453" y="151804"/>
                </a:lnTo>
                <a:lnTo>
                  <a:pt x="196453" y="15180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Freeform 549"/>
          <p:cNvSpPr/>
          <p:nvPr/>
        </p:nvSpPr>
        <p:spPr>
          <a:xfrm>
            <a:off x="3500438" y="3911203"/>
            <a:ext cx="455415" cy="589360"/>
          </a:xfrm>
          <a:custGeom>
            <a:avLst/>
            <a:gdLst/>
            <a:ahLst/>
            <a:cxnLst/>
            <a:rect l="0" t="0" r="0" b="0"/>
            <a:pathLst>
              <a:path w="455415" h="589360">
                <a:moveTo>
                  <a:pt x="330398" y="26789"/>
                </a:moveTo>
                <a:lnTo>
                  <a:pt x="330398" y="26789"/>
                </a:lnTo>
                <a:lnTo>
                  <a:pt x="321468" y="17859"/>
                </a:lnTo>
                <a:lnTo>
                  <a:pt x="303609" y="17859"/>
                </a:lnTo>
                <a:lnTo>
                  <a:pt x="285750" y="17859"/>
                </a:lnTo>
                <a:lnTo>
                  <a:pt x="267890" y="8929"/>
                </a:lnTo>
                <a:lnTo>
                  <a:pt x="241101" y="8929"/>
                </a:lnTo>
                <a:lnTo>
                  <a:pt x="223242" y="17859"/>
                </a:lnTo>
                <a:lnTo>
                  <a:pt x="205382" y="17859"/>
                </a:lnTo>
                <a:lnTo>
                  <a:pt x="178593" y="26789"/>
                </a:lnTo>
                <a:lnTo>
                  <a:pt x="160734" y="35718"/>
                </a:lnTo>
                <a:lnTo>
                  <a:pt x="142875" y="53578"/>
                </a:lnTo>
                <a:lnTo>
                  <a:pt x="125015" y="71437"/>
                </a:lnTo>
                <a:lnTo>
                  <a:pt x="107156" y="89297"/>
                </a:lnTo>
                <a:lnTo>
                  <a:pt x="89296" y="107156"/>
                </a:lnTo>
                <a:lnTo>
                  <a:pt x="71437" y="133945"/>
                </a:lnTo>
                <a:lnTo>
                  <a:pt x="62507" y="160734"/>
                </a:lnTo>
                <a:lnTo>
                  <a:pt x="44648" y="196453"/>
                </a:lnTo>
                <a:lnTo>
                  <a:pt x="35718" y="232172"/>
                </a:lnTo>
                <a:lnTo>
                  <a:pt x="17859" y="267890"/>
                </a:lnTo>
                <a:lnTo>
                  <a:pt x="8929" y="303609"/>
                </a:lnTo>
                <a:lnTo>
                  <a:pt x="8929" y="348258"/>
                </a:lnTo>
                <a:lnTo>
                  <a:pt x="0" y="383976"/>
                </a:lnTo>
                <a:lnTo>
                  <a:pt x="0" y="419695"/>
                </a:lnTo>
                <a:lnTo>
                  <a:pt x="0" y="446484"/>
                </a:lnTo>
                <a:lnTo>
                  <a:pt x="8929" y="473273"/>
                </a:lnTo>
                <a:lnTo>
                  <a:pt x="17859" y="508992"/>
                </a:lnTo>
                <a:lnTo>
                  <a:pt x="26789" y="526851"/>
                </a:lnTo>
                <a:lnTo>
                  <a:pt x="44648" y="544711"/>
                </a:lnTo>
                <a:lnTo>
                  <a:pt x="62507" y="562570"/>
                </a:lnTo>
                <a:lnTo>
                  <a:pt x="80367" y="571500"/>
                </a:lnTo>
                <a:lnTo>
                  <a:pt x="107156" y="580429"/>
                </a:lnTo>
                <a:lnTo>
                  <a:pt x="125015" y="589359"/>
                </a:lnTo>
                <a:lnTo>
                  <a:pt x="151804" y="580429"/>
                </a:lnTo>
                <a:lnTo>
                  <a:pt x="178593" y="580429"/>
                </a:lnTo>
                <a:lnTo>
                  <a:pt x="205382" y="571500"/>
                </a:lnTo>
                <a:lnTo>
                  <a:pt x="232171" y="562570"/>
                </a:lnTo>
                <a:lnTo>
                  <a:pt x="258960" y="553640"/>
                </a:lnTo>
                <a:lnTo>
                  <a:pt x="285750" y="544711"/>
                </a:lnTo>
                <a:lnTo>
                  <a:pt x="312539" y="526851"/>
                </a:lnTo>
                <a:lnTo>
                  <a:pt x="339328" y="508992"/>
                </a:lnTo>
                <a:lnTo>
                  <a:pt x="357187" y="491133"/>
                </a:lnTo>
                <a:lnTo>
                  <a:pt x="375046" y="464343"/>
                </a:lnTo>
                <a:lnTo>
                  <a:pt x="392906" y="437554"/>
                </a:lnTo>
                <a:lnTo>
                  <a:pt x="410765" y="410765"/>
                </a:lnTo>
                <a:lnTo>
                  <a:pt x="419695" y="383976"/>
                </a:lnTo>
                <a:lnTo>
                  <a:pt x="437554" y="357187"/>
                </a:lnTo>
                <a:lnTo>
                  <a:pt x="446484" y="321468"/>
                </a:lnTo>
                <a:lnTo>
                  <a:pt x="446484" y="285750"/>
                </a:lnTo>
                <a:lnTo>
                  <a:pt x="455414" y="258961"/>
                </a:lnTo>
                <a:lnTo>
                  <a:pt x="455414" y="223242"/>
                </a:lnTo>
                <a:lnTo>
                  <a:pt x="446484" y="196453"/>
                </a:lnTo>
                <a:lnTo>
                  <a:pt x="446484" y="169664"/>
                </a:lnTo>
                <a:lnTo>
                  <a:pt x="437554" y="142875"/>
                </a:lnTo>
                <a:lnTo>
                  <a:pt x="428625" y="107156"/>
                </a:lnTo>
                <a:lnTo>
                  <a:pt x="419695" y="89297"/>
                </a:lnTo>
                <a:lnTo>
                  <a:pt x="401835" y="62508"/>
                </a:lnTo>
                <a:lnTo>
                  <a:pt x="383976" y="44648"/>
                </a:lnTo>
                <a:lnTo>
                  <a:pt x="366117" y="26789"/>
                </a:lnTo>
                <a:lnTo>
                  <a:pt x="339328" y="17859"/>
                </a:lnTo>
                <a:lnTo>
                  <a:pt x="321468" y="8929"/>
                </a:lnTo>
                <a:lnTo>
                  <a:pt x="294679" y="0"/>
                </a:lnTo>
                <a:lnTo>
                  <a:pt x="276820" y="0"/>
                </a:lnTo>
                <a:lnTo>
                  <a:pt x="250031" y="8929"/>
                </a:lnTo>
                <a:lnTo>
                  <a:pt x="232171" y="17859"/>
                </a:lnTo>
                <a:lnTo>
                  <a:pt x="205382" y="26789"/>
                </a:lnTo>
                <a:lnTo>
                  <a:pt x="187523" y="44648"/>
                </a:lnTo>
                <a:lnTo>
                  <a:pt x="169664" y="62508"/>
                </a:lnTo>
                <a:lnTo>
                  <a:pt x="151804" y="89297"/>
                </a:lnTo>
                <a:lnTo>
                  <a:pt x="133945" y="116086"/>
                </a:lnTo>
                <a:lnTo>
                  <a:pt x="107156" y="151804"/>
                </a:lnTo>
                <a:lnTo>
                  <a:pt x="98226" y="187523"/>
                </a:lnTo>
                <a:lnTo>
                  <a:pt x="80367" y="223242"/>
                </a:lnTo>
                <a:lnTo>
                  <a:pt x="71437" y="267890"/>
                </a:lnTo>
                <a:lnTo>
                  <a:pt x="62507" y="303609"/>
                </a:lnTo>
                <a:lnTo>
                  <a:pt x="53578" y="348258"/>
                </a:lnTo>
                <a:lnTo>
                  <a:pt x="53578" y="375047"/>
                </a:lnTo>
                <a:lnTo>
                  <a:pt x="53578" y="401836"/>
                </a:lnTo>
                <a:lnTo>
                  <a:pt x="53578" y="428625"/>
                </a:lnTo>
                <a:lnTo>
                  <a:pt x="62507" y="446484"/>
                </a:lnTo>
                <a:lnTo>
                  <a:pt x="71437" y="455414"/>
                </a:lnTo>
                <a:lnTo>
                  <a:pt x="89296" y="464343"/>
                </a:lnTo>
                <a:lnTo>
                  <a:pt x="107156" y="464343"/>
                </a:lnTo>
                <a:lnTo>
                  <a:pt x="116085" y="455414"/>
                </a:lnTo>
                <a:lnTo>
                  <a:pt x="142875" y="437554"/>
                </a:lnTo>
                <a:lnTo>
                  <a:pt x="160734" y="419695"/>
                </a:lnTo>
                <a:lnTo>
                  <a:pt x="178593" y="401836"/>
                </a:lnTo>
                <a:lnTo>
                  <a:pt x="205382" y="375047"/>
                </a:lnTo>
                <a:lnTo>
                  <a:pt x="223242" y="339328"/>
                </a:lnTo>
                <a:lnTo>
                  <a:pt x="232171" y="303609"/>
                </a:lnTo>
                <a:lnTo>
                  <a:pt x="250031" y="276820"/>
                </a:lnTo>
                <a:lnTo>
                  <a:pt x="258960" y="241101"/>
                </a:lnTo>
                <a:lnTo>
                  <a:pt x="267890" y="214312"/>
                </a:lnTo>
                <a:lnTo>
                  <a:pt x="276820" y="187523"/>
                </a:lnTo>
                <a:lnTo>
                  <a:pt x="276820" y="160734"/>
                </a:lnTo>
                <a:lnTo>
                  <a:pt x="276820" y="142875"/>
                </a:lnTo>
                <a:lnTo>
                  <a:pt x="267890" y="125015"/>
                </a:lnTo>
                <a:lnTo>
                  <a:pt x="258960" y="116086"/>
                </a:lnTo>
                <a:lnTo>
                  <a:pt x="250031" y="107156"/>
                </a:lnTo>
                <a:lnTo>
                  <a:pt x="232171" y="107156"/>
                </a:lnTo>
                <a:lnTo>
                  <a:pt x="205382" y="116086"/>
                </a:lnTo>
                <a:lnTo>
                  <a:pt x="187523" y="125015"/>
                </a:lnTo>
                <a:lnTo>
                  <a:pt x="169664" y="142875"/>
                </a:lnTo>
                <a:lnTo>
                  <a:pt x="142875" y="160734"/>
                </a:lnTo>
                <a:lnTo>
                  <a:pt x="125015" y="187523"/>
                </a:lnTo>
                <a:lnTo>
                  <a:pt x="107156" y="205383"/>
                </a:lnTo>
                <a:lnTo>
                  <a:pt x="98226" y="232172"/>
                </a:lnTo>
                <a:lnTo>
                  <a:pt x="89296" y="250031"/>
                </a:lnTo>
                <a:lnTo>
                  <a:pt x="80367" y="258961"/>
                </a:lnTo>
                <a:lnTo>
                  <a:pt x="80367" y="267890"/>
                </a:lnTo>
                <a:lnTo>
                  <a:pt x="89296" y="267890"/>
                </a:lnTo>
                <a:lnTo>
                  <a:pt x="98226" y="267890"/>
                </a:lnTo>
                <a:lnTo>
                  <a:pt x="116085" y="258961"/>
                </a:lnTo>
                <a:lnTo>
                  <a:pt x="125015" y="250031"/>
                </a:lnTo>
                <a:lnTo>
                  <a:pt x="142875" y="241101"/>
                </a:lnTo>
                <a:lnTo>
                  <a:pt x="160734" y="214312"/>
                </a:lnTo>
                <a:lnTo>
                  <a:pt x="178593" y="196453"/>
                </a:lnTo>
                <a:lnTo>
                  <a:pt x="196453" y="178593"/>
                </a:lnTo>
                <a:lnTo>
                  <a:pt x="223242" y="160734"/>
                </a:lnTo>
                <a:lnTo>
                  <a:pt x="232171" y="142875"/>
                </a:lnTo>
                <a:lnTo>
                  <a:pt x="250031" y="133945"/>
                </a:lnTo>
                <a:lnTo>
                  <a:pt x="258960" y="125015"/>
                </a:lnTo>
                <a:lnTo>
                  <a:pt x="258960" y="125015"/>
                </a:lnTo>
                <a:lnTo>
                  <a:pt x="250031" y="133945"/>
                </a:lnTo>
                <a:lnTo>
                  <a:pt x="241101" y="151804"/>
                </a:lnTo>
                <a:lnTo>
                  <a:pt x="232171" y="178593"/>
                </a:lnTo>
                <a:lnTo>
                  <a:pt x="205382" y="205383"/>
                </a:lnTo>
                <a:lnTo>
                  <a:pt x="178593" y="241101"/>
                </a:lnTo>
                <a:lnTo>
                  <a:pt x="151804" y="276820"/>
                </a:lnTo>
                <a:lnTo>
                  <a:pt x="125015" y="312539"/>
                </a:lnTo>
                <a:lnTo>
                  <a:pt x="98226" y="348258"/>
                </a:lnTo>
                <a:lnTo>
                  <a:pt x="80367" y="375047"/>
                </a:lnTo>
                <a:lnTo>
                  <a:pt x="62507" y="392906"/>
                </a:lnTo>
                <a:lnTo>
                  <a:pt x="53578" y="410765"/>
                </a:lnTo>
                <a:lnTo>
                  <a:pt x="53578" y="419695"/>
                </a:lnTo>
                <a:lnTo>
                  <a:pt x="62507" y="419695"/>
                </a:lnTo>
                <a:lnTo>
                  <a:pt x="71437" y="410765"/>
                </a:lnTo>
                <a:lnTo>
                  <a:pt x="89296" y="401836"/>
                </a:lnTo>
                <a:lnTo>
                  <a:pt x="107156" y="383976"/>
                </a:lnTo>
                <a:lnTo>
                  <a:pt x="133945" y="357187"/>
                </a:lnTo>
                <a:lnTo>
                  <a:pt x="160734" y="321468"/>
                </a:lnTo>
                <a:lnTo>
                  <a:pt x="196453" y="294679"/>
                </a:lnTo>
                <a:lnTo>
                  <a:pt x="223242" y="267890"/>
                </a:lnTo>
                <a:lnTo>
                  <a:pt x="250031" y="241101"/>
                </a:lnTo>
                <a:lnTo>
                  <a:pt x="267890" y="223242"/>
                </a:lnTo>
                <a:lnTo>
                  <a:pt x="285750" y="214312"/>
                </a:lnTo>
                <a:lnTo>
                  <a:pt x="294679" y="205383"/>
                </a:lnTo>
                <a:lnTo>
                  <a:pt x="294679" y="205383"/>
                </a:lnTo>
                <a:lnTo>
                  <a:pt x="294679" y="214312"/>
                </a:lnTo>
                <a:lnTo>
                  <a:pt x="285750" y="223242"/>
                </a:lnTo>
                <a:lnTo>
                  <a:pt x="276820" y="241101"/>
                </a:lnTo>
                <a:lnTo>
                  <a:pt x="258960" y="267890"/>
                </a:lnTo>
                <a:lnTo>
                  <a:pt x="241101" y="294679"/>
                </a:lnTo>
                <a:lnTo>
                  <a:pt x="214312" y="321468"/>
                </a:lnTo>
                <a:lnTo>
                  <a:pt x="187523" y="357187"/>
                </a:lnTo>
                <a:lnTo>
                  <a:pt x="169664" y="383976"/>
                </a:lnTo>
                <a:lnTo>
                  <a:pt x="151804" y="419695"/>
                </a:lnTo>
                <a:lnTo>
                  <a:pt x="133945" y="437554"/>
                </a:lnTo>
                <a:lnTo>
                  <a:pt x="125015" y="464343"/>
                </a:lnTo>
                <a:lnTo>
                  <a:pt x="125015" y="473273"/>
                </a:lnTo>
                <a:lnTo>
                  <a:pt x="125015" y="482203"/>
                </a:lnTo>
                <a:lnTo>
                  <a:pt x="133945" y="482203"/>
                </a:lnTo>
                <a:lnTo>
                  <a:pt x="151804" y="482203"/>
                </a:lnTo>
                <a:lnTo>
                  <a:pt x="169664" y="464343"/>
                </a:lnTo>
                <a:lnTo>
                  <a:pt x="196453" y="446484"/>
                </a:lnTo>
                <a:lnTo>
                  <a:pt x="223242" y="428625"/>
                </a:lnTo>
                <a:lnTo>
                  <a:pt x="250031" y="410765"/>
                </a:lnTo>
                <a:lnTo>
                  <a:pt x="285750" y="392906"/>
                </a:lnTo>
                <a:lnTo>
                  <a:pt x="312539" y="375047"/>
                </a:lnTo>
                <a:lnTo>
                  <a:pt x="330398" y="357187"/>
                </a:lnTo>
                <a:lnTo>
                  <a:pt x="357187" y="348258"/>
                </a:lnTo>
                <a:lnTo>
                  <a:pt x="366117" y="348258"/>
                </a:lnTo>
                <a:lnTo>
                  <a:pt x="375046" y="348258"/>
                </a:lnTo>
                <a:lnTo>
                  <a:pt x="366117" y="357187"/>
                </a:lnTo>
                <a:lnTo>
                  <a:pt x="357187" y="375047"/>
                </a:lnTo>
                <a:lnTo>
                  <a:pt x="348257" y="392906"/>
                </a:lnTo>
                <a:lnTo>
                  <a:pt x="321468" y="419695"/>
                </a:lnTo>
                <a:lnTo>
                  <a:pt x="303609" y="446484"/>
                </a:lnTo>
                <a:lnTo>
                  <a:pt x="276820" y="464343"/>
                </a:lnTo>
                <a:lnTo>
                  <a:pt x="250031" y="491133"/>
                </a:lnTo>
                <a:lnTo>
                  <a:pt x="232171" y="508992"/>
                </a:lnTo>
                <a:lnTo>
                  <a:pt x="214312" y="526851"/>
                </a:lnTo>
                <a:lnTo>
                  <a:pt x="205382" y="544711"/>
                </a:lnTo>
                <a:lnTo>
                  <a:pt x="205382" y="553640"/>
                </a:lnTo>
                <a:lnTo>
                  <a:pt x="205382" y="553640"/>
                </a:lnTo>
                <a:lnTo>
                  <a:pt x="205382" y="553640"/>
                </a:lnTo>
                <a:lnTo>
                  <a:pt x="223242" y="553640"/>
                </a:lnTo>
                <a:lnTo>
                  <a:pt x="232171" y="544711"/>
                </a:lnTo>
                <a:lnTo>
                  <a:pt x="250031" y="535781"/>
                </a:lnTo>
                <a:lnTo>
                  <a:pt x="267890" y="517922"/>
                </a:lnTo>
                <a:lnTo>
                  <a:pt x="294679" y="500062"/>
                </a:lnTo>
                <a:lnTo>
                  <a:pt x="312539" y="482203"/>
                </a:lnTo>
                <a:lnTo>
                  <a:pt x="330398" y="455414"/>
                </a:lnTo>
                <a:lnTo>
                  <a:pt x="348257" y="437554"/>
                </a:lnTo>
                <a:lnTo>
                  <a:pt x="366117" y="410765"/>
                </a:lnTo>
                <a:lnTo>
                  <a:pt x="383976" y="392906"/>
                </a:lnTo>
                <a:lnTo>
                  <a:pt x="392906" y="375047"/>
                </a:lnTo>
                <a:lnTo>
                  <a:pt x="401835" y="348258"/>
                </a:lnTo>
                <a:lnTo>
                  <a:pt x="410765" y="330398"/>
                </a:lnTo>
                <a:lnTo>
                  <a:pt x="410765" y="321468"/>
                </a:lnTo>
                <a:lnTo>
                  <a:pt x="410765" y="303609"/>
                </a:lnTo>
                <a:lnTo>
                  <a:pt x="401835" y="294679"/>
                </a:lnTo>
                <a:lnTo>
                  <a:pt x="383976" y="276820"/>
                </a:lnTo>
                <a:lnTo>
                  <a:pt x="375046" y="267890"/>
                </a:lnTo>
                <a:lnTo>
                  <a:pt x="348257" y="267890"/>
                </a:lnTo>
                <a:lnTo>
                  <a:pt x="330398" y="258961"/>
                </a:lnTo>
                <a:lnTo>
                  <a:pt x="312539" y="258961"/>
                </a:lnTo>
                <a:lnTo>
                  <a:pt x="285750" y="258961"/>
                </a:lnTo>
                <a:lnTo>
                  <a:pt x="267890" y="250031"/>
                </a:lnTo>
                <a:lnTo>
                  <a:pt x="258960" y="250031"/>
                </a:lnTo>
                <a:lnTo>
                  <a:pt x="250031" y="241101"/>
                </a:lnTo>
                <a:lnTo>
                  <a:pt x="241101" y="232172"/>
                </a:lnTo>
                <a:lnTo>
                  <a:pt x="241101" y="223242"/>
                </a:lnTo>
                <a:lnTo>
                  <a:pt x="241101" y="205383"/>
                </a:lnTo>
                <a:lnTo>
                  <a:pt x="241101" y="187523"/>
                </a:lnTo>
                <a:lnTo>
                  <a:pt x="250031" y="169664"/>
                </a:lnTo>
                <a:lnTo>
                  <a:pt x="258960" y="160734"/>
                </a:lnTo>
                <a:lnTo>
                  <a:pt x="267890" y="133945"/>
                </a:lnTo>
                <a:lnTo>
                  <a:pt x="276820" y="125015"/>
                </a:lnTo>
                <a:lnTo>
                  <a:pt x="276820" y="107156"/>
                </a:lnTo>
                <a:lnTo>
                  <a:pt x="285750" y="107156"/>
                </a:lnTo>
                <a:lnTo>
                  <a:pt x="285750" y="98226"/>
                </a:lnTo>
                <a:lnTo>
                  <a:pt x="285750" y="98226"/>
                </a:lnTo>
                <a:lnTo>
                  <a:pt x="276820" y="98226"/>
                </a:lnTo>
                <a:lnTo>
                  <a:pt x="267890" y="107156"/>
                </a:lnTo>
                <a:lnTo>
                  <a:pt x="258960" y="107156"/>
                </a:lnTo>
                <a:lnTo>
                  <a:pt x="241101" y="116086"/>
                </a:lnTo>
                <a:lnTo>
                  <a:pt x="232171" y="125015"/>
                </a:lnTo>
                <a:lnTo>
                  <a:pt x="214312" y="142875"/>
                </a:lnTo>
                <a:lnTo>
                  <a:pt x="214312" y="142875"/>
                </a:lnTo>
                <a:lnTo>
                  <a:pt x="205382" y="151804"/>
                </a:lnTo>
                <a:lnTo>
                  <a:pt x="205382" y="15180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Freeform 550"/>
          <p:cNvSpPr/>
          <p:nvPr/>
        </p:nvSpPr>
        <p:spPr>
          <a:xfrm>
            <a:off x="2268141" y="5295305"/>
            <a:ext cx="553641" cy="232173"/>
          </a:xfrm>
          <a:custGeom>
            <a:avLst/>
            <a:gdLst/>
            <a:ahLst/>
            <a:cxnLst/>
            <a:rect l="0" t="0" r="0" b="0"/>
            <a:pathLst>
              <a:path w="553641" h="232173">
                <a:moveTo>
                  <a:pt x="0" y="71437"/>
                </a:moveTo>
                <a:lnTo>
                  <a:pt x="0" y="71437"/>
                </a:lnTo>
                <a:lnTo>
                  <a:pt x="0" y="71437"/>
                </a:lnTo>
                <a:lnTo>
                  <a:pt x="0" y="71437"/>
                </a:lnTo>
                <a:lnTo>
                  <a:pt x="0" y="71437"/>
                </a:lnTo>
                <a:lnTo>
                  <a:pt x="0" y="71437"/>
                </a:lnTo>
                <a:lnTo>
                  <a:pt x="0" y="71437"/>
                </a:lnTo>
                <a:lnTo>
                  <a:pt x="0" y="71437"/>
                </a:lnTo>
                <a:lnTo>
                  <a:pt x="8929" y="71437"/>
                </a:lnTo>
                <a:lnTo>
                  <a:pt x="17859" y="71437"/>
                </a:lnTo>
                <a:lnTo>
                  <a:pt x="17859" y="71437"/>
                </a:lnTo>
                <a:lnTo>
                  <a:pt x="35718" y="71437"/>
                </a:lnTo>
                <a:lnTo>
                  <a:pt x="44648" y="80367"/>
                </a:lnTo>
                <a:lnTo>
                  <a:pt x="62507" y="80367"/>
                </a:lnTo>
                <a:lnTo>
                  <a:pt x="71437" y="80367"/>
                </a:lnTo>
                <a:lnTo>
                  <a:pt x="89297" y="80367"/>
                </a:lnTo>
                <a:lnTo>
                  <a:pt x="116086" y="80367"/>
                </a:lnTo>
                <a:lnTo>
                  <a:pt x="133945" y="80367"/>
                </a:lnTo>
                <a:lnTo>
                  <a:pt x="160734" y="80367"/>
                </a:lnTo>
                <a:lnTo>
                  <a:pt x="178593" y="80367"/>
                </a:lnTo>
                <a:lnTo>
                  <a:pt x="205382" y="80367"/>
                </a:lnTo>
                <a:lnTo>
                  <a:pt x="232172" y="80367"/>
                </a:lnTo>
                <a:lnTo>
                  <a:pt x="267890" y="80367"/>
                </a:lnTo>
                <a:lnTo>
                  <a:pt x="294679" y="80367"/>
                </a:lnTo>
                <a:lnTo>
                  <a:pt x="321468" y="80367"/>
                </a:lnTo>
                <a:lnTo>
                  <a:pt x="348257" y="80367"/>
                </a:lnTo>
                <a:lnTo>
                  <a:pt x="375047" y="80367"/>
                </a:lnTo>
                <a:lnTo>
                  <a:pt x="401836" y="80367"/>
                </a:lnTo>
                <a:lnTo>
                  <a:pt x="419695" y="89297"/>
                </a:lnTo>
                <a:lnTo>
                  <a:pt x="446484" y="89297"/>
                </a:lnTo>
                <a:lnTo>
                  <a:pt x="464343" y="89297"/>
                </a:lnTo>
                <a:lnTo>
                  <a:pt x="482203" y="89297"/>
                </a:lnTo>
                <a:lnTo>
                  <a:pt x="500062" y="89297"/>
                </a:lnTo>
                <a:lnTo>
                  <a:pt x="517922" y="89297"/>
                </a:lnTo>
                <a:lnTo>
                  <a:pt x="526851" y="89297"/>
                </a:lnTo>
                <a:lnTo>
                  <a:pt x="526851" y="80367"/>
                </a:lnTo>
                <a:lnTo>
                  <a:pt x="526851" y="80367"/>
                </a:lnTo>
                <a:lnTo>
                  <a:pt x="526851" y="71437"/>
                </a:lnTo>
                <a:lnTo>
                  <a:pt x="526851" y="62508"/>
                </a:lnTo>
                <a:lnTo>
                  <a:pt x="517922" y="53578"/>
                </a:lnTo>
                <a:lnTo>
                  <a:pt x="508992" y="53578"/>
                </a:lnTo>
                <a:lnTo>
                  <a:pt x="491132" y="44648"/>
                </a:lnTo>
                <a:lnTo>
                  <a:pt x="482203" y="35718"/>
                </a:lnTo>
                <a:lnTo>
                  <a:pt x="464343" y="26789"/>
                </a:lnTo>
                <a:lnTo>
                  <a:pt x="455414" y="26789"/>
                </a:lnTo>
                <a:lnTo>
                  <a:pt x="446484" y="17859"/>
                </a:lnTo>
                <a:lnTo>
                  <a:pt x="437554" y="8929"/>
                </a:lnTo>
                <a:lnTo>
                  <a:pt x="428625" y="8929"/>
                </a:lnTo>
                <a:lnTo>
                  <a:pt x="419695" y="8929"/>
                </a:lnTo>
                <a:lnTo>
                  <a:pt x="419695" y="0"/>
                </a:lnTo>
                <a:lnTo>
                  <a:pt x="419695" y="0"/>
                </a:lnTo>
                <a:lnTo>
                  <a:pt x="419695" y="0"/>
                </a:lnTo>
                <a:lnTo>
                  <a:pt x="419695" y="0"/>
                </a:lnTo>
                <a:lnTo>
                  <a:pt x="428625" y="0"/>
                </a:lnTo>
                <a:lnTo>
                  <a:pt x="428625" y="8929"/>
                </a:lnTo>
                <a:lnTo>
                  <a:pt x="446484" y="8929"/>
                </a:lnTo>
                <a:lnTo>
                  <a:pt x="455414" y="8929"/>
                </a:lnTo>
                <a:lnTo>
                  <a:pt x="473273" y="8929"/>
                </a:lnTo>
                <a:lnTo>
                  <a:pt x="491132" y="17859"/>
                </a:lnTo>
                <a:lnTo>
                  <a:pt x="500062" y="26789"/>
                </a:lnTo>
                <a:lnTo>
                  <a:pt x="517922" y="35718"/>
                </a:lnTo>
                <a:lnTo>
                  <a:pt x="526851" y="44648"/>
                </a:lnTo>
                <a:lnTo>
                  <a:pt x="544711" y="53578"/>
                </a:lnTo>
                <a:lnTo>
                  <a:pt x="544711" y="62508"/>
                </a:lnTo>
                <a:lnTo>
                  <a:pt x="553640" y="80367"/>
                </a:lnTo>
                <a:lnTo>
                  <a:pt x="553640" y="89297"/>
                </a:lnTo>
                <a:lnTo>
                  <a:pt x="553640" y="107156"/>
                </a:lnTo>
                <a:lnTo>
                  <a:pt x="553640" y="116086"/>
                </a:lnTo>
                <a:lnTo>
                  <a:pt x="544711" y="133945"/>
                </a:lnTo>
                <a:lnTo>
                  <a:pt x="535781" y="151804"/>
                </a:lnTo>
                <a:lnTo>
                  <a:pt x="517922" y="169664"/>
                </a:lnTo>
                <a:lnTo>
                  <a:pt x="508992" y="187523"/>
                </a:lnTo>
                <a:lnTo>
                  <a:pt x="500062" y="196453"/>
                </a:lnTo>
                <a:lnTo>
                  <a:pt x="482203" y="214312"/>
                </a:lnTo>
                <a:lnTo>
                  <a:pt x="473273" y="223242"/>
                </a:lnTo>
                <a:lnTo>
                  <a:pt x="473273" y="232172"/>
                </a:lnTo>
                <a:lnTo>
                  <a:pt x="473273" y="232172"/>
                </a:lnTo>
                <a:lnTo>
                  <a:pt x="464343" y="232172"/>
                </a:lnTo>
                <a:lnTo>
                  <a:pt x="464343" y="23217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Freeform 551"/>
          <p:cNvSpPr/>
          <p:nvPr/>
        </p:nvSpPr>
        <p:spPr>
          <a:xfrm>
            <a:off x="2955727" y="5313164"/>
            <a:ext cx="125016" cy="223243"/>
          </a:xfrm>
          <a:custGeom>
            <a:avLst/>
            <a:gdLst/>
            <a:ahLst/>
            <a:cxnLst/>
            <a:rect l="0" t="0" r="0" b="0"/>
            <a:pathLst>
              <a:path w="125016" h="223243">
                <a:moveTo>
                  <a:pt x="8929" y="44649"/>
                </a:moveTo>
                <a:lnTo>
                  <a:pt x="8929" y="44649"/>
                </a:lnTo>
                <a:lnTo>
                  <a:pt x="8929" y="53578"/>
                </a:lnTo>
                <a:lnTo>
                  <a:pt x="8929" y="62508"/>
                </a:lnTo>
                <a:lnTo>
                  <a:pt x="17859" y="80367"/>
                </a:lnTo>
                <a:lnTo>
                  <a:pt x="17859" y="89297"/>
                </a:lnTo>
                <a:lnTo>
                  <a:pt x="17859" y="107156"/>
                </a:lnTo>
                <a:lnTo>
                  <a:pt x="17859" y="125016"/>
                </a:lnTo>
                <a:lnTo>
                  <a:pt x="17859" y="142875"/>
                </a:lnTo>
                <a:lnTo>
                  <a:pt x="17859" y="160734"/>
                </a:lnTo>
                <a:lnTo>
                  <a:pt x="17859" y="178594"/>
                </a:lnTo>
                <a:lnTo>
                  <a:pt x="8929" y="187524"/>
                </a:lnTo>
                <a:lnTo>
                  <a:pt x="8929" y="205383"/>
                </a:lnTo>
                <a:lnTo>
                  <a:pt x="8929" y="214313"/>
                </a:lnTo>
                <a:lnTo>
                  <a:pt x="8929" y="214313"/>
                </a:lnTo>
                <a:lnTo>
                  <a:pt x="8929" y="223242"/>
                </a:lnTo>
                <a:lnTo>
                  <a:pt x="0" y="223242"/>
                </a:lnTo>
                <a:lnTo>
                  <a:pt x="0" y="214313"/>
                </a:lnTo>
                <a:lnTo>
                  <a:pt x="0" y="205383"/>
                </a:lnTo>
                <a:lnTo>
                  <a:pt x="0" y="187524"/>
                </a:lnTo>
                <a:lnTo>
                  <a:pt x="0" y="169664"/>
                </a:lnTo>
                <a:lnTo>
                  <a:pt x="0" y="142875"/>
                </a:lnTo>
                <a:lnTo>
                  <a:pt x="0" y="116086"/>
                </a:lnTo>
                <a:lnTo>
                  <a:pt x="0" y="89297"/>
                </a:lnTo>
                <a:lnTo>
                  <a:pt x="0" y="71438"/>
                </a:lnTo>
                <a:lnTo>
                  <a:pt x="8929" y="44649"/>
                </a:lnTo>
                <a:lnTo>
                  <a:pt x="17859" y="35719"/>
                </a:lnTo>
                <a:lnTo>
                  <a:pt x="26789" y="26789"/>
                </a:lnTo>
                <a:lnTo>
                  <a:pt x="35718" y="17859"/>
                </a:lnTo>
                <a:lnTo>
                  <a:pt x="44648" y="8930"/>
                </a:lnTo>
                <a:lnTo>
                  <a:pt x="62507" y="0"/>
                </a:lnTo>
                <a:lnTo>
                  <a:pt x="71437" y="0"/>
                </a:lnTo>
                <a:lnTo>
                  <a:pt x="80367" y="0"/>
                </a:lnTo>
                <a:lnTo>
                  <a:pt x="89296" y="0"/>
                </a:lnTo>
                <a:lnTo>
                  <a:pt x="98226" y="8930"/>
                </a:lnTo>
                <a:lnTo>
                  <a:pt x="98226" y="17859"/>
                </a:lnTo>
                <a:lnTo>
                  <a:pt x="98226" y="35719"/>
                </a:lnTo>
                <a:lnTo>
                  <a:pt x="98226" y="44649"/>
                </a:lnTo>
                <a:lnTo>
                  <a:pt x="89296" y="53578"/>
                </a:lnTo>
                <a:lnTo>
                  <a:pt x="80367" y="71438"/>
                </a:lnTo>
                <a:lnTo>
                  <a:pt x="71437" y="89297"/>
                </a:lnTo>
                <a:lnTo>
                  <a:pt x="62507" y="98227"/>
                </a:lnTo>
                <a:lnTo>
                  <a:pt x="53578" y="107156"/>
                </a:lnTo>
                <a:lnTo>
                  <a:pt x="44648" y="116086"/>
                </a:lnTo>
                <a:lnTo>
                  <a:pt x="35718" y="125016"/>
                </a:lnTo>
                <a:lnTo>
                  <a:pt x="35718" y="125016"/>
                </a:lnTo>
                <a:lnTo>
                  <a:pt x="35718" y="133945"/>
                </a:lnTo>
                <a:lnTo>
                  <a:pt x="35718" y="142875"/>
                </a:lnTo>
                <a:lnTo>
                  <a:pt x="44648" y="151805"/>
                </a:lnTo>
                <a:lnTo>
                  <a:pt x="53578" y="151805"/>
                </a:lnTo>
                <a:lnTo>
                  <a:pt x="62507" y="160734"/>
                </a:lnTo>
                <a:lnTo>
                  <a:pt x="71437" y="169664"/>
                </a:lnTo>
                <a:lnTo>
                  <a:pt x="80367" y="178594"/>
                </a:lnTo>
                <a:lnTo>
                  <a:pt x="98226" y="187524"/>
                </a:lnTo>
                <a:lnTo>
                  <a:pt x="107156" y="196453"/>
                </a:lnTo>
                <a:lnTo>
                  <a:pt x="107156" y="205383"/>
                </a:lnTo>
                <a:lnTo>
                  <a:pt x="116086" y="205383"/>
                </a:lnTo>
                <a:lnTo>
                  <a:pt x="125015" y="205383"/>
                </a:lnTo>
                <a:lnTo>
                  <a:pt x="125015" y="205383"/>
                </a:lnTo>
                <a:lnTo>
                  <a:pt x="125015" y="205383"/>
                </a:lnTo>
                <a:lnTo>
                  <a:pt x="125015" y="205383"/>
                </a:lnTo>
                <a:lnTo>
                  <a:pt x="125015"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Freeform 552"/>
          <p:cNvSpPr/>
          <p:nvPr/>
        </p:nvSpPr>
        <p:spPr>
          <a:xfrm>
            <a:off x="3098602" y="5420320"/>
            <a:ext cx="80368" cy="116087"/>
          </a:xfrm>
          <a:custGeom>
            <a:avLst/>
            <a:gdLst/>
            <a:ahLst/>
            <a:cxnLst/>
            <a:rect l="0" t="0" r="0" b="0"/>
            <a:pathLst>
              <a:path w="80368" h="116087">
                <a:moveTo>
                  <a:pt x="17859" y="71438"/>
                </a:moveTo>
                <a:lnTo>
                  <a:pt x="17859" y="71438"/>
                </a:lnTo>
                <a:lnTo>
                  <a:pt x="26789" y="71438"/>
                </a:lnTo>
                <a:lnTo>
                  <a:pt x="26789" y="71438"/>
                </a:lnTo>
                <a:lnTo>
                  <a:pt x="35718" y="62508"/>
                </a:lnTo>
                <a:lnTo>
                  <a:pt x="44648" y="62508"/>
                </a:lnTo>
                <a:lnTo>
                  <a:pt x="44648" y="62508"/>
                </a:lnTo>
                <a:lnTo>
                  <a:pt x="53578" y="62508"/>
                </a:lnTo>
                <a:lnTo>
                  <a:pt x="62507" y="53578"/>
                </a:lnTo>
                <a:lnTo>
                  <a:pt x="62507" y="53578"/>
                </a:lnTo>
                <a:lnTo>
                  <a:pt x="71437" y="44649"/>
                </a:lnTo>
                <a:lnTo>
                  <a:pt x="71437" y="35719"/>
                </a:lnTo>
                <a:lnTo>
                  <a:pt x="80367" y="35719"/>
                </a:lnTo>
                <a:lnTo>
                  <a:pt x="80367" y="26789"/>
                </a:lnTo>
                <a:lnTo>
                  <a:pt x="80367" y="17860"/>
                </a:lnTo>
                <a:lnTo>
                  <a:pt x="71437" y="17860"/>
                </a:lnTo>
                <a:lnTo>
                  <a:pt x="71437" y="8930"/>
                </a:lnTo>
                <a:lnTo>
                  <a:pt x="62507" y="8930"/>
                </a:lnTo>
                <a:lnTo>
                  <a:pt x="62507" y="0"/>
                </a:lnTo>
                <a:lnTo>
                  <a:pt x="53578" y="0"/>
                </a:lnTo>
                <a:lnTo>
                  <a:pt x="44648" y="0"/>
                </a:lnTo>
                <a:lnTo>
                  <a:pt x="35718" y="0"/>
                </a:lnTo>
                <a:lnTo>
                  <a:pt x="26789" y="8930"/>
                </a:lnTo>
                <a:lnTo>
                  <a:pt x="17859" y="26789"/>
                </a:lnTo>
                <a:lnTo>
                  <a:pt x="8929" y="35719"/>
                </a:lnTo>
                <a:lnTo>
                  <a:pt x="0" y="53578"/>
                </a:lnTo>
                <a:lnTo>
                  <a:pt x="0" y="62508"/>
                </a:lnTo>
                <a:lnTo>
                  <a:pt x="0" y="80368"/>
                </a:lnTo>
                <a:lnTo>
                  <a:pt x="0" y="89297"/>
                </a:lnTo>
                <a:lnTo>
                  <a:pt x="0" y="98227"/>
                </a:lnTo>
                <a:lnTo>
                  <a:pt x="8929" y="107157"/>
                </a:lnTo>
                <a:lnTo>
                  <a:pt x="17859" y="116086"/>
                </a:lnTo>
                <a:lnTo>
                  <a:pt x="26789" y="116086"/>
                </a:lnTo>
                <a:lnTo>
                  <a:pt x="44648" y="116086"/>
                </a:lnTo>
                <a:lnTo>
                  <a:pt x="53578" y="116086"/>
                </a:lnTo>
                <a:lnTo>
                  <a:pt x="53578" y="116086"/>
                </a:lnTo>
                <a:lnTo>
                  <a:pt x="71437" y="107157"/>
                </a:lnTo>
                <a:lnTo>
                  <a:pt x="71437"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Freeform 553"/>
          <p:cNvSpPr/>
          <p:nvPr/>
        </p:nvSpPr>
        <p:spPr>
          <a:xfrm>
            <a:off x="3232547" y="5393531"/>
            <a:ext cx="98227" cy="142876"/>
          </a:xfrm>
          <a:custGeom>
            <a:avLst/>
            <a:gdLst/>
            <a:ahLst/>
            <a:cxnLst/>
            <a:rect l="0" t="0" r="0" b="0"/>
            <a:pathLst>
              <a:path w="98227" h="142876">
                <a:moveTo>
                  <a:pt x="53578" y="17860"/>
                </a:moveTo>
                <a:lnTo>
                  <a:pt x="53578" y="17860"/>
                </a:lnTo>
                <a:lnTo>
                  <a:pt x="53578" y="17860"/>
                </a:lnTo>
                <a:lnTo>
                  <a:pt x="53578" y="8930"/>
                </a:lnTo>
                <a:lnTo>
                  <a:pt x="53578" y="8930"/>
                </a:lnTo>
                <a:lnTo>
                  <a:pt x="53578" y="8930"/>
                </a:lnTo>
                <a:lnTo>
                  <a:pt x="44648" y="0"/>
                </a:lnTo>
                <a:lnTo>
                  <a:pt x="44648" y="0"/>
                </a:lnTo>
                <a:lnTo>
                  <a:pt x="44648" y="0"/>
                </a:lnTo>
                <a:lnTo>
                  <a:pt x="35719" y="0"/>
                </a:lnTo>
                <a:lnTo>
                  <a:pt x="26789" y="8930"/>
                </a:lnTo>
                <a:lnTo>
                  <a:pt x="17859" y="17860"/>
                </a:lnTo>
                <a:lnTo>
                  <a:pt x="17859" y="35719"/>
                </a:lnTo>
                <a:lnTo>
                  <a:pt x="8930" y="53578"/>
                </a:lnTo>
                <a:lnTo>
                  <a:pt x="0" y="71438"/>
                </a:lnTo>
                <a:lnTo>
                  <a:pt x="0" y="89297"/>
                </a:lnTo>
                <a:lnTo>
                  <a:pt x="0" y="98227"/>
                </a:lnTo>
                <a:lnTo>
                  <a:pt x="0" y="116086"/>
                </a:lnTo>
                <a:lnTo>
                  <a:pt x="0" y="125016"/>
                </a:lnTo>
                <a:lnTo>
                  <a:pt x="8930" y="133946"/>
                </a:lnTo>
                <a:lnTo>
                  <a:pt x="8930" y="133946"/>
                </a:lnTo>
                <a:lnTo>
                  <a:pt x="17859" y="142875"/>
                </a:lnTo>
                <a:lnTo>
                  <a:pt x="26789" y="142875"/>
                </a:lnTo>
                <a:lnTo>
                  <a:pt x="35719" y="133946"/>
                </a:lnTo>
                <a:lnTo>
                  <a:pt x="44648" y="133946"/>
                </a:lnTo>
                <a:lnTo>
                  <a:pt x="53578" y="125016"/>
                </a:lnTo>
                <a:lnTo>
                  <a:pt x="71437" y="116086"/>
                </a:lnTo>
                <a:lnTo>
                  <a:pt x="80367" y="107157"/>
                </a:lnTo>
                <a:lnTo>
                  <a:pt x="89297" y="98227"/>
                </a:lnTo>
                <a:lnTo>
                  <a:pt x="89297" y="98227"/>
                </a:lnTo>
                <a:lnTo>
                  <a:pt x="98226" y="89297"/>
                </a:lnTo>
                <a:lnTo>
                  <a:pt x="98226" y="8929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Freeform 554"/>
          <p:cNvSpPr/>
          <p:nvPr/>
        </p:nvSpPr>
        <p:spPr>
          <a:xfrm>
            <a:off x="3357563" y="5411391"/>
            <a:ext cx="71438" cy="125016"/>
          </a:xfrm>
          <a:custGeom>
            <a:avLst/>
            <a:gdLst/>
            <a:ahLst/>
            <a:cxnLst/>
            <a:rect l="0" t="0" r="0" b="0"/>
            <a:pathLst>
              <a:path w="71438" h="125016">
                <a:moveTo>
                  <a:pt x="0" y="8929"/>
                </a:moveTo>
                <a:lnTo>
                  <a:pt x="0" y="8929"/>
                </a:lnTo>
                <a:lnTo>
                  <a:pt x="0" y="17859"/>
                </a:lnTo>
                <a:lnTo>
                  <a:pt x="0" y="17859"/>
                </a:lnTo>
                <a:lnTo>
                  <a:pt x="0" y="17859"/>
                </a:lnTo>
                <a:lnTo>
                  <a:pt x="0" y="17859"/>
                </a:lnTo>
                <a:lnTo>
                  <a:pt x="0" y="26789"/>
                </a:lnTo>
                <a:lnTo>
                  <a:pt x="0" y="26789"/>
                </a:lnTo>
                <a:lnTo>
                  <a:pt x="0" y="35718"/>
                </a:lnTo>
                <a:lnTo>
                  <a:pt x="0" y="53578"/>
                </a:lnTo>
                <a:lnTo>
                  <a:pt x="0" y="62507"/>
                </a:lnTo>
                <a:lnTo>
                  <a:pt x="0" y="71437"/>
                </a:lnTo>
                <a:lnTo>
                  <a:pt x="0" y="80367"/>
                </a:lnTo>
                <a:lnTo>
                  <a:pt x="8929" y="89297"/>
                </a:lnTo>
                <a:lnTo>
                  <a:pt x="8929" y="98226"/>
                </a:lnTo>
                <a:lnTo>
                  <a:pt x="8929" y="107156"/>
                </a:lnTo>
                <a:lnTo>
                  <a:pt x="8929" y="116086"/>
                </a:lnTo>
                <a:lnTo>
                  <a:pt x="8929" y="116086"/>
                </a:lnTo>
                <a:lnTo>
                  <a:pt x="8929" y="116086"/>
                </a:lnTo>
                <a:lnTo>
                  <a:pt x="8929" y="125015"/>
                </a:lnTo>
                <a:lnTo>
                  <a:pt x="8929" y="125015"/>
                </a:lnTo>
                <a:lnTo>
                  <a:pt x="8929" y="125015"/>
                </a:lnTo>
                <a:lnTo>
                  <a:pt x="8929" y="116086"/>
                </a:lnTo>
                <a:lnTo>
                  <a:pt x="8929" y="116086"/>
                </a:lnTo>
                <a:lnTo>
                  <a:pt x="8929" y="107156"/>
                </a:lnTo>
                <a:lnTo>
                  <a:pt x="8929" y="98226"/>
                </a:lnTo>
                <a:lnTo>
                  <a:pt x="8929" y="89297"/>
                </a:lnTo>
                <a:lnTo>
                  <a:pt x="8929" y="71437"/>
                </a:lnTo>
                <a:lnTo>
                  <a:pt x="8929" y="62507"/>
                </a:lnTo>
                <a:lnTo>
                  <a:pt x="8929" y="53578"/>
                </a:lnTo>
                <a:lnTo>
                  <a:pt x="17859" y="35718"/>
                </a:lnTo>
                <a:lnTo>
                  <a:pt x="17859" y="26789"/>
                </a:lnTo>
                <a:lnTo>
                  <a:pt x="17859" y="26789"/>
                </a:lnTo>
                <a:lnTo>
                  <a:pt x="26789" y="17859"/>
                </a:lnTo>
                <a:lnTo>
                  <a:pt x="26789" y="17859"/>
                </a:lnTo>
                <a:lnTo>
                  <a:pt x="35718" y="8929"/>
                </a:lnTo>
                <a:lnTo>
                  <a:pt x="35718" y="8929"/>
                </a:lnTo>
                <a:lnTo>
                  <a:pt x="44648" y="0"/>
                </a:lnTo>
                <a:lnTo>
                  <a:pt x="44648" y="0"/>
                </a:lnTo>
                <a:lnTo>
                  <a:pt x="53578" y="0"/>
                </a:lnTo>
                <a:lnTo>
                  <a:pt x="53578" y="0"/>
                </a:lnTo>
                <a:lnTo>
                  <a:pt x="62507" y="0"/>
                </a:lnTo>
                <a:lnTo>
                  <a:pt x="62507" y="0"/>
                </a:lnTo>
                <a:lnTo>
                  <a:pt x="71437" y="0"/>
                </a:lnTo>
                <a:lnTo>
                  <a:pt x="71437" y="0"/>
                </a:lnTo>
                <a:lnTo>
                  <a:pt x="71437" y="0"/>
                </a:lnTo>
                <a:lnTo>
                  <a:pt x="7143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Freeform 555"/>
          <p:cNvSpPr/>
          <p:nvPr/>
        </p:nvSpPr>
        <p:spPr>
          <a:xfrm>
            <a:off x="3446859" y="5402461"/>
            <a:ext cx="89298" cy="133946"/>
          </a:xfrm>
          <a:custGeom>
            <a:avLst/>
            <a:gdLst/>
            <a:ahLst/>
            <a:cxnLst/>
            <a:rect l="0" t="0" r="0" b="0"/>
            <a:pathLst>
              <a:path w="89298" h="133946">
                <a:moveTo>
                  <a:pt x="0" y="8930"/>
                </a:moveTo>
                <a:lnTo>
                  <a:pt x="0" y="17859"/>
                </a:lnTo>
                <a:lnTo>
                  <a:pt x="0" y="17859"/>
                </a:lnTo>
                <a:lnTo>
                  <a:pt x="0" y="17859"/>
                </a:lnTo>
                <a:lnTo>
                  <a:pt x="0" y="26789"/>
                </a:lnTo>
                <a:lnTo>
                  <a:pt x="0" y="35719"/>
                </a:lnTo>
                <a:lnTo>
                  <a:pt x="0" y="53578"/>
                </a:lnTo>
                <a:lnTo>
                  <a:pt x="0" y="71437"/>
                </a:lnTo>
                <a:lnTo>
                  <a:pt x="0" y="80367"/>
                </a:lnTo>
                <a:lnTo>
                  <a:pt x="0" y="98227"/>
                </a:lnTo>
                <a:lnTo>
                  <a:pt x="8930" y="107156"/>
                </a:lnTo>
                <a:lnTo>
                  <a:pt x="8930" y="116086"/>
                </a:lnTo>
                <a:lnTo>
                  <a:pt x="17860" y="125016"/>
                </a:lnTo>
                <a:lnTo>
                  <a:pt x="17860" y="133945"/>
                </a:lnTo>
                <a:lnTo>
                  <a:pt x="26789" y="133945"/>
                </a:lnTo>
                <a:lnTo>
                  <a:pt x="35719" y="133945"/>
                </a:lnTo>
                <a:lnTo>
                  <a:pt x="44649" y="125016"/>
                </a:lnTo>
                <a:lnTo>
                  <a:pt x="53579" y="116086"/>
                </a:lnTo>
                <a:lnTo>
                  <a:pt x="53579" y="107156"/>
                </a:lnTo>
                <a:lnTo>
                  <a:pt x="62508" y="89297"/>
                </a:lnTo>
                <a:lnTo>
                  <a:pt x="62508" y="71437"/>
                </a:lnTo>
                <a:lnTo>
                  <a:pt x="71438" y="62508"/>
                </a:lnTo>
                <a:lnTo>
                  <a:pt x="71438" y="44648"/>
                </a:lnTo>
                <a:lnTo>
                  <a:pt x="80368" y="26789"/>
                </a:lnTo>
                <a:lnTo>
                  <a:pt x="80368" y="8930"/>
                </a:lnTo>
                <a:lnTo>
                  <a:pt x="80368" y="8930"/>
                </a:lnTo>
                <a:lnTo>
                  <a:pt x="89297" y="0"/>
                </a:lnTo>
                <a:lnTo>
                  <a:pt x="8929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Freeform 556"/>
          <p:cNvSpPr/>
          <p:nvPr/>
        </p:nvSpPr>
        <p:spPr>
          <a:xfrm>
            <a:off x="3571875" y="5420320"/>
            <a:ext cx="26790" cy="116087"/>
          </a:xfrm>
          <a:custGeom>
            <a:avLst/>
            <a:gdLst/>
            <a:ahLst/>
            <a:cxnLst/>
            <a:rect l="0" t="0" r="0" b="0"/>
            <a:pathLst>
              <a:path w="26790" h="116087">
                <a:moveTo>
                  <a:pt x="0" y="0"/>
                </a:moveTo>
                <a:lnTo>
                  <a:pt x="0" y="0"/>
                </a:lnTo>
                <a:lnTo>
                  <a:pt x="8930" y="8930"/>
                </a:lnTo>
                <a:lnTo>
                  <a:pt x="8930" y="17860"/>
                </a:lnTo>
                <a:lnTo>
                  <a:pt x="8930" y="35719"/>
                </a:lnTo>
                <a:lnTo>
                  <a:pt x="8930" y="44649"/>
                </a:lnTo>
                <a:lnTo>
                  <a:pt x="8930" y="62508"/>
                </a:lnTo>
                <a:lnTo>
                  <a:pt x="17859" y="71438"/>
                </a:lnTo>
                <a:lnTo>
                  <a:pt x="17859" y="89297"/>
                </a:lnTo>
                <a:lnTo>
                  <a:pt x="17859" y="98227"/>
                </a:lnTo>
                <a:lnTo>
                  <a:pt x="17859" y="107157"/>
                </a:lnTo>
                <a:lnTo>
                  <a:pt x="17859" y="107157"/>
                </a:lnTo>
                <a:lnTo>
                  <a:pt x="17859" y="116086"/>
                </a:lnTo>
                <a:lnTo>
                  <a:pt x="17859" y="116086"/>
                </a:lnTo>
                <a:lnTo>
                  <a:pt x="17859" y="107157"/>
                </a:lnTo>
                <a:lnTo>
                  <a:pt x="17859" y="107157"/>
                </a:lnTo>
                <a:lnTo>
                  <a:pt x="26789" y="98227"/>
                </a:lnTo>
                <a:lnTo>
                  <a:pt x="26789" y="9822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Freeform 557"/>
          <p:cNvSpPr/>
          <p:nvPr/>
        </p:nvSpPr>
        <p:spPr>
          <a:xfrm>
            <a:off x="3589734" y="5322094"/>
            <a:ext cx="1" cy="8930"/>
          </a:xfrm>
          <a:custGeom>
            <a:avLst/>
            <a:gdLst/>
            <a:ahLst/>
            <a:cxnLst/>
            <a:rect l="0" t="0" r="0" b="0"/>
            <a:pathLst>
              <a:path w="1" h="8930">
                <a:moveTo>
                  <a:pt x="0" y="8929"/>
                </a:moveTo>
                <a:lnTo>
                  <a:pt x="0" y="0"/>
                </a:lnTo>
                <a:lnTo>
                  <a:pt x="0" y="0"/>
                </a:lnTo>
                <a:lnTo>
                  <a:pt x="0" y="0"/>
                </a:lnTo>
                <a:lnTo>
                  <a:pt x="0" y="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Freeform 558"/>
          <p:cNvSpPr/>
          <p:nvPr/>
        </p:nvSpPr>
        <p:spPr>
          <a:xfrm>
            <a:off x="3661172" y="5322094"/>
            <a:ext cx="26790" cy="223243"/>
          </a:xfrm>
          <a:custGeom>
            <a:avLst/>
            <a:gdLst/>
            <a:ahLst/>
            <a:cxnLst/>
            <a:rect l="0" t="0" r="0" b="0"/>
            <a:pathLst>
              <a:path w="26790" h="223243">
                <a:moveTo>
                  <a:pt x="0" y="0"/>
                </a:moveTo>
                <a:lnTo>
                  <a:pt x="0" y="0"/>
                </a:lnTo>
                <a:lnTo>
                  <a:pt x="0" y="8929"/>
                </a:lnTo>
                <a:lnTo>
                  <a:pt x="8930" y="26789"/>
                </a:lnTo>
                <a:lnTo>
                  <a:pt x="8930" y="35719"/>
                </a:lnTo>
                <a:lnTo>
                  <a:pt x="8930" y="62508"/>
                </a:lnTo>
                <a:lnTo>
                  <a:pt x="17859" y="80367"/>
                </a:lnTo>
                <a:lnTo>
                  <a:pt x="17859" y="98226"/>
                </a:lnTo>
                <a:lnTo>
                  <a:pt x="17859" y="125015"/>
                </a:lnTo>
                <a:lnTo>
                  <a:pt x="17859" y="142875"/>
                </a:lnTo>
                <a:lnTo>
                  <a:pt x="26789" y="160734"/>
                </a:lnTo>
                <a:lnTo>
                  <a:pt x="26789" y="178594"/>
                </a:lnTo>
                <a:lnTo>
                  <a:pt x="26789" y="196453"/>
                </a:lnTo>
                <a:lnTo>
                  <a:pt x="26789" y="205383"/>
                </a:lnTo>
                <a:lnTo>
                  <a:pt x="26789" y="214312"/>
                </a:lnTo>
                <a:lnTo>
                  <a:pt x="26789" y="223242"/>
                </a:lnTo>
                <a:lnTo>
                  <a:pt x="26789" y="223242"/>
                </a:lnTo>
                <a:lnTo>
                  <a:pt x="26789" y="223242"/>
                </a:lnTo>
                <a:lnTo>
                  <a:pt x="26789"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Freeform 559"/>
          <p:cNvSpPr/>
          <p:nvPr/>
        </p:nvSpPr>
        <p:spPr>
          <a:xfrm>
            <a:off x="3661172" y="5447109"/>
            <a:ext cx="116087" cy="17861"/>
          </a:xfrm>
          <a:custGeom>
            <a:avLst/>
            <a:gdLst/>
            <a:ahLst/>
            <a:cxnLst/>
            <a:rect l="0" t="0" r="0" b="0"/>
            <a:pathLst>
              <a:path w="116087" h="17861">
                <a:moveTo>
                  <a:pt x="0" y="17860"/>
                </a:moveTo>
                <a:lnTo>
                  <a:pt x="0" y="17860"/>
                </a:lnTo>
                <a:lnTo>
                  <a:pt x="0" y="17860"/>
                </a:lnTo>
                <a:lnTo>
                  <a:pt x="0" y="17860"/>
                </a:lnTo>
                <a:lnTo>
                  <a:pt x="0" y="17860"/>
                </a:lnTo>
                <a:lnTo>
                  <a:pt x="8930" y="17860"/>
                </a:lnTo>
                <a:lnTo>
                  <a:pt x="17859" y="17860"/>
                </a:lnTo>
                <a:lnTo>
                  <a:pt x="26789" y="8930"/>
                </a:lnTo>
                <a:lnTo>
                  <a:pt x="35719" y="8930"/>
                </a:lnTo>
                <a:lnTo>
                  <a:pt x="44648" y="8930"/>
                </a:lnTo>
                <a:lnTo>
                  <a:pt x="62508" y="8930"/>
                </a:lnTo>
                <a:lnTo>
                  <a:pt x="80367" y="0"/>
                </a:lnTo>
                <a:lnTo>
                  <a:pt x="89297" y="0"/>
                </a:lnTo>
                <a:lnTo>
                  <a:pt x="107156" y="0"/>
                </a:lnTo>
                <a:lnTo>
                  <a:pt x="107156" y="0"/>
                </a:lnTo>
                <a:lnTo>
                  <a:pt x="116086" y="0"/>
                </a:lnTo>
                <a:lnTo>
                  <a:pt x="11608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Freeform 560"/>
          <p:cNvSpPr/>
          <p:nvPr/>
        </p:nvSpPr>
        <p:spPr>
          <a:xfrm>
            <a:off x="3929063" y="5375672"/>
            <a:ext cx="35719" cy="187524"/>
          </a:xfrm>
          <a:custGeom>
            <a:avLst/>
            <a:gdLst/>
            <a:ahLst/>
            <a:cxnLst/>
            <a:rect l="0" t="0" r="0" b="0"/>
            <a:pathLst>
              <a:path w="35719" h="187524">
                <a:moveTo>
                  <a:pt x="0" y="0"/>
                </a:moveTo>
                <a:lnTo>
                  <a:pt x="0" y="8930"/>
                </a:lnTo>
                <a:lnTo>
                  <a:pt x="0" y="8930"/>
                </a:lnTo>
                <a:lnTo>
                  <a:pt x="8929" y="8930"/>
                </a:lnTo>
                <a:lnTo>
                  <a:pt x="8929" y="8930"/>
                </a:lnTo>
                <a:lnTo>
                  <a:pt x="17859" y="17859"/>
                </a:lnTo>
                <a:lnTo>
                  <a:pt x="17859" y="26789"/>
                </a:lnTo>
                <a:lnTo>
                  <a:pt x="17859" y="35719"/>
                </a:lnTo>
                <a:lnTo>
                  <a:pt x="17859" y="44648"/>
                </a:lnTo>
                <a:lnTo>
                  <a:pt x="26789" y="62508"/>
                </a:lnTo>
                <a:lnTo>
                  <a:pt x="26789" y="80367"/>
                </a:lnTo>
                <a:lnTo>
                  <a:pt x="26789" y="98226"/>
                </a:lnTo>
                <a:lnTo>
                  <a:pt x="26789" y="116086"/>
                </a:lnTo>
                <a:lnTo>
                  <a:pt x="26789" y="142875"/>
                </a:lnTo>
                <a:lnTo>
                  <a:pt x="26789" y="151805"/>
                </a:lnTo>
                <a:lnTo>
                  <a:pt x="35718" y="169664"/>
                </a:lnTo>
                <a:lnTo>
                  <a:pt x="35718" y="178594"/>
                </a:lnTo>
                <a:lnTo>
                  <a:pt x="35718" y="187523"/>
                </a:lnTo>
                <a:lnTo>
                  <a:pt x="35718" y="187523"/>
                </a:lnTo>
                <a:lnTo>
                  <a:pt x="35718" y="187523"/>
                </a:lnTo>
                <a:lnTo>
                  <a:pt x="35718" y="187523"/>
                </a:lnTo>
                <a:lnTo>
                  <a:pt x="35718" y="18752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Freeform 561"/>
          <p:cNvSpPr/>
          <p:nvPr/>
        </p:nvSpPr>
        <p:spPr>
          <a:xfrm>
            <a:off x="3937992" y="5277445"/>
            <a:ext cx="151806" cy="258962"/>
          </a:xfrm>
          <a:custGeom>
            <a:avLst/>
            <a:gdLst/>
            <a:ahLst/>
            <a:cxnLst/>
            <a:rect l="0" t="0" r="0" b="0"/>
            <a:pathLst>
              <a:path w="151806" h="258962">
                <a:moveTo>
                  <a:pt x="0" y="53578"/>
                </a:moveTo>
                <a:lnTo>
                  <a:pt x="0" y="44649"/>
                </a:lnTo>
                <a:lnTo>
                  <a:pt x="8930" y="35719"/>
                </a:lnTo>
                <a:lnTo>
                  <a:pt x="17860" y="26789"/>
                </a:lnTo>
                <a:lnTo>
                  <a:pt x="26789" y="17860"/>
                </a:lnTo>
                <a:lnTo>
                  <a:pt x="44649" y="8930"/>
                </a:lnTo>
                <a:lnTo>
                  <a:pt x="62508" y="0"/>
                </a:lnTo>
                <a:lnTo>
                  <a:pt x="71438" y="0"/>
                </a:lnTo>
                <a:lnTo>
                  <a:pt x="89297" y="0"/>
                </a:lnTo>
                <a:lnTo>
                  <a:pt x="98227" y="8930"/>
                </a:lnTo>
                <a:lnTo>
                  <a:pt x="116086" y="17860"/>
                </a:lnTo>
                <a:lnTo>
                  <a:pt x="125016" y="26789"/>
                </a:lnTo>
                <a:lnTo>
                  <a:pt x="133946" y="44649"/>
                </a:lnTo>
                <a:lnTo>
                  <a:pt x="133946" y="53578"/>
                </a:lnTo>
                <a:lnTo>
                  <a:pt x="133946" y="62508"/>
                </a:lnTo>
                <a:lnTo>
                  <a:pt x="133946" y="80368"/>
                </a:lnTo>
                <a:lnTo>
                  <a:pt x="125016" y="89297"/>
                </a:lnTo>
                <a:lnTo>
                  <a:pt x="116086" y="107157"/>
                </a:lnTo>
                <a:lnTo>
                  <a:pt x="98227" y="116086"/>
                </a:lnTo>
                <a:lnTo>
                  <a:pt x="80367" y="125016"/>
                </a:lnTo>
                <a:lnTo>
                  <a:pt x="62508" y="133946"/>
                </a:lnTo>
                <a:lnTo>
                  <a:pt x="53578" y="142875"/>
                </a:lnTo>
                <a:lnTo>
                  <a:pt x="35719" y="142875"/>
                </a:lnTo>
                <a:lnTo>
                  <a:pt x="26789" y="151805"/>
                </a:lnTo>
                <a:lnTo>
                  <a:pt x="26789" y="151805"/>
                </a:lnTo>
                <a:lnTo>
                  <a:pt x="17860" y="151805"/>
                </a:lnTo>
                <a:lnTo>
                  <a:pt x="26789" y="151805"/>
                </a:lnTo>
                <a:lnTo>
                  <a:pt x="26789" y="151805"/>
                </a:lnTo>
                <a:lnTo>
                  <a:pt x="35719" y="160735"/>
                </a:lnTo>
                <a:lnTo>
                  <a:pt x="44649" y="160735"/>
                </a:lnTo>
                <a:lnTo>
                  <a:pt x="53578" y="169664"/>
                </a:lnTo>
                <a:lnTo>
                  <a:pt x="71438" y="187524"/>
                </a:lnTo>
                <a:lnTo>
                  <a:pt x="80367" y="196453"/>
                </a:lnTo>
                <a:lnTo>
                  <a:pt x="89297" y="205383"/>
                </a:lnTo>
                <a:lnTo>
                  <a:pt x="107156" y="214313"/>
                </a:lnTo>
                <a:lnTo>
                  <a:pt x="116086" y="232172"/>
                </a:lnTo>
                <a:lnTo>
                  <a:pt x="125016" y="241102"/>
                </a:lnTo>
                <a:lnTo>
                  <a:pt x="133946" y="250032"/>
                </a:lnTo>
                <a:lnTo>
                  <a:pt x="142875" y="258961"/>
                </a:lnTo>
                <a:lnTo>
                  <a:pt x="142875" y="258961"/>
                </a:lnTo>
                <a:lnTo>
                  <a:pt x="142875" y="258961"/>
                </a:lnTo>
                <a:lnTo>
                  <a:pt x="151805" y="258961"/>
                </a:lnTo>
                <a:lnTo>
                  <a:pt x="151805" y="25896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Freeform 562"/>
          <p:cNvSpPr/>
          <p:nvPr/>
        </p:nvSpPr>
        <p:spPr>
          <a:xfrm>
            <a:off x="4143375" y="5304234"/>
            <a:ext cx="26790" cy="258962"/>
          </a:xfrm>
          <a:custGeom>
            <a:avLst/>
            <a:gdLst/>
            <a:ahLst/>
            <a:cxnLst/>
            <a:rect l="0" t="0" r="0" b="0"/>
            <a:pathLst>
              <a:path w="26790" h="258962">
                <a:moveTo>
                  <a:pt x="0" y="0"/>
                </a:moveTo>
                <a:lnTo>
                  <a:pt x="0" y="0"/>
                </a:lnTo>
                <a:lnTo>
                  <a:pt x="8930" y="8930"/>
                </a:lnTo>
                <a:lnTo>
                  <a:pt x="8930" y="8930"/>
                </a:lnTo>
                <a:lnTo>
                  <a:pt x="8930" y="17860"/>
                </a:lnTo>
                <a:lnTo>
                  <a:pt x="8930" y="35719"/>
                </a:lnTo>
                <a:lnTo>
                  <a:pt x="17859" y="53579"/>
                </a:lnTo>
                <a:lnTo>
                  <a:pt x="17859" y="80368"/>
                </a:lnTo>
                <a:lnTo>
                  <a:pt x="17859" y="107157"/>
                </a:lnTo>
                <a:lnTo>
                  <a:pt x="17859" y="125016"/>
                </a:lnTo>
                <a:lnTo>
                  <a:pt x="26789" y="151805"/>
                </a:lnTo>
                <a:lnTo>
                  <a:pt x="26789" y="178594"/>
                </a:lnTo>
                <a:lnTo>
                  <a:pt x="26789" y="196454"/>
                </a:lnTo>
                <a:lnTo>
                  <a:pt x="26789" y="214313"/>
                </a:lnTo>
                <a:lnTo>
                  <a:pt x="26789" y="232172"/>
                </a:lnTo>
                <a:lnTo>
                  <a:pt x="26789" y="250032"/>
                </a:lnTo>
                <a:lnTo>
                  <a:pt x="26789" y="258961"/>
                </a:lnTo>
                <a:lnTo>
                  <a:pt x="26789" y="258961"/>
                </a:lnTo>
                <a:lnTo>
                  <a:pt x="26789" y="258961"/>
                </a:lnTo>
                <a:lnTo>
                  <a:pt x="17859" y="250032"/>
                </a:lnTo>
                <a:lnTo>
                  <a:pt x="17859" y="241102"/>
                </a:lnTo>
                <a:lnTo>
                  <a:pt x="17859" y="241102"/>
                </a:lnTo>
                <a:lnTo>
                  <a:pt x="17859" y="223243"/>
                </a:lnTo>
                <a:lnTo>
                  <a:pt x="17859" y="2232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Freeform 563"/>
          <p:cNvSpPr/>
          <p:nvPr/>
        </p:nvSpPr>
        <p:spPr>
          <a:xfrm>
            <a:off x="4143375" y="5304234"/>
            <a:ext cx="169665" cy="276821"/>
          </a:xfrm>
          <a:custGeom>
            <a:avLst/>
            <a:gdLst/>
            <a:ahLst/>
            <a:cxnLst/>
            <a:rect l="0" t="0" r="0" b="0"/>
            <a:pathLst>
              <a:path w="169665" h="276821">
                <a:moveTo>
                  <a:pt x="0" y="17860"/>
                </a:moveTo>
                <a:lnTo>
                  <a:pt x="0" y="8930"/>
                </a:lnTo>
                <a:lnTo>
                  <a:pt x="0" y="8930"/>
                </a:lnTo>
                <a:lnTo>
                  <a:pt x="0" y="17860"/>
                </a:lnTo>
                <a:lnTo>
                  <a:pt x="8930" y="17860"/>
                </a:lnTo>
                <a:lnTo>
                  <a:pt x="8930" y="26789"/>
                </a:lnTo>
                <a:lnTo>
                  <a:pt x="17859" y="35719"/>
                </a:lnTo>
                <a:lnTo>
                  <a:pt x="35719" y="53579"/>
                </a:lnTo>
                <a:lnTo>
                  <a:pt x="44648" y="71438"/>
                </a:lnTo>
                <a:lnTo>
                  <a:pt x="53578" y="98227"/>
                </a:lnTo>
                <a:lnTo>
                  <a:pt x="62508" y="116086"/>
                </a:lnTo>
                <a:lnTo>
                  <a:pt x="80367" y="142875"/>
                </a:lnTo>
                <a:lnTo>
                  <a:pt x="89297" y="160735"/>
                </a:lnTo>
                <a:lnTo>
                  <a:pt x="107156" y="187524"/>
                </a:lnTo>
                <a:lnTo>
                  <a:pt x="116086" y="205383"/>
                </a:lnTo>
                <a:lnTo>
                  <a:pt x="125016" y="232172"/>
                </a:lnTo>
                <a:lnTo>
                  <a:pt x="133945" y="241102"/>
                </a:lnTo>
                <a:lnTo>
                  <a:pt x="142875" y="258961"/>
                </a:lnTo>
                <a:lnTo>
                  <a:pt x="151805" y="267891"/>
                </a:lnTo>
                <a:lnTo>
                  <a:pt x="151805" y="276820"/>
                </a:lnTo>
                <a:lnTo>
                  <a:pt x="160734" y="276820"/>
                </a:lnTo>
                <a:lnTo>
                  <a:pt x="160734" y="276820"/>
                </a:lnTo>
                <a:lnTo>
                  <a:pt x="169664" y="276820"/>
                </a:lnTo>
                <a:lnTo>
                  <a:pt x="169664" y="267891"/>
                </a:lnTo>
                <a:lnTo>
                  <a:pt x="169664" y="258961"/>
                </a:lnTo>
                <a:lnTo>
                  <a:pt x="169664" y="241102"/>
                </a:lnTo>
                <a:lnTo>
                  <a:pt x="169664" y="214313"/>
                </a:lnTo>
                <a:lnTo>
                  <a:pt x="169664" y="187524"/>
                </a:lnTo>
                <a:lnTo>
                  <a:pt x="169664" y="151805"/>
                </a:lnTo>
                <a:lnTo>
                  <a:pt x="169664" y="125016"/>
                </a:lnTo>
                <a:lnTo>
                  <a:pt x="169664" y="98227"/>
                </a:lnTo>
                <a:lnTo>
                  <a:pt x="169664" y="71438"/>
                </a:lnTo>
                <a:lnTo>
                  <a:pt x="169664" y="53579"/>
                </a:lnTo>
                <a:lnTo>
                  <a:pt x="169664" y="26789"/>
                </a:lnTo>
                <a:lnTo>
                  <a:pt x="169664" y="17860"/>
                </a:lnTo>
                <a:lnTo>
                  <a:pt x="169664" y="17860"/>
                </a:lnTo>
                <a:lnTo>
                  <a:pt x="169664" y="0"/>
                </a:lnTo>
                <a:lnTo>
                  <a:pt x="16966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Freeform 564"/>
          <p:cNvSpPr/>
          <p:nvPr/>
        </p:nvSpPr>
        <p:spPr>
          <a:xfrm>
            <a:off x="4402336" y="5322094"/>
            <a:ext cx="160735" cy="294680"/>
          </a:xfrm>
          <a:custGeom>
            <a:avLst/>
            <a:gdLst/>
            <a:ahLst/>
            <a:cxnLst/>
            <a:rect l="0" t="0" r="0" b="0"/>
            <a:pathLst>
              <a:path w="160735" h="294680">
                <a:moveTo>
                  <a:pt x="0" y="89297"/>
                </a:moveTo>
                <a:lnTo>
                  <a:pt x="8930" y="98226"/>
                </a:lnTo>
                <a:lnTo>
                  <a:pt x="8930" y="116086"/>
                </a:lnTo>
                <a:lnTo>
                  <a:pt x="8930" y="142875"/>
                </a:lnTo>
                <a:lnTo>
                  <a:pt x="8930" y="169664"/>
                </a:lnTo>
                <a:lnTo>
                  <a:pt x="17859" y="196453"/>
                </a:lnTo>
                <a:lnTo>
                  <a:pt x="17859" y="223242"/>
                </a:lnTo>
                <a:lnTo>
                  <a:pt x="17859" y="241101"/>
                </a:lnTo>
                <a:lnTo>
                  <a:pt x="17859" y="258960"/>
                </a:lnTo>
                <a:lnTo>
                  <a:pt x="17859" y="276819"/>
                </a:lnTo>
                <a:lnTo>
                  <a:pt x="17859" y="285749"/>
                </a:lnTo>
                <a:lnTo>
                  <a:pt x="17859" y="294679"/>
                </a:lnTo>
                <a:lnTo>
                  <a:pt x="17859" y="294679"/>
                </a:lnTo>
                <a:lnTo>
                  <a:pt x="17859" y="294679"/>
                </a:lnTo>
                <a:lnTo>
                  <a:pt x="17859" y="294679"/>
                </a:lnTo>
                <a:lnTo>
                  <a:pt x="17859" y="285749"/>
                </a:lnTo>
                <a:lnTo>
                  <a:pt x="17859" y="276819"/>
                </a:lnTo>
                <a:lnTo>
                  <a:pt x="17859" y="258960"/>
                </a:lnTo>
                <a:lnTo>
                  <a:pt x="17859" y="232172"/>
                </a:lnTo>
                <a:lnTo>
                  <a:pt x="26789" y="205383"/>
                </a:lnTo>
                <a:lnTo>
                  <a:pt x="26789" y="169664"/>
                </a:lnTo>
                <a:lnTo>
                  <a:pt x="26789" y="142875"/>
                </a:lnTo>
                <a:lnTo>
                  <a:pt x="26789" y="107156"/>
                </a:lnTo>
                <a:lnTo>
                  <a:pt x="35719" y="71437"/>
                </a:lnTo>
                <a:lnTo>
                  <a:pt x="35719" y="53578"/>
                </a:lnTo>
                <a:lnTo>
                  <a:pt x="44648" y="26789"/>
                </a:lnTo>
                <a:lnTo>
                  <a:pt x="44648" y="17859"/>
                </a:lnTo>
                <a:lnTo>
                  <a:pt x="53578" y="8929"/>
                </a:lnTo>
                <a:lnTo>
                  <a:pt x="62508" y="0"/>
                </a:lnTo>
                <a:lnTo>
                  <a:pt x="71437" y="0"/>
                </a:lnTo>
                <a:lnTo>
                  <a:pt x="80367" y="0"/>
                </a:lnTo>
                <a:lnTo>
                  <a:pt x="89297" y="8929"/>
                </a:lnTo>
                <a:lnTo>
                  <a:pt x="98227" y="26789"/>
                </a:lnTo>
                <a:lnTo>
                  <a:pt x="107156" y="44648"/>
                </a:lnTo>
                <a:lnTo>
                  <a:pt x="116086" y="71437"/>
                </a:lnTo>
                <a:lnTo>
                  <a:pt x="125016" y="98226"/>
                </a:lnTo>
                <a:lnTo>
                  <a:pt x="133945" y="125015"/>
                </a:lnTo>
                <a:lnTo>
                  <a:pt x="142875" y="151804"/>
                </a:lnTo>
                <a:lnTo>
                  <a:pt x="142875" y="178594"/>
                </a:lnTo>
                <a:lnTo>
                  <a:pt x="151805" y="196453"/>
                </a:lnTo>
                <a:lnTo>
                  <a:pt x="151805" y="223242"/>
                </a:lnTo>
                <a:lnTo>
                  <a:pt x="160734" y="232172"/>
                </a:lnTo>
                <a:lnTo>
                  <a:pt x="160734" y="250031"/>
                </a:lnTo>
                <a:lnTo>
                  <a:pt x="160734" y="250031"/>
                </a:lnTo>
                <a:lnTo>
                  <a:pt x="160734" y="250031"/>
                </a:lnTo>
                <a:lnTo>
                  <a:pt x="160734"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Freeform 565"/>
          <p:cNvSpPr/>
          <p:nvPr/>
        </p:nvSpPr>
        <p:spPr>
          <a:xfrm>
            <a:off x="4393406" y="5464969"/>
            <a:ext cx="142876" cy="17860"/>
          </a:xfrm>
          <a:custGeom>
            <a:avLst/>
            <a:gdLst/>
            <a:ahLst/>
            <a:cxnLst/>
            <a:rect l="0" t="0" r="0" b="0"/>
            <a:pathLst>
              <a:path w="142876" h="17860">
                <a:moveTo>
                  <a:pt x="142875" y="0"/>
                </a:moveTo>
                <a:lnTo>
                  <a:pt x="142875" y="0"/>
                </a:lnTo>
                <a:lnTo>
                  <a:pt x="142875" y="0"/>
                </a:lnTo>
                <a:lnTo>
                  <a:pt x="133946" y="0"/>
                </a:lnTo>
                <a:lnTo>
                  <a:pt x="125016" y="0"/>
                </a:lnTo>
                <a:lnTo>
                  <a:pt x="116086" y="0"/>
                </a:lnTo>
                <a:lnTo>
                  <a:pt x="98227" y="0"/>
                </a:lnTo>
                <a:lnTo>
                  <a:pt x="89297" y="0"/>
                </a:lnTo>
                <a:lnTo>
                  <a:pt x="80367" y="8929"/>
                </a:lnTo>
                <a:lnTo>
                  <a:pt x="62508" y="8929"/>
                </a:lnTo>
                <a:lnTo>
                  <a:pt x="44649" y="8929"/>
                </a:lnTo>
                <a:lnTo>
                  <a:pt x="35719" y="17859"/>
                </a:lnTo>
                <a:lnTo>
                  <a:pt x="17860" y="17859"/>
                </a:lnTo>
                <a:lnTo>
                  <a:pt x="8930" y="17859"/>
                </a:lnTo>
                <a:lnTo>
                  <a:pt x="8930" y="17859"/>
                </a:lnTo>
                <a:lnTo>
                  <a:pt x="0" y="17859"/>
                </a:lnTo>
                <a:lnTo>
                  <a:pt x="0" y="17859"/>
                </a:lnTo>
                <a:lnTo>
                  <a:pt x="0" y="8929"/>
                </a:lnTo>
                <a:lnTo>
                  <a:pt x="0"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Freeform 566"/>
          <p:cNvSpPr/>
          <p:nvPr/>
        </p:nvSpPr>
        <p:spPr>
          <a:xfrm>
            <a:off x="4786313" y="5429250"/>
            <a:ext cx="17860" cy="241102"/>
          </a:xfrm>
          <a:custGeom>
            <a:avLst/>
            <a:gdLst/>
            <a:ahLst/>
            <a:cxnLst/>
            <a:rect l="0" t="0" r="0" b="0"/>
            <a:pathLst>
              <a:path w="17860" h="241102">
                <a:moveTo>
                  <a:pt x="0" y="0"/>
                </a:moveTo>
                <a:lnTo>
                  <a:pt x="0" y="0"/>
                </a:lnTo>
                <a:lnTo>
                  <a:pt x="0" y="8930"/>
                </a:lnTo>
                <a:lnTo>
                  <a:pt x="8929" y="17859"/>
                </a:lnTo>
                <a:lnTo>
                  <a:pt x="8929" y="35719"/>
                </a:lnTo>
                <a:lnTo>
                  <a:pt x="8929" y="62508"/>
                </a:lnTo>
                <a:lnTo>
                  <a:pt x="17859" y="89297"/>
                </a:lnTo>
                <a:lnTo>
                  <a:pt x="17859" y="107156"/>
                </a:lnTo>
                <a:lnTo>
                  <a:pt x="17859" y="133945"/>
                </a:lnTo>
                <a:lnTo>
                  <a:pt x="8929" y="160734"/>
                </a:lnTo>
                <a:lnTo>
                  <a:pt x="8929" y="178593"/>
                </a:lnTo>
                <a:lnTo>
                  <a:pt x="8929" y="196452"/>
                </a:lnTo>
                <a:lnTo>
                  <a:pt x="8929" y="214312"/>
                </a:lnTo>
                <a:lnTo>
                  <a:pt x="8929" y="223241"/>
                </a:lnTo>
                <a:lnTo>
                  <a:pt x="17859" y="232171"/>
                </a:lnTo>
                <a:lnTo>
                  <a:pt x="17859" y="241101"/>
                </a:lnTo>
                <a:lnTo>
                  <a:pt x="17859" y="241101"/>
                </a:lnTo>
                <a:lnTo>
                  <a:pt x="17859" y="232171"/>
                </a:lnTo>
                <a:lnTo>
                  <a:pt x="17859" y="223241"/>
                </a:lnTo>
                <a:lnTo>
                  <a:pt x="17859" y="223241"/>
                </a:lnTo>
                <a:lnTo>
                  <a:pt x="17859" y="214312"/>
                </a:lnTo>
                <a:lnTo>
                  <a:pt x="17859"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Freeform 567"/>
          <p:cNvSpPr/>
          <p:nvPr/>
        </p:nvSpPr>
        <p:spPr>
          <a:xfrm>
            <a:off x="4795242" y="5348883"/>
            <a:ext cx="187525" cy="169665"/>
          </a:xfrm>
          <a:custGeom>
            <a:avLst/>
            <a:gdLst/>
            <a:ahLst/>
            <a:cxnLst/>
            <a:rect l="0" t="0" r="0" b="0"/>
            <a:pathLst>
              <a:path w="187525" h="169665">
                <a:moveTo>
                  <a:pt x="0" y="133945"/>
                </a:moveTo>
                <a:lnTo>
                  <a:pt x="0" y="116086"/>
                </a:lnTo>
                <a:lnTo>
                  <a:pt x="0" y="107156"/>
                </a:lnTo>
                <a:lnTo>
                  <a:pt x="0" y="89297"/>
                </a:lnTo>
                <a:lnTo>
                  <a:pt x="0" y="62508"/>
                </a:lnTo>
                <a:lnTo>
                  <a:pt x="0" y="53578"/>
                </a:lnTo>
                <a:lnTo>
                  <a:pt x="0" y="35719"/>
                </a:lnTo>
                <a:lnTo>
                  <a:pt x="8930" y="26789"/>
                </a:lnTo>
                <a:lnTo>
                  <a:pt x="17860" y="17859"/>
                </a:lnTo>
                <a:lnTo>
                  <a:pt x="35719" y="8930"/>
                </a:lnTo>
                <a:lnTo>
                  <a:pt x="53578" y="0"/>
                </a:lnTo>
                <a:lnTo>
                  <a:pt x="71438" y="0"/>
                </a:lnTo>
                <a:lnTo>
                  <a:pt x="98227" y="0"/>
                </a:lnTo>
                <a:lnTo>
                  <a:pt x="116086" y="8930"/>
                </a:lnTo>
                <a:lnTo>
                  <a:pt x="133946" y="17859"/>
                </a:lnTo>
                <a:lnTo>
                  <a:pt x="151805" y="35719"/>
                </a:lnTo>
                <a:lnTo>
                  <a:pt x="169664" y="44648"/>
                </a:lnTo>
                <a:lnTo>
                  <a:pt x="178594" y="62508"/>
                </a:lnTo>
                <a:lnTo>
                  <a:pt x="187524" y="80367"/>
                </a:lnTo>
                <a:lnTo>
                  <a:pt x="187524" y="98226"/>
                </a:lnTo>
                <a:lnTo>
                  <a:pt x="178594" y="107156"/>
                </a:lnTo>
                <a:lnTo>
                  <a:pt x="169664" y="125015"/>
                </a:lnTo>
                <a:lnTo>
                  <a:pt x="160735" y="133945"/>
                </a:lnTo>
                <a:lnTo>
                  <a:pt x="142875" y="151805"/>
                </a:lnTo>
                <a:lnTo>
                  <a:pt x="125016" y="160734"/>
                </a:lnTo>
                <a:lnTo>
                  <a:pt x="107156" y="169664"/>
                </a:lnTo>
                <a:lnTo>
                  <a:pt x="80367" y="169664"/>
                </a:lnTo>
                <a:lnTo>
                  <a:pt x="62508" y="169664"/>
                </a:lnTo>
                <a:lnTo>
                  <a:pt x="44649" y="169664"/>
                </a:lnTo>
                <a:lnTo>
                  <a:pt x="26789" y="169664"/>
                </a:lnTo>
                <a:lnTo>
                  <a:pt x="26789" y="169664"/>
                </a:lnTo>
                <a:lnTo>
                  <a:pt x="17860" y="160734"/>
                </a:lnTo>
                <a:lnTo>
                  <a:pt x="17860" y="16073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Freeform 568"/>
          <p:cNvSpPr/>
          <p:nvPr/>
        </p:nvSpPr>
        <p:spPr>
          <a:xfrm>
            <a:off x="4991695" y="5348883"/>
            <a:ext cx="107158" cy="151806"/>
          </a:xfrm>
          <a:custGeom>
            <a:avLst/>
            <a:gdLst/>
            <a:ahLst/>
            <a:cxnLst/>
            <a:rect l="0" t="0" r="0" b="0"/>
            <a:pathLst>
              <a:path w="107158" h="151806">
                <a:moveTo>
                  <a:pt x="17860" y="0"/>
                </a:moveTo>
                <a:lnTo>
                  <a:pt x="17860" y="8930"/>
                </a:lnTo>
                <a:lnTo>
                  <a:pt x="26789" y="8930"/>
                </a:lnTo>
                <a:lnTo>
                  <a:pt x="26789" y="8930"/>
                </a:lnTo>
                <a:lnTo>
                  <a:pt x="26789" y="17859"/>
                </a:lnTo>
                <a:lnTo>
                  <a:pt x="26789" y="35719"/>
                </a:lnTo>
                <a:lnTo>
                  <a:pt x="26789" y="53578"/>
                </a:lnTo>
                <a:lnTo>
                  <a:pt x="17860" y="62508"/>
                </a:lnTo>
                <a:lnTo>
                  <a:pt x="8930" y="89297"/>
                </a:lnTo>
                <a:lnTo>
                  <a:pt x="0" y="98226"/>
                </a:lnTo>
                <a:lnTo>
                  <a:pt x="0" y="116086"/>
                </a:lnTo>
                <a:lnTo>
                  <a:pt x="0" y="125015"/>
                </a:lnTo>
                <a:lnTo>
                  <a:pt x="0" y="133945"/>
                </a:lnTo>
                <a:lnTo>
                  <a:pt x="8930" y="142875"/>
                </a:lnTo>
                <a:lnTo>
                  <a:pt x="17860" y="142875"/>
                </a:lnTo>
                <a:lnTo>
                  <a:pt x="26789" y="151805"/>
                </a:lnTo>
                <a:lnTo>
                  <a:pt x="44649" y="151805"/>
                </a:lnTo>
                <a:lnTo>
                  <a:pt x="62508" y="142875"/>
                </a:lnTo>
                <a:lnTo>
                  <a:pt x="71438" y="142875"/>
                </a:lnTo>
                <a:lnTo>
                  <a:pt x="89297" y="125015"/>
                </a:lnTo>
                <a:lnTo>
                  <a:pt x="98227" y="116086"/>
                </a:lnTo>
                <a:lnTo>
                  <a:pt x="107157" y="107156"/>
                </a:lnTo>
                <a:lnTo>
                  <a:pt x="107157" y="98226"/>
                </a:lnTo>
                <a:lnTo>
                  <a:pt x="107157" y="80367"/>
                </a:lnTo>
                <a:lnTo>
                  <a:pt x="107157" y="71437"/>
                </a:lnTo>
                <a:lnTo>
                  <a:pt x="98227" y="62508"/>
                </a:lnTo>
                <a:lnTo>
                  <a:pt x="89297" y="53578"/>
                </a:lnTo>
                <a:lnTo>
                  <a:pt x="71438" y="44648"/>
                </a:lnTo>
                <a:lnTo>
                  <a:pt x="62508" y="35719"/>
                </a:lnTo>
                <a:lnTo>
                  <a:pt x="44649" y="35719"/>
                </a:lnTo>
                <a:lnTo>
                  <a:pt x="35719" y="35719"/>
                </a:lnTo>
                <a:lnTo>
                  <a:pt x="35719" y="35719"/>
                </a:lnTo>
                <a:lnTo>
                  <a:pt x="26789" y="26789"/>
                </a:lnTo>
                <a:lnTo>
                  <a:pt x="26789" y="2678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Freeform 569"/>
          <p:cNvSpPr/>
          <p:nvPr/>
        </p:nvSpPr>
        <p:spPr>
          <a:xfrm>
            <a:off x="5152430" y="5277445"/>
            <a:ext cx="26790" cy="232173"/>
          </a:xfrm>
          <a:custGeom>
            <a:avLst/>
            <a:gdLst/>
            <a:ahLst/>
            <a:cxnLst/>
            <a:rect l="0" t="0" r="0" b="0"/>
            <a:pathLst>
              <a:path w="26790" h="232173">
                <a:moveTo>
                  <a:pt x="0" y="0"/>
                </a:moveTo>
                <a:lnTo>
                  <a:pt x="8929" y="0"/>
                </a:lnTo>
                <a:lnTo>
                  <a:pt x="8929" y="8930"/>
                </a:lnTo>
                <a:lnTo>
                  <a:pt x="8929" y="8930"/>
                </a:lnTo>
                <a:lnTo>
                  <a:pt x="17859" y="17860"/>
                </a:lnTo>
                <a:lnTo>
                  <a:pt x="17859" y="35719"/>
                </a:lnTo>
                <a:lnTo>
                  <a:pt x="17859" y="53578"/>
                </a:lnTo>
                <a:lnTo>
                  <a:pt x="17859" y="71438"/>
                </a:lnTo>
                <a:lnTo>
                  <a:pt x="17859" y="98227"/>
                </a:lnTo>
                <a:lnTo>
                  <a:pt x="17859" y="116086"/>
                </a:lnTo>
                <a:lnTo>
                  <a:pt x="17859" y="142875"/>
                </a:lnTo>
                <a:lnTo>
                  <a:pt x="17859" y="160735"/>
                </a:lnTo>
                <a:lnTo>
                  <a:pt x="17859" y="187524"/>
                </a:lnTo>
                <a:lnTo>
                  <a:pt x="17859" y="196453"/>
                </a:lnTo>
                <a:lnTo>
                  <a:pt x="17859" y="214313"/>
                </a:lnTo>
                <a:lnTo>
                  <a:pt x="17859" y="223243"/>
                </a:lnTo>
                <a:lnTo>
                  <a:pt x="17859" y="232172"/>
                </a:lnTo>
                <a:lnTo>
                  <a:pt x="26789" y="232172"/>
                </a:lnTo>
                <a:lnTo>
                  <a:pt x="26789" y="232172"/>
                </a:lnTo>
                <a:lnTo>
                  <a:pt x="26789" y="232172"/>
                </a:lnTo>
                <a:lnTo>
                  <a:pt x="26789" y="23217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Freeform 570"/>
          <p:cNvSpPr/>
          <p:nvPr/>
        </p:nvSpPr>
        <p:spPr>
          <a:xfrm>
            <a:off x="5223867" y="5375672"/>
            <a:ext cx="107157" cy="285750"/>
          </a:xfrm>
          <a:custGeom>
            <a:avLst/>
            <a:gdLst/>
            <a:ahLst/>
            <a:cxnLst/>
            <a:rect l="0" t="0" r="0" b="0"/>
            <a:pathLst>
              <a:path w="107157" h="285750">
                <a:moveTo>
                  <a:pt x="0" y="0"/>
                </a:moveTo>
                <a:lnTo>
                  <a:pt x="0" y="8930"/>
                </a:lnTo>
                <a:lnTo>
                  <a:pt x="0" y="8930"/>
                </a:lnTo>
                <a:lnTo>
                  <a:pt x="0" y="26789"/>
                </a:lnTo>
                <a:lnTo>
                  <a:pt x="8930" y="35719"/>
                </a:lnTo>
                <a:lnTo>
                  <a:pt x="8930" y="53578"/>
                </a:lnTo>
                <a:lnTo>
                  <a:pt x="8930" y="62508"/>
                </a:lnTo>
                <a:lnTo>
                  <a:pt x="17860" y="80367"/>
                </a:lnTo>
                <a:lnTo>
                  <a:pt x="17860" y="80367"/>
                </a:lnTo>
                <a:lnTo>
                  <a:pt x="26789" y="89297"/>
                </a:lnTo>
                <a:lnTo>
                  <a:pt x="35719" y="98226"/>
                </a:lnTo>
                <a:lnTo>
                  <a:pt x="44649" y="98226"/>
                </a:lnTo>
                <a:lnTo>
                  <a:pt x="53578" y="98226"/>
                </a:lnTo>
                <a:lnTo>
                  <a:pt x="53578" y="89297"/>
                </a:lnTo>
                <a:lnTo>
                  <a:pt x="62508" y="80367"/>
                </a:lnTo>
                <a:lnTo>
                  <a:pt x="71438" y="80367"/>
                </a:lnTo>
                <a:lnTo>
                  <a:pt x="80367" y="71437"/>
                </a:lnTo>
                <a:lnTo>
                  <a:pt x="89297" y="53578"/>
                </a:lnTo>
                <a:lnTo>
                  <a:pt x="98227" y="44648"/>
                </a:lnTo>
                <a:lnTo>
                  <a:pt x="98227" y="35719"/>
                </a:lnTo>
                <a:lnTo>
                  <a:pt x="107156" y="26789"/>
                </a:lnTo>
                <a:lnTo>
                  <a:pt x="107156" y="26789"/>
                </a:lnTo>
                <a:lnTo>
                  <a:pt x="107156" y="26789"/>
                </a:lnTo>
                <a:lnTo>
                  <a:pt x="107156" y="35719"/>
                </a:lnTo>
                <a:lnTo>
                  <a:pt x="107156" y="44648"/>
                </a:lnTo>
                <a:lnTo>
                  <a:pt x="107156" y="62508"/>
                </a:lnTo>
                <a:lnTo>
                  <a:pt x="107156" y="80367"/>
                </a:lnTo>
                <a:lnTo>
                  <a:pt x="107156" y="98226"/>
                </a:lnTo>
                <a:lnTo>
                  <a:pt x="107156" y="125016"/>
                </a:lnTo>
                <a:lnTo>
                  <a:pt x="98227" y="151805"/>
                </a:lnTo>
                <a:lnTo>
                  <a:pt x="98227" y="169664"/>
                </a:lnTo>
                <a:lnTo>
                  <a:pt x="98227" y="196453"/>
                </a:lnTo>
                <a:lnTo>
                  <a:pt x="98227" y="223241"/>
                </a:lnTo>
                <a:lnTo>
                  <a:pt x="89297" y="241101"/>
                </a:lnTo>
                <a:lnTo>
                  <a:pt x="89297" y="250030"/>
                </a:lnTo>
                <a:lnTo>
                  <a:pt x="80367" y="267890"/>
                </a:lnTo>
                <a:lnTo>
                  <a:pt x="80367" y="276819"/>
                </a:lnTo>
                <a:lnTo>
                  <a:pt x="71438" y="285749"/>
                </a:lnTo>
                <a:lnTo>
                  <a:pt x="62508" y="285749"/>
                </a:lnTo>
                <a:lnTo>
                  <a:pt x="53578" y="285749"/>
                </a:lnTo>
                <a:lnTo>
                  <a:pt x="53578" y="285749"/>
                </a:lnTo>
                <a:lnTo>
                  <a:pt x="53578" y="276819"/>
                </a:lnTo>
                <a:lnTo>
                  <a:pt x="53578" y="2768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Freeform 571"/>
          <p:cNvSpPr/>
          <p:nvPr/>
        </p:nvSpPr>
        <p:spPr>
          <a:xfrm>
            <a:off x="5402461" y="5357813"/>
            <a:ext cx="223243" cy="125016"/>
          </a:xfrm>
          <a:custGeom>
            <a:avLst/>
            <a:gdLst/>
            <a:ahLst/>
            <a:cxnLst/>
            <a:rect l="0" t="0" r="0" b="0"/>
            <a:pathLst>
              <a:path w="223243" h="125016">
                <a:moveTo>
                  <a:pt x="0" y="0"/>
                </a:moveTo>
                <a:lnTo>
                  <a:pt x="0" y="8929"/>
                </a:lnTo>
                <a:lnTo>
                  <a:pt x="8930" y="17859"/>
                </a:lnTo>
                <a:lnTo>
                  <a:pt x="8930" y="26789"/>
                </a:lnTo>
                <a:lnTo>
                  <a:pt x="8930" y="35718"/>
                </a:lnTo>
                <a:lnTo>
                  <a:pt x="8930" y="53578"/>
                </a:lnTo>
                <a:lnTo>
                  <a:pt x="17859" y="71437"/>
                </a:lnTo>
                <a:lnTo>
                  <a:pt x="17859" y="89296"/>
                </a:lnTo>
                <a:lnTo>
                  <a:pt x="17859" y="98226"/>
                </a:lnTo>
                <a:lnTo>
                  <a:pt x="17859" y="107156"/>
                </a:lnTo>
                <a:lnTo>
                  <a:pt x="17859" y="116085"/>
                </a:lnTo>
                <a:lnTo>
                  <a:pt x="17859" y="125015"/>
                </a:lnTo>
                <a:lnTo>
                  <a:pt x="17859" y="125015"/>
                </a:lnTo>
                <a:lnTo>
                  <a:pt x="17859" y="125015"/>
                </a:lnTo>
                <a:lnTo>
                  <a:pt x="17859" y="125015"/>
                </a:lnTo>
                <a:lnTo>
                  <a:pt x="17859" y="125015"/>
                </a:lnTo>
                <a:lnTo>
                  <a:pt x="17859" y="116085"/>
                </a:lnTo>
                <a:lnTo>
                  <a:pt x="17859" y="107156"/>
                </a:lnTo>
                <a:lnTo>
                  <a:pt x="17859" y="98226"/>
                </a:lnTo>
                <a:lnTo>
                  <a:pt x="17859" y="80367"/>
                </a:lnTo>
                <a:lnTo>
                  <a:pt x="26789" y="53578"/>
                </a:lnTo>
                <a:lnTo>
                  <a:pt x="35719" y="35718"/>
                </a:lnTo>
                <a:lnTo>
                  <a:pt x="44648" y="26789"/>
                </a:lnTo>
                <a:lnTo>
                  <a:pt x="53578" y="8929"/>
                </a:lnTo>
                <a:lnTo>
                  <a:pt x="62508" y="0"/>
                </a:lnTo>
                <a:lnTo>
                  <a:pt x="71437" y="0"/>
                </a:lnTo>
                <a:lnTo>
                  <a:pt x="80367" y="8929"/>
                </a:lnTo>
                <a:lnTo>
                  <a:pt x="89297" y="8929"/>
                </a:lnTo>
                <a:lnTo>
                  <a:pt x="98227" y="26789"/>
                </a:lnTo>
                <a:lnTo>
                  <a:pt x="107156" y="35718"/>
                </a:lnTo>
                <a:lnTo>
                  <a:pt x="107156" y="53578"/>
                </a:lnTo>
                <a:lnTo>
                  <a:pt x="116086" y="62507"/>
                </a:lnTo>
                <a:lnTo>
                  <a:pt x="116086" y="71437"/>
                </a:lnTo>
                <a:lnTo>
                  <a:pt x="116086" y="80367"/>
                </a:lnTo>
                <a:lnTo>
                  <a:pt x="116086" y="89296"/>
                </a:lnTo>
                <a:lnTo>
                  <a:pt x="116086" y="98226"/>
                </a:lnTo>
                <a:lnTo>
                  <a:pt x="116086" y="98226"/>
                </a:lnTo>
                <a:lnTo>
                  <a:pt x="116086" y="98226"/>
                </a:lnTo>
                <a:lnTo>
                  <a:pt x="116086" y="98226"/>
                </a:lnTo>
                <a:lnTo>
                  <a:pt x="116086" y="98226"/>
                </a:lnTo>
                <a:lnTo>
                  <a:pt x="116086" y="89296"/>
                </a:lnTo>
                <a:lnTo>
                  <a:pt x="116086" y="80367"/>
                </a:lnTo>
                <a:lnTo>
                  <a:pt x="125016" y="62507"/>
                </a:lnTo>
                <a:lnTo>
                  <a:pt x="125016" y="44648"/>
                </a:lnTo>
                <a:lnTo>
                  <a:pt x="133945" y="35718"/>
                </a:lnTo>
                <a:lnTo>
                  <a:pt x="142875" y="17859"/>
                </a:lnTo>
                <a:lnTo>
                  <a:pt x="151805" y="8929"/>
                </a:lnTo>
                <a:lnTo>
                  <a:pt x="160734" y="8929"/>
                </a:lnTo>
                <a:lnTo>
                  <a:pt x="178594" y="8929"/>
                </a:lnTo>
                <a:lnTo>
                  <a:pt x="187523" y="17859"/>
                </a:lnTo>
                <a:lnTo>
                  <a:pt x="196453" y="26789"/>
                </a:lnTo>
                <a:lnTo>
                  <a:pt x="205383" y="35718"/>
                </a:lnTo>
                <a:lnTo>
                  <a:pt x="205383" y="53578"/>
                </a:lnTo>
                <a:lnTo>
                  <a:pt x="214312" y="62507"/>
                </a:lnTo>
                <a:lnTo>
                  <a:pt x="214312" y="80367"/>
                </a:lnTo>
                <a:lnTo>
                  <a:pt x="214312" y="89296"/>
                </a:lnTo>
                <a:lnTo>
                  <a:pt x="214312" y="98226"/>
                </a:lnTo>
                <a:lnTo>
                  <a:pt x="214312" y="107156"/>
                </a:lnTo>
                <a:lnTo>
                  <a:pt x="214312" y="116085"/>
                </a:lnTo>
                <a:lnTo>
                  <a:pt x="223242" y="116085"/>
                </a:lnTo>
                <a:lnTo>
                  <a:pt x="223242" y="116085"/>
                </a:lnTo>
                <a:lnTo>
                  <a:pt x="223242" y="116085"/>
                </a:lnTo>
                <a:lnTo>
                  <a:pt x="223242" y="11608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Freeform 572"/>
          <p:cNvSpPr/>
          <p:nvPr/>
        </p:nvSpPr>
        <p:spPr>
          <a:xfrm>
            <a:off x="5688211" y="5313164"/>
            <a:ext cx="116087" cy="169665"/>
          </a:xfrm>
          <a:custGeom>
            <a:avLst/>
            <a:gdLst/>
            <a:ahLst/>
            <a:cxnLst/>
            <a:rect l="0" t="0" r="0" b="0"/>
            <a:pathLst>
              <a:path w="116087" h="169665">
                <a:moveTo>
                  <a:pt x="0" y="107156"/>
                </a:moveTo>
                <a:lnTo>
                  <a:pt x="0" y="107156"/>
                </a:lnTo>
                <a:lnTo>
                  <a:pt x="8930" y="107156"/>
                </a:lnTo>
                <a:lnTo>
                  <a:pt x="8930" y="107156"/>
                </a:lnTo>
                <a:lnTo>
                  <a:pt x="17859" y="98227"/>
                </a:lnTo>
                <a:lnTo>
                  <a:pt x="26789" y="98227"/>
                </a:lnTo>
                <a:lnTo>
                  <a:pt x="35719" y="89297"/>
                </a:lnTo>
                <a:lnTo>
                  <a:pt x="53578" y="89297"/>
                </a:lnTo>
                <a:lnTo>
                  <a:pt x="62508" y="80367"/>
                </a:lnTo>
                <a:lnTo>
                  <a:pt x="71437" y="71438"/>
                </a:lnTo>
                <a:lnTo>
                  <a:pt x="89297" y="62508"/>
                </a:lnTo>
                <a:lnTo>
                  <a:pt x="89297" y="53578"/>
                </a:lnTo>
                <a:lnTo>
                  <a:pt x="98227" y="44649"/>
                </a:lnTo>
                <a:lnTo>
                  <a:pt x="107156" y="35719"/>
                </a:lnTo>
                <a:lnTo>
                  <a:pt x="107156" y="26789"/>
                </a:lnTo>
                <a:lnTo>
                  <a:pt x="107156" y="17859"/>
                </a:lnTo>
                <a:lnTo>
                  <a:pt x="107156" y="8930"/>
                </a:lnTo>
                <a:lnTo>
                  <a:pt x="98227" y="8930"/>
                </a:lnTo>
                <a:lnTo>
                  <a:pt x="98227" y="0"/>
                </a:lnTo>
                <a:lnTo>
                  <a:pt x="89297" y="8930"/>
                </a:lnTo>
                <a:lnTo>
                  <a:pt x="71437" y="8930"/>
                </a:lnTo>
                <a:lnTo>
                  <a:pt x="62508" y="26789"/>
                </a:lnTo>
                <a:lnTo>
                  <a:pt x="53578" y="35719"/>
                </a:lnTo>
                <a:lnTo>
                  <a:pt x="44648" y="53578"/>
                </a:lnTo>
                <a:lnTo>
                  <a:pt x="35719" y="71438"/>
                </a:lnTo>
                <a:lnTo>
                  <a:pt x="26789" y="89297"/>
                </a:lnTo>
                <a:lnTo>
                  <a:pt x="26789" y="107156"/>
                </a:lnTo>
                <a:lnTo>
                  <a:pt x="35719" y="125016"/>
                </a:lnTo>
                <a:lnTo>
                  <a:pt x="44648" y="133945"/>
                </a:lnTo>
                <a:lnTo>
                  <a:pt x="53578" y="151805"/>
                </a:lnTo>
                <a:lnTo>
                  <a:pt x="62508" y="160734"/>
                </a:lnTo>
                <a:lnTo>
                  <a:pt x="71437" y="169664"/>
                </a:lnTo>
                <a:lnTo>
                  <a:pt x="89297" y="169664"/>
                </a:lnTo>
                <a:lnTo>
                  <a:pt x="107156" y="169664"/>
                </a:lnTo>
                <a:lnTo>
                  <a:pt x="107156" y="169664"/>
                </a:lnTo>
                <a:lnTo>
                  <a:pt x="116086" y="169664"/>
                </a:lnTo>
                <a:lnTo>
                  <a:pt x="116086"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Freeform 573"/>
          <p:cNvSpPr/>
          <p:nvPr/>
        </p:nvSpPr>
        <p:spPr>
          <a:xfrm>
            <a:off x="5884664" y="5286375"/>
            <a:ext cx="107157" cy="160735"/>
          </a:xfrm>
          <a:custGeom>
            <a:avLst/>
            <a:gdLst/>
            <a:ahLst/>
            <a:cxnLst/>
            <a:rect l="0" t="0" r="0" b="0"/>
            <a:pathLst>
              <a:path w="107157" h="160735">
                <a:moveTo>
                  <a:pt x="8930" y="98227"/>
                </a:moveTo>
                <a:lnTo>
                  <a:pt x="8930" y="98227"/>
                </a:lnTo>
                <a:lnTo>
                  <a:pt x="8930" y="98227"/>
                </a:lnTo>
                <a:lnTo>
                  <a:pt x="8930" y="107156"/>
                </a:lnTo>
                <a:lnTo>
                  <a:pt x="0" y="116086"/>
                </a:lnTo>
                <a:lnTo>
                  <a:pt x="0" y="125016"/>
                </a:lnTo>
                <a:lnTo>
                  <a:pt x="0" y="133945"/>
                </a:lnTo>
                <a:lnTo>
                  <a:pt x="8930" y="142875"/>
                </a:lnTo>
                <a:lnTo>
                  <a:pt x="8930" y="151805"/>
                </a:lnTo>
                <a:lnTo>
                  <a:pt x="8930" y="151805"/>
                </a:lnTo>
                <a:lnTo>
                  <a:pt x="8930" y="160734"/>
                </a:lnTo>
                <a:lnTo>
                  <a:pt x="8930" y="160734"/>
                </a:lnTo>
                <a:lnTo>
                  <a:pt x="8930" y="160734"/>
                </a:lnTo>
                <a:lnTo>
                  <a:pt x="8930" y="160734"/>
                </a:lnTo>
                <a:lnTo>
                  <a:pt x="8930" y="160734"/>
                </a:lnTo>
                <a:lnTo>
                  <a:pt x="8930" y="151805"/>
                </a:lnTo>
                <a:lnTo>
                  <a:pt x="8930" y="142875"/>
                </a:lnTo>
                <a:lnTo>
                  <a:pt x="8930" y="133945"/>
                </a:lnTo>
                <a:lnTo>
                  <a:pt x="8930" y="125016"/>
                </a:lnTo>
                <a:lnTo>
                  <a:pt x="8930" y="107156"/>
                </a:lnTo>
                <a:lnTo>
                  <a:pt x="8930" y="89297"/>
                </a:lnTo>
                <a:lnTo>
                  <a:pt x="17859" y="71438"/>
                </a:lnTo>
                <a:lnTo>
                  <a:pt x="17859" y="53578"/>
                </a:lnTo>
                <a:lnTo>
                  <a:pt x="26789" y="44648"/>
                </a:lnTo>
                <a:lnTo>
                  <a:pt x="35719" y="35719"/>
                </a:lnTo>
                <a:lnTo>
                  <a:pt x="44649" y="26789"/>
                </a:lnTo>
                <a:lnTo>
                  <a:pt x="53578" y="17859"/>
                </a:lnTo>
                <a:lnTo>
                  <a:pt x="71438" y="8930"/>
                </a:lnTo>
                <a:lnTo>
                  <a:pt x="80367" y="8930"/>
                </a:lnTo>
                <a:lnTo>
                  <a:pt x="89297" y="0"/>
                </a:lnTo>
                <a:lnTo>
                  <a:pt x="89297" y="0"/>
                </a:lnTo>
                <a:lnTo>
                  <a:pt x="107156" y="0"/>
                </a:lnTo>
                <a:lnTo>
                  <a:pt x="10715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Freeform 574"/>
          <p:cNvSpPr/>
          <p:nvPr/>
        </p:nvSpPr>
        <p:spPr>
          <a:xfrm>
            <a:off x="6045398" y="5277445"/>
            <a:ext cx="125017" cy="187525"/>
          </a:xfrm>
          <a:custGeom>
            <a:avLst/>
            <a:gdLst/>
            <a:ahLst/>
            <a:cxnLst/>
            <a:rect l="0" t="0" r="0" b="0"/>
            <a:pathLst>
              <a:path w="125017" h="187525">
                <a:moveTo>
                  <a:pt x="0" y="0"/>
                </a:moveTo>
                <a:lnTo>
                  <a:pt x="0" y="0"/>
                </a:lnTo>
                <a:lnTo>
                  <a:pt x="0" y="0"/>
                </a:lnTo>
                <a:lnTo>
                  <a:pt x="0" y="0"/>
                </a:lnTo>
                <a:lnTo>
                  <a:pt x="8930" y="0"/>
                </a:lnTo>
                <a:lnTo>
                  <a:pt x="17860" y="0"/>
                </a:lnTo>
                <a:lnTo>
                  <a:pt x="26790" y="0"/>
                </a:lnTo>
                <a:lnTo>
                  <a:pt x="35719" y="0"/>
                </a:lnTo>
                <a:lnTo>
                  <a:pt x="44649" y="0"/>
                </a:lnTo>
                <a:lnTo>
                  <a:pt x="53579" y="0"/>
                </a:lnTo>
                <a:lnTo>
                  <a:pt x="62508" y="0"/>
                </a:lnTo>
                <a:lnTo>
                  <a:pt x="80368" y="8930"/>
                </a:lnTo>
                <a:lnTo>
                  <a:pt x="89297" y="17860"/>
                </a:lnTo>
                <a:lnTo>
                  <a:pt x="98227" y="26789"/>
                </a:lnTo>
                <a:lnTo>
                  <a:pt x="107157" y="44649"/>
                </a:lnTo>
                <a:lnTo>
                  <a:pt x="116086" y="53578"/>
                </a:lnTo>
                <a:lnTo>
                  <a:pt x="116086" y="71438"/>
                </a:lnTo>
                <a:lnTo>
                  <a:pt x="125016" y="80368"/>
                </a:lnTo>
                <a:lnTo>
                  <a:pt x="125016" y="98227"/>
                </a:lnTo>
                <a:lnTo>
                  <a:pt x="125016" y="107157"/>
                </a:lnTo>
                <a:lnTo>
                  <a:pt x="125016" y="116086"/>
                </a:lnTo>
                <a:lnTo>
                  <a:pt x="125016" y="125016"/>
                </a:lnTo>
                <a:lnTo>
                  <a:pt x="125016" y="133946"/>
                </a:lnTo>
                <a:lnTo>
                  <a:pt x="125016" y="133946"/>
                </a:lnTo>
                <a:lnTo>
                  <a:pt x="125016" y="133946"/>
                </a:lnTo>
                <a:lnTo>
                  <a:pt x="125016" y="133946"/>
                </a:lnTo>
                <a:lnTo>
                  <a:pt x="116086" y="133946"/>
                </a:lnTo>
                <a:lnTo>
                  <a:pt x="116086" y="125016"/>
                </a:lnTo>
                <a:lnTo>
                  <a:pt x="107157" y="116086"/>
                </a:lnTo>
                <a:lnTo>
                  <a:pt x="98227" y="107157"/>
                </a:lnTo>
                <a:lnTo>
                  <a:pt x="89297" y="98227"/>
                </a:lnTo>
                <a:lnTo>
                  <a:pt x="80368" y="98227"/>
                </a:lnTo>
                <a:lnTo>
                  <a:pt x="71438" y="89297"/>
                </a:lnTo>
                <a:lnTo>
                  <a:pt x="62508" y="89297"/>
                </a:lnTo>
                <a:lnTo>
                  <a:pt x="44649" y="98227"/>
                </a:lnTo>
                <a:lnTo>
                  <a:pt x="35719" y="98227"/>
                </a:lnTo>
                <a:lnTo>
                  <a:pt x="26790" y="107157"/>
                </a:lnTo>
                <a:lnTo>
                  <a:pt x="17860" y="116086"/>
                </a:lnTo>
                <a:lnTo>
                  <a:pt x="17860" y="125016"/>
                </a:lnTo>
                <a:lnTo>
                  <a:pt x="8930" y="133946"/>
                </a:lnTo>
                <a:lnTo>
                  <a:pt x="8930" y="151805"/>
                </a:lnTo>
                <a:lnTo>
                  <a:pt x="17860" y="160735"/>
                </a:lnTo>
                <a:lnTo>
                  <a:pt x="17860" y="169664"/>
                </a:lnTo>
                <a:lnTo>
                  <a:pt x="26790" y="178594"/>
                </a:lnTo>
                <a:lnTo>
                  <a:pt x="35719" y="178594"/>
                </a:lnTo>
                <a:lnTo>
                  <a:pt x="53579" y="187524"/>
                </a:lnTo>
                <a:lnTo>
                  <a:pt x="62508" y="187524"/>
                </a:lnTo>
                <a:lnTo>
                  <a:pt x="80368" y="187524"/>
                </a:lnTo>
                <a:lnTo>
                  <a:pt x="89297" y="187524"/>
                </a:lnTo>
                <a:lnTo>
                  <a:pt x="107157" y="178594"/>
                </a:lnTo>
                <a:lnTo>
                  <a:pt x="107157" y="178594"/>
                </a:lnTo>
                <a:lnTo>
                  <a:pt x="125016" y="169664"/>
                </a:lnTo>
                <a:lnTo>
                  <a:pt x="125016"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Freeform 575"/>
          <p:cNvSpPr/>
          <p:nvPr/>
        </p:nvSpPr>
        <p:spPr>
          <a:xfrm>
            <a:off x="6250781" y="5241727"/>
            <a:ext cx="294681" cy="241102"/>
          </a:xfrm>
          <a:custGeom>
            <a:avLst/>
            <a:gdLst/>
            <a:ahLst/>
            <a:cxnLst/>
            <a:rect l="0" t="0" r="0" b="0"/>
            <a:pathLst>
              <a:path w="294681" h="241102">
                <a:moveTo>
                  <a:pt x="62508" y="8929"/>
                </a:moveTo>
                <a:lnTo>
                  <a:pt x="62508" y="8929"/>
                </a:lnTo>
                <a:lnTo>
                  <a:pt x="53578" y="8929"/>
                </a:lnTo>
                <a:lnTo>
                  <a:pt x="53578" y="0"/>
                </a:lnTo>
                <a:lnTo>
                  <a:pt x="44649" y="0"/>
                </a:lnTo>
                <a:lnTo>
                  <a:pt x="26789" y="0"/>
                </a:lnTo>
                <a:lnTo>
                  <a:pt x="17860" y="8929"/>
                </a:lnTo>
                <a:lnTo>
                  <a:pt x="8930" y="8929"/>
                </a:lnTo>
                <a:lnTo>
                  <a:pt x="8930" y="17859"/>
                </a:lnTo>
                <a:lnTo>
                  <a:pt x="0" y="26789"/>
                </a:lnTo>
                <a:lnTo>
                  <a:pt x="0" y="35718"/>
                </a:lnTo>
                <a:lnTo>
                  <a:pt x="0" y="35718"/>
                </a:lnTo>
                <a:lnTo>
                  <a:pt x="0" y="53578"/>
                </a:lnTo>
                <a:lnTo>
                  <a:pt x="8930" y="62507"/>
                </a:lnTo>
                <a:lnTo>
                  <a:pt x="17860" y="71437"/>
                </a:lnTo>
                <a:lnTo>
                  <a:pt x="35719" y="89296"/>
                </a:lnTo>
                <a:lnTo>
                  <a:pt x="44649" y="107156"/>
                </a:lnTo>
                <a:lnTo>
                  <a:pt x="62508" y="116086"/>
                </a:lnTo>
                <a:lnTo>
                  <a:pt x="71438" y="133945"/>
                </a:lnTo>
                <a:lnTo>
                  <a:pt x="80367" y="160734"/>
                </a:lnTo>
                <a:lnTo>
                  <a:pt x="89297" y="169664"/>
                </a:lnTo>
                <a:lnTo>
                  <a:pt x="98227" y="187523"/>
                </a:lnTo>
                <a:lnTo>
                  <a:pt x="98227" y="205382"/>
                </a:lnTo>
                <a:lnTo>
                  <a:pt x="98227" y="214312"/>
                </a:lnTo>
                <a:lnTo>
                  <a:pt x="98227" y="223242"/>
                </a:lnTo>
                <a:lnTo>
                  <a:pt x="89297" y="232171"/>
                </a:lnTo>
                <a:lnTo>
                  <a:pt x="89297" y="232171"/>
                </a:lnTo>
                <a:lnTo>
                  <a:pt x="80367" y="232171"/>
                </a:lnTo>
                <a:lnTo>
                  <a:pt x="71438" y="232171"/>
                </a:lnTo>
                <a:lnTo>
                  <a:pt x="53578" y="232171"/>
                </a:lnTo>
                <a:lnTo>
                  <a:pt x="44649" y="223242"/>
                </a:lnTo>
                <a:lnTo>
                  <a:pt x="35719" y="223242"/>
                </a:lnTo>
                <a:lnTo>
                  <a:pt x="26789" y="214312"/>
                </a:lnTo>
                <a:lnTo>
                  <a:pt x="17860" y="205382"/>
                </a:lnTo>
                <a:lnTo>
                  <a:pt x="8930" y="205382"/>
                </a:lnTo>
                <a:lnTo>
                  <a:pt x="8930" y="196453"/>
                </a:lnTo>
                <a:lnTo>
                  <a:pt x="8930" y="187523"/>
                </a:lnTo>
                <a:lnTo>
                  <a:pt x="8930" y="187523"/>
                </a:lnTo>
                <a:lnTo>
                  <a:pt x="17860" y="178593"/>
                </a:lnTo>
                <a:lnTo>
                  <a:pt x="26789" y="178593"/>
                </a:lnTo>
                <a:lnTo>
                  <a:pt x="44649" y="169664"/>
                </a:lnTo>
                <a:lnTo>
                  <a:pt x="53578" y="160734"/>
                </a:lnTo>
                <a:lnTo>
                  <a:pt x="71438" y="160734"/>
                </a:lnTo>
                <a:lnTo>
                  <a:pt x="89297" y="151804"/>
                </a:lnTo>
                <a:lnTo>
                  <a:pt x="107157" y="151804"/>
                </a:lnTo>
                <a:lnTo>
                  <a:pt x="125016" y="142875"/>
                </a:lnTo>
                <a:lnTo>
                  <a:pt x="142875" y="133945"/>
                </a:lnTo>
                <a:lnTo>
                  <a:pt x="160735" y="125015"/>
                </a:lnTo>
                <a:lnTo>
                  <a:pt x="178594" y="116086"/>
                </a:lnTo>
                <a:lnTo>
                  <a:pt x="196453" y="107156"/>
                </a:lnTo>
                <a:lnTo>
                  <a:pt x="205383" y="89296"/>
                </a:lnTo>
                <a:lnTo>
                  <a:pt x="214313" y="80367"/>
                </a:lnTo>
                <a:lnTo>
                  <a:pt x="223242" y="71437"/>
                </a:lnTo>
                <a:lnTo>
                  <a:pt x="232172" y="62507"/>
                </a:lnTo>
                <a:lnTo>
                  <a:pt x="241102" y="53578"/>
                </a:lnTo>
                <a:lnTo>
                  <a:pt x="241102" y="35718"/>
                </a:lnTo>
                <a:lnTo>
                  <a:pt x="232172" y="35718"/>
                </a:lnTo>
                <a:lnTo>
                  <a:pt x="232172" y="26789"/>
                </a:lnTo>
                <a:lnTo>
                  <a:pt x="223242" y="17859"/>
                </a:lnTo>
                <a:lnTo>
                  <a:pt x="214313" y="8929"/>
                </a:lnTo>
                <a:lnTo>
                  <a:pt x="205383" y="8929"/>
                </a:lnTo>
                <a:lnTo>
                  <a:pt x="196453" y="8929"/>
                </a:lnTo>
                <a:lnTo>
                  <a:pt x="187524" y="17859"/>
                </a:lnTo>
                <a:lnTo>
                  <a:pt x="169664" y="26789"/>
                </a:lnTo>
                <a:lnTo>
                  <a:pt x="169664" y="35718"/>
                </a:lnTo>
                <a:lnTo>
                  <a:pt x="160735" y="44648"/>
                </a:lnTo>
                <a:lnTo>
                  <a:pt x="151805" y="53578"/>
                </a:lnTo>
                <a:lnTo>
                  <a:pt x="151805" y="71437"/>
                </a:lnTo>
                <a:lnTo>
                  <a:pt x="151805" y="89296"/>
                </a:lnTo>
                <a:lnTo>
                  <a:pt x="151805" y="98226"/>
                </a:lnTo>
                <a:lnTo>
                  <a:pt x="160735" y="116086"/>
                </a:lnTo>
                <a:lnTo>
                  <a:pt x="160735" y="133945"/>
                </a:lnTo>
                <a:lnTo>
                  <a:pt x="178594" y="151804"/>
                </a:lnTo>
                <a:lnTo>
                  <a:pt x="187524" y="169664"/>
                </a:lnTo>
                <a:lnTo>
                  <a:pt x="205383" y="178593"/>
                </a:lnTo>
                <a:lnTo>
                  <a:pt x="223242" y="196453"/>
                </a:lnTo>
                <a:lnTo>
                  <a:pt x="232172" y="205382"/>
                </a:lnTo>
                <a:lnTo>
                  <a:pt x="258961" y="214312"/>
                </a:lnTo>
                <a:lnTo>
                  <a:pt x="267891" y="223242"/>
                </a:lnTo>
                <a:lnTo>
                  <a:pt x="285750" y="232171"/>
                </a:lnTo>
                <a:lnTo>
                  <a:pt x="285750" y="232171"/>
                </a:lnTo>
                <a:lnTo>
                  <a:pt x="294680" y="241101"/>
                </a:lnTo>
                <a:lnTo>
                  <a:pt x="294680" y="24110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Freeform 576"/>
          <p:cNvSpPr/>
          <p:nvPr/>
        </p:nvSpPr>
        <p:spPr>
          <a:xfrm>
            <a:off x="2598539" y="5866804"/>
            <a:ext cx="312540" cy="26790"/>
          </a:xfrm>
          <a:custGeom>
            <a:avLst/>
            <a:gdLst/>
            <a:ahLst/>
            <a:cxnLst/>
            <a:rect l="0" t="0" r="0" b="0"/>
            <a:pathLst>
              <a:path w="312540" h="26790">
                <a:moveTo>
                  <a:pt x="0" y="26789"/>
                </a:moveTo>
                <a:lnTo>
                  <a:pt x="0" y="26789"/>
                </a:lnTo>
                <a:lnTo>
                  <a:pt x="0" y="26789"/>
                </a:lnTo>
                <a:lnTo>
                  <a:pt x="0" y="26789"/>
                </a:lnTo>
                <a:lnTo>
                  <a:pt x="0" y="26789"/>
                </a:lnTo>
                <a:lnTo>
                  <a:pt x="0" y="26789"/>
                </a:lnTo>
                <a:lnTo>
                  <a:pt x="0" y="26789"/>
                </a:lnTo>
                <a:lnTo>
                  <a:pt x="0" y="26789"/>
                </a:lnTo>
                <a:lnTo>
                  <a:pt x="0" y="26789"/>
                </a:lnTo>
                <a:lnTo>
                  <a:pt x="8930" y="26789"/>
                </a:lnTo>
                <a:lnTo>
                  <a:pt x="17859" y="26789"/>
                </a:lnTo>
                <a:lnTo>
                  <a:pt x="26789" y="26789"/>
                </a:lnTo>
                <a:lnTo>
                  <a:pt x="44649" y="26789"/>
                </a:lnTo>
                <a:lnTo>
                  <a:pt x="53578" y="26789"/>
                </a:lnTo>
                <a:lnTo>
                  <a:pt x="71438" y="26789"/>
                </a:lnTo>
                <a:lnTo>
                  <a:pt x="98227" y="26789"/>
                </a:lnTo>
                <a:lnTo>
                  <a:pt x="116086" y="26789"/>
                </a:lnTo>
                <a:lnTo>
                  <a:pt x="142875" y="26789"/>
                </a:lnTo>
                <a:lnTo>
                  <a:pt x="169664" y="26789"/>
                </a:lnTo>
                <a:lnTo>
                  <a:pt x="196453" y="26789"/>
                </a:lnTo>
                <a:lnTo>
                  <a:pt x="214313" y="26789"/>
                </a:lnTo>
                <a:lnTo>
                  <a:pt x="241102" y="26789"/>
                </a:lnTo>
                <a:lnTo>
                  <a:pt x="267891" y="26789"/>
                </a:lnTo>
                <a:lnTo>
                  <a:pt x="285750" y="26789"/>
                </a:lnTo>
                <a:lnTo>
                  <a:pt x="294680" y="26789"/>
                </a:lnTo>
                <a:lnTo>
                  <a:pt x="303609" y="17859"/>
                </a:lnTo>
                <a:lnTo>
                  <a:pt x="312539" y="17859"/>
                </a:lnTo>
                <a:lnTo>
                  <a:pt x="312539" y="8930"/>
                </a:lnTo>
                <a:lnTo>
                  <a:pt x="312539" y="8930"/>
                </a:lnTo>
                <a:lnTo>
                  <a:pt x="312539" y="0"/>
                </a:lnTo>
                <a:lnTo>
                  <a:pt x="31253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Freeform 577"/>
          <p:cNvSpPr/>
          <p:nvPr/>
        </p:nvSpPr>
        <p:spPr>
          <a:xfrm>
            <a:off x="2786063" y="5804296"/>
            <a:ext cx="178594" cy="214314"/>
          </a:xfrm>
          <a:custGeom>
            <a:avLst/>
            <a:gdLst/>
            <a:ahLst/>
            <a:cxnLst/>
            <a:rect l="0" t="0" r="0" b="0"/>
            <a:pathLst>
              <a:path w="178594" h="214314">
                <a:moveTo>
                  <a:pt x="0" y="0"/>
                </a:moveTo>
                <a:lnTo>
                  <a:pt x="0" y="0"/>
                </a:lnTo>
                <a:lnTo>
                  <a:pt x="0" y="0"/>
                </a:lnTo>
                <a:lnTo>
                  <a:pt x="0" y="0"/>
                </a:lnTo>
                <a:lnTo>
                  <a:pt x="8929" y="8930"/>
                </a:lnTo>
                <a:lnTo>
                  <a:pt x="17859" y="8930"/>
                </a:lnTo>
                <a:lnTo>
                  <a:pt x="26789" y="8930"/>
                </a:lnTo>
                <a:lnTo>
                  <a:pt x="44648" y="17859"/>
                </a:lnTo>
                <a:lnTo>
                  <a:pt x="62507" y="17859"/>
                </a:lnTo>
                <a:lnTo>
                  <a:pt x="80367" y="26789"/>
                </a:lnTo>
                <a:lnTo>
                  <a:pt x="98226" y="35719"/>
                </a:lnTo>
                <a:lnTo>
                  <a:pt x="116085" y="35719"/>
                </a:lnTo>
                <a:lnTo>
                  <a:pt x="133945" y="44649"/>
                </a:lnTo>
                <a:lnTo>
                  <a:pt x="151804" y="53578"/>
                </a:lnTo>
                <a:lnTo>
                  <a:pt x="160734" y="62508"/>
                </a:lnTo>
                <a:lnTo>
                  <a:pt x="169664" y="62508"/>
                </a:lnTo>
                <a:lnTo>
                  <a:pt x="178593" y="80367"/>
                </a:lnTo>
                <a:lnTo>
                  <a:pt x="178593" y="89297"/>
                </a:lnTo>
                <a:lnTo>
                  <a:pt x="169664" y="98227"/>
                </a:lnTo>
                <a:lnTo>
                  <a:pt x="160734" y="116086"/>
                </a:lnTo>
                <a:lnTo>
                  <a:pt x="151804" y="133945"/>
                </a:lnTo>
                <a:lnTo>
                  <a:pt x="142875" y="142875"/>
                </a:lnTo>
                <a:lnTo>
                  <a:pt x="125015" y="160734"/>
                </a:lnTo>
                <a:lnTo>
                  <a:pt x="116085" y="178594"/>
                </a:lnTo>
                <a:lnTo>
                  <a:pt x="98226" y="187524"/>
                </a:lnTo>
                <a:lnTo>
                  <a:pt x="89296" y="205383"/>
                </a:lnTo>
                <a:lnTo>
                  <a:pt x="89296" y="214313"/>
                </a:lnTo>
                <a:lnTo>
                  <a:pt x="89296" y="214313"/>
                </a:lnTo>
                <a:lnTo>
                  <a:pt x="80367" y="214313"/>
                </a:lnTo>
                <a:lnTo>
                  <a:pt x="80367"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Freeform 578"/>
          <p:cNvSpPr/>
          <p:nvPr/>
        </p:nvSpPr>
        <p:spPr>
          <a:xfrm>
            <a:off x="3196828" y="5759648"/>
            <a:ext cx="17861" cy="303610"/>
          </a:xfrm>
          <a:custGeom>
            <a:avLst/>
            <a:gdLst/>
            <a:ahLst/>
            <a:cxnLst/>
            <a:rect l="0" t="0" r="0" b="0"/>
            <a:pathLst>
              <a:path w="17861" h="303610">
                <a:moveTo>
                  <a:pt x="17860" y="0"/>
                </a:moveTo>
                <a:lnTo>
                  <a:pt x="17860" y="0"/>
                </a:lnTo>
                <a:lnTo>
                  <a:pt x="17860" y="8929"/>
                </a:lnTo>
                <a:lnTo>
                  <a:pt x="17860" y="8929"/>
                </a:lnTo>
                <a:lnTo>
                  <a:pt x="17860" y="17859"/>
                </a:lnTo>
                <a:lnTo>
                  <a:pt x="17860" y="26789"/>
                </a:lnTo>
                <a:lnTo>
                  <a:pt x="17860" y="44648"/>
                </a:lnTo>
                <a:lnTo>
                  <a:pt x="17860" y="62507"/>
                </a:lnTo>
                <a:lnTo>
                  <a:pt x="17860" y="89297"/>
                </a:lnTo>
                <a:lnTo>
                  <a:pt x="8930" y="116086"/>
                </a:lnTo>
                <a:lnTo>
                  <a:pt x="8930" y="142875"/>
                </a:lnTo>
                <a:lnTo>
                  <a:pt x="8930" y="160734"/>
                </a:lnTo>
                <a:lnTo>
                  <a:pt x="0" y="187523"/>
                </a:lnTo>
                <a:lnTo>
                  <a:pt x="0" y="214312"/>
                </a:lnTo>
                <a:lnTo>
                  <a:pt x="0" y="241101"/>
                </a:lnTo>
                <a:lnTo>
                  <a:pt x="0" y="258961"/>
                </a:lnTo>
                <a:lnTo>
                  <a:pt x="0" y="276820"/>
                </a:lnTo>
                <a:lnTo>
                  <a:pt x="0" y="294679"/>
                </a:lnTo>
                <a:lnTo>
                  <a:pt x="0" y="294679"/>
                </a:lnTo>
                <a:lnTo>
                  <a:pt x="0" y="294679"/>
                </a:lnTo>
                <a:lnTo>
                  <a:pt x="0" y="303609"/>
                </a:lnTo>
                <a:lnTo>
                  <a:pt x="0" y="30360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Freeform 579"/>
          <p:cNvSpPr/>
          <p:nvPr/>
        </p:nvSpPr>
        <p:spPr>
          <a:xfrm>
            <a:off x="3098602" y="5804296"/>
            <a:ext cx="205383" cy="44650"/>
          </a:xfrm>
          <a:custGeom>
            <a:avLst/>
            <a:gdLst/>
            <a:ahLst/>
            <a:cxnLst/>
            <a:rect l="0" t="0" r="0" b="0"/>
            <a:pathLst>
              <a:path w="205383" h="44650">
                <a:moveTo>
                  <a:pt x="205382" y="8930"/>
                </a:moveTo>
                <a:lnTo>
                  <a:pt x="205382" y="8930"/>
                </a:lnTo>
                <a:lnTo>
                  <a:pt x="205382" y="8930"/>
                </a:lnTo>
                <a:lnTo>
                  <a:pt x="205382" y="8930"/>
                </a:lnTo>
                <a:lnTo>
                  <a:pt x="205382" y="8930"/>
                </a:lnTo>
                <a:lnTo>
                  <a:pt x="205382" y="0"/>
                </a:lnTo>
                <a:lnTo>
                  <a:pt x="205382" y="0"/>
                </a:lnTo>
                <a:lnTo>
                  <a:pt x="196453" y="0"/>
                </a:lnTo>
                <a:lnTo>
                  <a:pt x="178593" y="0"/>
                </a:lnTo>
                <a:lnTo>
                  <a:pt x="160734" y="0"/>
                </a:lnTo>
                <a:lnTo>
                  <a:pt x="142875" y="0"/>
                </a:lnTo>
                <a:lnTo>
                  <a:pt x="125015" y="8930"/>
                </a:lnTo>
                <a:lnTo>
                  <a:pt x="107156" y="8930"/>
                </a:lnTo>
                <a:lnTo>
                  <a:pt x="80367" y="8930"/>
                </a:lnTo>
                <a:lnTo>
                  <a:pt x="62507" y="17859"/>
                </a:lnTo>
                <a:lnTo>
                  <a:pt x="44648" y="17859"/>
                </a:lnTo>
                <a:lnTo>
                  <a:pt x="26789" y="26789"/>
                </a:lnTo>
                <a:lnTo>
                  <a:pt x="17859" y="35719"/>
                </a:lnTo>
                <a:lnTo>
                  <a:pt x="8929" y="35719"/>
                </a:lnTo>
                <a:lnTo>
                  <a:pt x="0" y="35719"/>
                </a:lnTo>
                <a:lnTo>
                  <a:pt x="0" y="35719"/>
                </a:lnTo>
                <a:lnTo>
                  <a:pt x="0" y="44649"/>
                </a:lnTo>
                <a:lnTo>
                  <a:pt x="0" y="4464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Freeform 580"/>
          <p:cNvSpPr/>
          <p:nvPr/>
        </p:nvSpPr>
        <p:spPr>
          <a:xfrm>
            <a:off x="3303984" y="5902523"/>
            <a:ext cx="107158" cy="107157"/>
          </a:xfrm>
          <a:custGeom>
            <a:avLst/>
            <a:gdLst/>
            <a:ahLst/>
            <a:cxnLst/>
            <a:rect l="0" t="0" r="0" b="0"/>
            <a:pathLst>
              <a:path w="107158" h="107157">
                <a:moveTo>
                  <a:pt x="17860" y="0"/>
                </a:moveTo>
                <a:lnTo>
                  <a:pt x="17860" y="0"/>
                </a:lnTo>
                <a:lnTo>
                  <a:pt x="17860" y="8929"/>
                </a:lnTo>
                <a:lnTo>
                  <a:pt x="17860" y="17859"/>
                </a:lnTo>
                <a:lnTo>
                  <a:pt x="8930" y="35718"/>
                </a:lnTo>
                <a:lnTo>
                  <a:pt x="8930" y="44648"/>
                </a:lnTo>
                <a:lnTo>
                  <a:pt x="8930" y="62507"/>
                </a:lnTo>
                <a:lnTo>
                  <a:pt x="8930" y="80367"/>
                </a:lnTo>
                <a:lnTo>
                  <a:pt x="0" y="89297"/>
                </a:lnTo>
                <a:lnTo>
                  <a:pt x="0" y="98226"/>
                </a:lnTo>
                <a:lnTo>
                  <a:pt x="0" y="98226"/>
                </a:lnTo>
                <a:lnTo>
                  <a:pt x="0" y="107156"/>
                </a:lnTo>
                <a:lnTo>
                  <a:pt x="0" y="107156"/>
                </a:lnTo>
                <a:lnTo>
                  <a:pt x="0" y="107156"/>
                </a:lnTo>
                <a:lnTo>
                  <a:pt x="0" y="98226"/>
                </a:lnTo>
                <a:lnTo>
                  <a:pt x="0" y="98226"/>
                </a:lnTo>
                <a:lnTo>
                  <a:pt x="0" y="89297"/>
                </a:lnTo>
                <a:lnTo>
                  <a:pt x="8930" y="80367"/>
                </a:lnTo>
                <a:lnTo>
                  <a:pt x="8930" y="71437"/>
                </a:lnTo>
                <a:lnTo>
                  <a:pt x="17860" y="53578"/>
                </a:lnTo>
                <a:lnTo>
                  <a:pt x="35719" y="44648"/>
                </a:lnTo>
                <a:lnTo>
                  <a:pt x="44649" y="26789"/>
                </a:lnTo>
                <a:lnTo>
                  <a:pt x="62508" y="17859"/>
                </a:lnTo>
                <a:lnTo>
                  <a:pt x="80368" y="8929"/>
                </a:lnTo>
                <a:lnTo>
                  <a:pt x="98227" y="0"/>
                </a:lnTo>
                <a:lnTo>
                  <a:pt x="98227" y="0"/>
                </a:lnTo>
                <a:lnTo>
                  <a:pt x="107157" y="0"/>
                </a:lnTo>
                <a:lnTo>
                  <a:pt x="10715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Freeform 581"/>
          <p:cNvSpPr/>
          <p:nvPr/>
        </p:nvSpPr>
        <p:spPr>
          <a:xfrm>
            <a:off x="3446859" y="5884663"/>
            <a:ext cx="98228" cy="142876"/>
          </a:xfrm>
          <a:custGeom>
            <a:avLst/>
            <a:gdLst/>
            <a:ahLst/>
            <a:cxnLst/>
            <a:rect l="0" t="0" r="0" b="0"/>
            <a:pathLst>
              <a:path w="98228" h="142876">
                <a:moveTo>
                  <a:pt x="53579" y="0"/>
                </a:moveTo>
                <a:lnTo>
                  <a:pt x="53579" y="0"/>
                </a:lnTo>
                <a:lnTo>
                  <a:pt x="53579" y="8930"/>
                </a:lnTo>
                <a:lnTo>
                  <a:pt x="53579" y="8930"/>
                </a:lnTo>
                <a:lnTo>
                  <a:pt x="53579" y="8930"/>
                </a:lnTo>
                <a:lnTo>
                  <a:pt x="44649" y="17860"/>
                </a:lnTo>
                <a:lnTo>
                  <a:pt x="44649" y="26789"/>
                </a:lnTo>
                <a:lnTo>
                  <a:pt x="35719" y="35719"/>
                </a:lnTo>
                <a:lnTo>
                  <a:pt x="26789" y="44649"/>
                </a:lnTo>
                <a:lnTo>
                  <a:pt x="17860" y="62508"/>
                </a:lnTo>
                <a:lnTo>
                  <a:pt x="8930" y="80367"/>
                </a:lnTo>
                <a:lnTo>
                  <a:pt x="0" y="89297"/>
                </a:lnTo>
                <a:lnTo>
                  <a:pt x="0" y="107157"/>
                </a:lnTo>
                <a:lnTo>
                  <a:pt x="0" y="116086"/>
                </a:lnTo>
                <a:lnTo>
                  <a:pt x="0" y="125016"/>
                </a:lnTo>
                <a:lnTo>
                  <a:pt x="0" y="133946"/>
                </a:lnTo>
                <a:lnTo>
                  <a:pt x="0" y="142875"/>
                </a:lnTo>
                <a:lnTo>
                  <a:pt x="8930" y="142875"/>
                </a:lnTo>
                <a:lnTo>
                  <a:pt x="17860" y="142875"/>
                </a:lnTo>
                <a:lnTo>
                  <a:pt x="26789" y="133946"/>
                </a:lnTo>
                <a:lnTo>
                  <a:pt x="26789" y="133946"/>
                </a:lnTo>
                <a:lnTo>
                  <a:pt x="35719" y="125016"/>
                </a:lnTo>
                <a:lnTo>
                  <a:pt x="44649" y="107157"/>
                </a:lnTo>
                <a:lnTo>
                  <a:pt x="53579" y="98227"/>
                </a:lnTo>
                <a:lnTo>
                  <a:pt x="53579" y="89297"/>
                </a:lnTo>
                <a:lnTo>
                  <a:pt x="62508" y="71438"/>
                </a:lnTo>
                <a:lnTo>
                  <a:pt x="62508" y="62508"/>
                </a:lnTo>
                <a:lnTo>
                  <a:pt x="71438" y="62508"/>
                </a:lnTo>
                <a:lnTo>
                  <a:pt x="71438" y="53578"/>
                </a:lnTo>
                <a:lnTo>
                  <a:pt x="71438" y="53578"/>
                </a:lnTo>
                <a:lnTo>
                  <a:pt x="71438" y="62508"/>
                </a:lnTo>
                <a:lnTo>
                  <a:pt x="71438" y="62508"/>
                </a:lnTo>
                <a:lnTo>
                  <a:pt x="71438" y="71438"/>
                </a:lnTo>
                <a:lnTo>
                  <a:pt x="71438" y="80367"/>
                </a:lnTo>
                <a:lnTo>
                  <a:pt x="71438" y="89297"/>
                </a:lnTo>
                <a:lnTo>
                  <a:pt x="71438" y="98227"/>
                </a:lnTo>
                <a:lnTo>
                  <a:pt x="80368" y="107157"/>
                </a:lnTo>
                <a:lnTo>
                  <a:pt x="80368" y="125016"/>
                </a:lnTo>
                <a:lnTo>
                  <a:pt x="89297" y="125016"/>
                </a:lnTo>
                <a:lnTo>
                  <a:pt x="98227" y="133946"/>
                </a:lnTo>
                <a:lnTo>
                  <a:pt x="98227" y="133946"/>
                </a:lnTo>
                <a:lnTo>
                  <a:pt x="98227" y="133946"/>
                </a:lnTo>
                <a:lnTo>
                  <a:pt x="98227" y="13394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Freeform 582"/>
          <p:cNvSpPr/>
          <p:nvPr/>
        </p:nvSpPr>
        <p:spPr>
          <a:xfrm>
            <a:off x="3589734" y="5893593"/>
            <a:ext cx="98228" cy="116087"/>
          </a:xfrm>
          <a:custGeom>
            <a:avLst/>
            <a:gdLst/>
            <a:ahLst/>
            <a:cxnLst/>
            <a:rect l="0" t="0" r="0" b="0"/>
            <a:pathLst>
              <a:path w="98228" h="116087">
                <a:moveTo>
                  <a:pt x="0" y="107156"/>
                </a:moveTo>
                <a:lnTo>
                  <a:pt x="0" y="107156"/>
                </a:lnTo>
                <a:lnTo>
                  <a:pt x="0" y="107156"/>
                </a:lnTo>
                <a:lnTo>
                  <a:pt x="0" y="107156"/>
                </a:lnTo>
                <a:lnTo>
                  <a:pt x="0" y="107156"/>
                </a:lnTo>
                <a:lnTo>
                  <a:pt x="0" y="107156"/>
                </a:lnTo>
                <a:lnTo>
                  <a:pt x="0" y="107156"/>
                </a:lnTo>
                <a:lnTo>
                  <a:pt x="0" y="98227"/>
                </a:lnTo>
                <a:lnTo>
                  <a:pt x="8930" y="89297"/>
                </a:lnTo>
                <a:lnTo>
                  <a:pt x="8930" y="80367"/>
                </a:lnTo>
                <a:lnTo>
                  <a:pt x="17860" y="62508"/>
                </a:lnTo>
                <a:lnTo>
                  <a:pt x="26789" y="44648"/>
                </a:lnTo>
                <a:lnTo>
                  <a:pt x="35719" y="26789"/>
                </a:lnTo>
                <a:lnTo>
                  <a:pt x="44649" y="17859"/>
                </a:lnTo>
                <a:lnTo>
                  <a:pt x="53579" y="0"/>
                </a:lnTo>
                <a:lnTo>
                  <a:pt x="62508" y="0"/>
                </a:lnTo>
                <a:lnTo>
                  <a:pt x="71438" y="0"/>
                </a:lnTo>
                <a:lnTo>
                  <a:pt x="80368" y="0"/>
                </a:lnTo>
                <a:lnTo>
                  <a:pt x="80368" y="8930"/>
                </a:lnTo>
                <a:lnTo>
                  <a:pt x="89297" y="17859"/>
                </a:lnTo>
                <a:lnTo>
                  <a:pt x="89297" y="26789"/>
                </a:lnTo>
                <a:lnTo>
                  <a:pt x="89297" y="44648"/>
                </a:lnTo>
                <a:lnTo>
                  <a:pt x="98227" y="53578"/>
                </a:lnTo>
                <a:lnTo>
                  <a:pt x="98227" y="71437"/>
                </a:lnTo>
                <a:lnTo>
                  <a:pt x="98227" y="80367"/>
                </a:lnTo>
                <a:lnTo>
                  <a:pt x="98227" y="98227"/>
                </a:lnTo>
                <a:lnTo>
                  <a:pt x="98227" y="107156"/>
                </a:lnTo>
                <a:lnTo>
                  <a:pt x="98227" y="107156"/>
                </a:lnTo>
                <a:lnTo>
                  <a:pt x="98227" y="116086"/>
                </a:lnTo>
                <a:lnTo>
                  <a:pt x="98227" y="116086"/>
                </a:lnTo>
                <a:lnTo>
                  <a:pt x="98227" y="116086"/>
                </a:lnTo>
                <a:lnTo>
                  <a:pt x="98227" y="116086"/>
                </a:lnTo>
                <a:lnTo>
                  <a:pt x="98227" y="116086"/>
                </a:lnTo>
                <a:lnTo>
                  <a:pt x="98227"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Freeform 583"/>
          <p:cNvSpPr/>
          <p:nvPr/>
        </p:nvSpPr>
        <p:spPr>
          <a:xfrm>
            <a:off x="3723680" y="5893593"/>
            <a:ext cx="116087" cy="142876"/>
          </a:xfrm>
          <a:custGeom>
            <a:avLst/>
            <a:gdLst/>
            <a:ahLst/>
            <a:cxnLst/>
            <a:rect l="0" t="0" r="0" b="0"/>
            <a:pathLst>
              <a:path w="116087" h="142876">
                <a:moveTo>
                  <a:pt x="89297" y="0"/>
                </a:moveTo>
                <a:lnTo>
                  <a:pt x="89297" y="0"/>
                </a:lnTo>
                <a:lnTo>
                  <a:pt x="89297" y="0"/>
                </a:lnTo>
                <a:lnTo>
                  <a:pt x="89297" y="0"/>
                </a:lnTo>
                <a:lnTo>
                  <a:pt x="89297" y="0"/>
                </a:lnTo>
                <a:lnTo>
                  <a:pt x="80367" y="0"/>
                </a:lnTo>
                <a:lnTo>
                  <a:pt x="71437" y="0"/>
                </a:lnTo>
                <a:lnTo>
                  <a:pt x="62508" y="0"/>
                </a:lnTo>
                <a:lnTo>
                  <a:pt x="53578" y="0"/>
                </a:lnTo>
                <a:lnTo>
                  <a:pt x="35718" y="0"/>
                </a:lnTo>
                <a:lnTo>
                  <a:pt x="26789" y="8930"/>
                </a:lnTo>
                <a:lnTo>
                  <a:pt x="17859" y="17859"/>
                </a:lnTo>
                <a:lnTo>
                  <a:pt x="8929" y="17859"/>
                </a:lnTo>
                <a:lnTo>
                  <a:pt x="8929" y="26789"/>
                </a:lnTo>
                <a:lnTo>
                  <a:pt x="8929" y="35719"/>
                </a:lnTo>
                <a:lnTo>
                  <a:pt x="17859" y="44648"/>
                </a:lnTo>
                <a:lnTo>
                  <a:pt x="26789" y="53578"/>
                </a:lnTo>
                <a:lnTo>
                  <a:pt x="44648" y="53578"/>
                </a:lnTo>
                <a:lnTo>
                  <a:pt x="62508" y="62508"/>
                </a:lnTo>
                <a:lnTo>
                  <a:pt x="80367" y="80367"/>
                </a:lnTo>
                <a:lnTo>
                  <a:pt x="89297" y="89297"/>
                </a:lnTo>
                <a:lnTo>
                  <a:pt x="107156" y="98227"/>
                </a:lnTo>
                <a:lnTo>
                  <a:pt x="107156" y="107156"/>
                </a:lnTo>
                <a:lnTo>
                  <a:pt x="116086" y="116086"/>
                </a:lnTo>
                <a:lnTo>
                  <a:pt x="116086" y="125016"/>
                </a:lnTo>
                <a:lnTo>
                  <a:pt x="107156" y="133945"/>
                </a:lnTo>
                <a:lnTo>
                  <a:pt x="98226" y="133945"/>
                </a:lnTo>
                <a:lnTo>
                  <a:pt x="89297" y="133945"/>
                </a:lnTo>
                <a:lnTo>
                  <a:pt x="71437" y="142875"/>
                </a:lnTo>
                <a:lnTo>
                  <a:pt x="53578" y="142875"/>
                </a:lnTo>
                <a:lnTo>
                  <a:pt x="35718" y="142875"/>
                </a:lnTo>
                <a:lnTo>
                  <a:pt x="26789" y="142875"/>
                </a:lnTo>
                <a:lnTo>
                  <a:pt x="17859" y="133945"/>
                </a:lnTo>
                <a:lnTo>
                  <a:pt x="8929" y="133945"/>
                </a:lnTo>
                <a:lnTo>
                  <a:pt x="0" y="133945"/>
                </a:lnTo>
                <a:lnTo>
                  <a:pt x="0" y="125016"/>
                </a:lnTo>
                <a:lnTo>
                  <a:pt x="0" y="125016"/>
                </a:lnTo>
                <a:lnTo>
                  <a:pt x="0" y="125016"/>
                </a:lnTo>
                <a:lnTo>
                  <a:pt x="0" y="12501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Freeform 584"/>
          <p:cNvSpPr/>
          <p:nvPr/>
        </p:nvSpPr>
        <p:spPr>
          <a:xfrm>
            <a:off x="3857625" y="5911452"/>
            <a:ext cx="80368" cy="116087"/>
          </a:xfrm>
          <a:custGeom>
            <a:avLst/>
            <a:gdLst/>
            <a:ahLst/>
            <a:cxnLst/>
            <a:rect l="0" t="0" r="0" b="0"/>
            <a:pathLst>
              <a:path w="80368" h="116087">
                <a:moveTo>
                  <a:pt x="35719" y="8930"/>
                </a:moveTo>
                <a:lnTo>
                  <a:pt x="35719" y="8930"/>
                </a:lnTo>
                <a:lnTo>
                  <a:pt x="44648" y="8930"/>
                </a:lnTo>
                <a:lnTo>
                  <a:pt x="44648" y="8930"/>
                </a:lnTo>
                <a:lnTo>
                  <a:pt x="53578" y="8930"/>
                </a:lnTo>
                <a:lnTo>
                  <a:pt x="53578" y="0"/>
                </a:lnTo>
                <a:lnTo>
                  <a:pt x="53578" y="0"/>
                </a:lnTo>
                <a:lnTo>
                  <a:pt x="53578" y="0"/>
                </a:lnTo>
                <a:lnTo>
                  <a:pt x="44648" y="0"/>
                </a:lnTo>
                <a:lnTo>
                  <a:pt x="44648" y="8930"/>
                </a:lnTo>
                <a:lnTo>
                  <a:pt x="35719" y="8930"/>
                </a:lnTo>
                <a:lnTo>
                  <a:pt x="26789" y="8930"/>
                </a:lnTo>
                <a:lnTo>
                  <a:pt x="17859" y="17860"/>
                </a:lnTo>
                <a:lnTo>
                  <a:pt x="8930" y="26789"/>
                </a:lnTo>
                <a:lnTo>
                  <a:pt x="0" y="35719"/>
                </a:lnTo>
                <a:lnTo>
                  <a:pt x="0" y="53578"/>
                </a:lnTo>
                <a:lnTo>
                  <a:pt x="0" y="62508"/>
                </a:lnTo>
                <a:lnTo>
                  <a:pt x="8930" y="71438"/>
                </a:lnTo>
                <a:lnTo>
                  <a:pt x="8930" y="89297"/>
                </a:lnTo>
                <a:lnTo>
                  <a:pt x="17859" y="98227"/>
                </a:lnTo>
                <a:lnTo>
                  <a:pt x="26789" y="107157"/>
                </a:lnTo>
                <a:lnTo>
                  <a:pt x="44648" y="107157"/>
                </a:lnTo>
                <a:lnTo>
                  <a:pt x="53578" y="116086"/>
                </a:lnTo>
                <a:lnTo>
                  <a:pt x="62508" y="116086"/>
                </a:lnTo>
                <a:lnTo>
                  <a:pt x="62508" y="116086"/>
                </a:lnTo>
                <a:lnTo>
                  <a:pt x="80367" y="107157"/>
                </a:lnTo>
                <a:lnTo>
                  <a:pt x="80367"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Freeform 585"/>
          <p:cNvSpPr/>
          <p:nvPr/>
        </p:nvSpPr>
        <p:spPr>
          <a:xfrm>
            <a:off x="3973711" y="5902523"/>
            <a:ext cx="71438" cy="125016"/>
          </a:xfrm>
          <a:custGeom>
            <a:avLst/>
            <a:gdLst/>
            <a:ahLst/>
            <a:cxnLst/>
            <a:rect l="0" t="0" r="0" b="0"/>
            <a:pathLst>
              <a:path w="71438" h="125016">
                <a:moveTo>
                  <a:pt x="0" y="62507"/>
                </a:moveTo>
                <a:lnTo>
                  <a:pt x="0" y="62507"/>
                </a:lnTo>
                <a:lnTo>
                  <a:pt x="0" y="71437"/>
                </a:lnTo>
                <a:lnTo>
                  <a:pt x="0" y="71437"/>
                </a:lnTo>
                <a:lnTo>
                  <a:pt x="0" y="80367"/>
                </a:lnTo>
                <a:lnTo>
                  <a:pt x="0" y="89297"/>
                </a:lnTo>
                <a:lnTo>
                  <a:pt x="0" y="98226"/>
                </a:lnTo>
                <a:lnTo>
                  <a:pt x="0" y="107156"/>
                </a:lnTo>
                <a:lnTo>
                  <a:pt x="0" y="116086"/>
                </a:lnTo>
                <a:lnTo>
                  <a:pt x="8930" y="125015"/>
                </a:lnTo>
                <a:lnTo>
                  <a:pt x="8930" y="125015"/>
                </a:lnTo>
                <a:lnTo>
                  <a:pt x="8930" y="125015"/>
                </a:lnTo>
                <a:lnTo>
                  <a:pt x="8930" y="125015"/>
                </a:lnTo>
                <a:lnTo>
                  <a:pt x="8930" y="125015"/>
                </a:lnTo>
                <a:lnTo>
                  <a:pt x="8930" y="125015"/>
                </a:lnTo>
                <a:lnTo>
                  <a:pt x="8930" y="116086"/>
                </a:lnTo>
                <a:lnTo>
                  <a:pt x="8930" y="107156"/>
                </a:lnTo>
                <a:lnTo>
                  <a:pt x="8930" y="98226"/>
                </a:lnTo>
                <a:lnTo>
                  <a:pt x="8930" y="80367"/>
                </a:lnTo>
                <a:lnTo>
                  <a:pt x="17859" y="71437"/>
                </a:lnTo>
                <a:lnTo>
                  <a:pt x="17859" y="53578"/>
                </a:lnTo>
                <a:lnTo>
                  <a:pt x="17859" y="44648"/>
                </a:lnTo>
                <a:lnTo>
                  <a:pt x="26789" y="35718"/>
                </a:lnTo>
                <a:lnTo>
                  <a:pt x="26789" y="26789"/>
                </a:lnTo>
                <a:lnTo>
                  <a:pt x="35719" y="17859"/>
                </a:lnTo>
                <a:lnTo>
                  <a:pt x="44648" y="17859"/>
                </a:lnTo>
                <a:lnTo>
                  <a:pt x="53578" y="8929"/>
                </a:lnTo>
                <a:lnTo>
                  <a:pt x="62508" y="8929"/>
                </a:lnTo>
                <a:lnTo>
                  <a:pt x="62508" y="8929"/>
                </a:lnTo>
                <a:lnTo>
                  <a:pt x="71437" y="0"/>
                </a:lnTo>
                <a:lnTo>
                  <a:pt x="7143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Freeform 586"/>
          <p:cNvSpPr/>
          <p:nvPr/>
        </p:nvSpPr>
        <p:spPr>
          <a:xfrm>
            <a:off x="4080867" y="5920382"/>
            <a:ext cx="35720" cy="107157"/>
          </a:xfrm>
          <a:custGeom>
            <a:avLst/>
            <a:gdLst/>
            <a:ahLst/>
            <a:cxnLst/>
            <a:rect l="0" t="0" r="0" b="0"/>
            <a:pathLst>
              <a:path w="35720" h="107157">
                <a:moveTo>
                  <a:pt x="0" y="0"/>
                </a:moveTo>
                <a:lnTo>
                  <a:pt x="0" y="0"/>
                </a:lnTo>
                <a:lnTo>
                  <a:pt x="0" y="0"/>
                </a:lnTo>
                <a:lnTo>
                  <a:pt x="0" y="8930"/>
                </a:lnTo>
                <a:lnTo>
                  <a:pt x="8930" y="8930"/>
                </a:lnTo>
                <a:lnTo>
                  <a:pt x="8930" y="17859"/>
                </a:lnTo>
                <a:lnTo>
                  <a:pt x="8930" y="35719"/>
                </a:lnTo>
                <a:lnTo>
                  <a:pt x="8930" y="44648"/>
                </a:lnTo>
                <a:lnTo>
                  <a:pt x="17860" y="53578"/>
                </a:lnTo>
                <a:lnTo>
                  <a:pt x="17860" y="62508"/>
                </a:lnTo>
                <a:lnTo>
                  <a:pt x="17860" y="71438"/>
                </a:lnTo>
                <a:lnTo>
                  <a:pt x="17860" y="80367"/>
                </a:lnTo>
                <a:lnTo>
                  <a:pt x="17860" y="89297"/>
                </a:lnTo>
                <a:lnTo>
                  <a:pt x="17860" y="98227"/>
                </a:lnTo>
                <a:lnTo>
                  <a:pt x="26789" y="98227"/>
                </a:lnTo>
                <a:lnTo>
                  <a:pt x="26789" y="107156"/>
                </a:lnTo>
                <a:lnTo>
                  <a:pt x="26789" y="107156"/>
                </a:lnTo>
                <a:lnTo>
                  <a:pt x="26789" y="107156"/>
                </a:lnTo>
                <a:lnTo>
                  <a:pt x="26789" y="98227"/>
                </a:lnTo>
                <a:lnTo>
                  <a:pt x="26789" y="98227"/>
                </a:lnTo>
                <a:lnTo>
                  <a:pt x="35719" y="89297"/>
                </a:lnTo>
                <a:lnTo>
                  <a:pt x="35719" y="8929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Freeform 587"/>
          <p:cNvSpPr/>
          <p:nvPr/>
        </p:nvSpPr>
        <p:spPr>
          <a:xfrm>
            <a:off x="4098727" y="5857874"/>
            <a:ext cx="26790" cy="8931"/>
          </a:xfrm>
          <a:custGeom>
            <a:avLst/>
            <a:gdLst/>
            <a:ahLst/>
            <a:cxnLst/>
            <a:rect l="0" t="0" r="0" b="0"/>
            <a:pathLst>
              <a:path w="26790" h="8931">
                <a:moveTo>
                  <a:pt x="0" y="0"/>
                </a:moveTo>
                <a:lnTo>
                  <a:pt x="0" y="0"/>
                </a:lnTo>
                <a:lnTo>
                  <a:pt x="0" y="0"/>
                </a:lnTo>
                <a:lnTo>
                  <a:pt x="0" y="0"/>
                </a:lnTo>
                <a:lnTo>
                  <a:pt x="0" y="0"/>
                </a:lnTo>
                <a:lnTo>
                  <a:pt x="0" y="0"/>
                </a:lnTo>
                <a:lnTo>
                  <a:pt x="0" y="0"/>
                </a:lnTo>
                <a:lnTo>
                  <a:pt x="0" y="0"/>
                </a:lnTo>
                <a:lnTo>
                  <a:pt x="8929" y="0"/>
                </a:lnTo>
                <a:lnTo>
                  <a:pt x="8929" y="0"/>
                </a:lnTo>
                <a:lnTo>
                  <a:pt x="17859" y="8930"/>
                </a:lnTo>
                <a:lnTo>
                  <a:pt x="17859" y="8930"/>
                </a:lnTo>
                <a:lnTo>
                  <a:pt x="26789" y="8930"/>
                </a:lnTo>
                <a:lnTo>
                  <a:pt x="26789"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Freeform 588"/>
          <p:cNvSpPr/>
          <p:nvPr/>
        </p:nvSpPr>
        <p:spPr>
          <a:xfrm>
            <a:off x="4179094" y="5911452"/>
            <a:ext cx="98227" cy="187525"/>
          </a:xfrm>
          <a:custGeom>
            <a:avLst/>
            <a:gdLst/>
            <a:ahLst/>
            <a:cxnLst/>
            <a:rect l="0" t="0" r="0" b="0"/>
            <a:pathLst>
              <a:path w="98227" h="187525">
                <a:moveTo>
                  <a:pt x="8929" y="53578"/>
                </a:moveTo>
                <a:lnTo>
                  <a:pt x="8929" y="62508"/>
                </a:lnTo>
                <a:lnTo>
                  <a:pt x="8929" y="71438"/>
                </a:lnTo>
                <a:lnTo>
                  <a:pt x="8929" y="89297"/>
                </a:lnTo>
                <a:lnTo>
                  <a:pt x="17859" y="107157"/>
                </a:lnTo>
                <a:lnTo>
                  <a:pt x="17859" y="125016"/>
                </a:lnTo>
                <a:lnTo>
                  <a:pt x="17859" y="142875"/>
                </a:lnTo>
                <a:lnTo>
                  <a:pt x="17859" y="160735"/>
                </a:lnTo>
                <a:lnTo>
                  <a:pt x="8929" y="169664"/>
                </a:lnTo>
                <a:lnTo>
                  <a:pt x="8929" y="178594"/>
                </a:lnTo>
                <a:lnTo>
                  <a:pt x="8929" y="178594"/>
                </a:lnTo>
                <a:lnTo>
                  <a:pt x="8929" y="187524"/>
                </a:lnTo>
                <a:lnTo>
                  <a:pt x="8929" y="187524"/>
                </a:lnTo>
                <a:lnTo>
                  <a:pt x="8929" y="178594"/>
                </a:lnTo>
                <a:lnTo>
                  <a:pt x="0" y="169664"/>
                </a:lnTo>
                <a:lnTo>
                  <a:pt x="0" y="160735"/>
                </a:lnTo>
                <a:lnTo>
                  <a:pt x="0" y="142875"/>
                </a:lnTo>
                <a:lnTo>
                  <a:pt x="0" y="125016"/>
                </a:lnTo>
                <a:lnTo>
                  <a:pt x="0" y="107157"/>
                </a:lnTo>
                <a:lnTo>
                  <a:pt x="0" y="89297"/>
                </a:lnTo>
                <a:lnTo>
                  <a:pt x="0" y="62508"/>
                </a:lnTo>
                <a:lnTo>
                  <a:pt x="0" y="35719"/>
                </a:lnTo>
                <a:lnTo>
                  <a:pt x="8929" y="17860"/>
                </a:lnTo>
                <a:lnTo>
                  <a:pt x="17859" y="8930"/>
                </a:lnTo>
                <a:lnTo>
                  <a:pt x="17859" y="0"/>
                </a:lnTo>
                <a:lnTo>
                  <a:pt x="26789" y="0"/>
                </a:lnTo>
                <a:lnTo>
                  <a:pt x="44648" y="0"/>
                </a:lnTo>
                <a:lnTo>
                  <a:pt x="53578" y="8930"/>
                </a:lnTo>
                <a:lnTo>
                  <a:pt x="62508" y="17860"/>
                </a:lnTo>
                <a:lnTo>
                  <a:pt x="71437" y="35719"/>
                </a:lnTo>
                <a:lnTo>
                  <a:pt x="80367" y="44649"/>
                </a:lnTo>
                <a:lnTo>
                  <a:pt x="89297" y="62508"/>
                </a:lnTo>
                <a:lnTo>
                  <a:pt x="98226" y="80368"/>
                </a:lnTo>
                <a:lnTo>
                  <a:pt x="98226" y="89297"/>
                </a:lnTo>
                <a:lnTo>
                  <a:pt x="98226" y="98227"/>
                </a:lnTo>
                <a:lnTo>
                  <a:pt x="89297" y="107157"/>
                </a:lnTo>
                <a:lnTo>
                  <a:pt x="80367" y="116086"/>
                </a:lnTo>
                <a:lnTo>
                  <a:pt x="71437" y="125016"/>
                </a:lnTo>
                <a:lnTo>
                  <a:pt x="62508" y="125016"/>
                </a:lnTo>
                <a:lnTo>
                  <a:pt x="44648" y="125016"/>
                </a:lnTo>
                <a:lnTo>
                  <a:pt x="26789" y="125016"/>
                </a:lnTo>
                <a:lnTo>
                  <a:pt x="17859" y="116086"/>
                </a:lnTo>
                <a:lnTo>
                  <a:pt x="17859" y="116086"/>
                </a:lnTo>
                <a:lnTo>
                  <a:pt x="0" y="107157"/>
                </a:lnTo>
                <a:lnTo>
                  <a:pt x="0"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Freeform 589"/>
          <p:cNvSpPr/>
          <p:nvPr/>
        </p:nvSpPr>
        <p:spPr>
          <a:xfrm>
            <a:off x="4348758" y="5822155"/>
            <a:ext cx="26790" cy="187525"/>
          </a:xfrm>
          <a:custGeom>
            <a:avLst/>
            <a:gdLst/>
            <a:ahLst/>
            <a:cxnLst/>
            <a:rect l="0" t="0" r="0" b="0"/>
            <a:pathLst>
              <a:path w="26790" h="187525">
                <a:moveTo>
                  <a:pt x="0" y="0"/>
                </a:moveTo>
                <a:lnTo>
                  <a:pt x="0" y="0"/>
                </a:lnTo>
                <a:lnTo>
                  <a:pt x="8930" y="0"/>
                </a:lnTo>
                <a:lnTo>
                  <a:pt x="8930" y="8930"/>
                </a:lnTo>
                <a:lnTo>
                  <a:pt x="17859" y="8930"/>
                </a:lnTo>
                <a:lnTo>
                  <a:pt x="26789" y="17860"/>
                </a:lnTo>
                <a:lnTo>
                  <a:pt x="26789" y="26790"/>
                </a:lnTo>
                <a:lnTo>
                  <a:pt x="26789" y="44649"/>
                </a:lnTo>
                <a:lnTo>
                  <a:pt x="26789" y="62508"/>
                </a:lnTo>
                <a:lnTo>
                  <a:pt x="26789" y="80368"/>
                </a:lnTo>
                <a:lnTo>
                  <a:pt x="26789" y="98227"/>
                </a:lnTo>
                <a:lnTo>
                  <a:pt x="26789" y="116086"/>
                </a:lnTo>
                <a:lnTo>
                  <a:pt x="26789" y="133946"/>
                </a:lnTo>
                <a:lnTo>
                  <a:pt x="17859" y="142875"/>
                </a:lnTo>
                <a:lnTo>
                  <a:pt x="17859" y="160735"/>
                </a:lnTo>
                <a:lnTo>
                  <a:pt x="17859" y="169665"/>
                </a:lnTo>
                <a:lnTo>
                  <a:pt x="17859" y="178594"/>
                </a:lnTo>
                <a:lnTo>
                  <a:pt x="17859" y="187524"/>
                </a:lnTo>
                <a:lnTo>
                  <a:pt x="17859" y="187524"/>
                </a:lnTo>
                <a:lnTo>
                  <a:pt x="17859" y="187524"/>
                </a:lnTo>
                <a:lnTo>
                  <a:pt x="17859" y="18752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Freeform 590"/>
          <p:cNvSpPr/>
          <p:nvPr/>
        </p:nvSpPr>
        <p:spPr>
          <a:xfrm>
            <a:off x="4286250" y="5893593"/>
            <a:ext cx="187524" cy="26790"/>
          </a:xfrm>
          <a:custGeom>
            <a:avLst/>
            <a:gdLst/>
            <a:ahLst/>
            <a:cxnLst/>
            <a:rect l="0" t="0" r="0" b="0"/>
            <a:pathLst>
              <a:path w="187524" h="26790">
                <a:moveTo>
                  <a:pt x="187523" y="0"/>
                </a:moveTo>
                <a:lnTo>
                  <a:pt x="187523" y="0"/>
                </a:lnTo>
                <a:lnTo>
                  <a:pt x="187523" y="0"/>
                </a:lnTo>
                <a:lnTo>
                  <a:pt x="187523" y="0"/>
                </a:lnTo>
                <a:lnTo>
                  <a:pt x="178594" y="8930"/>
                </a:lnTo>
                <a:lnTo>
                  <a:pt x="178594" y="8930"/>
                </a:lnTo>
                <a:lnTo>
                  <a:pt x="160734" y="8930"/>
                </a:lnTo>
                <a:lnTo>
                  <a:pt x="142875" y="8930"/>
                </a:lnTo>
                <a:lnTo>
                  <a:pt x="125016" y="17859"/>
                </a:lnTo>
                <a:lnTo>
                  <a:pt x="107156" y="17859"/>
                </a:lnTo>
                <a:lnTo>
                  <a:pt x="80367" y="26789"/>
                </a:lnTo>
                <a:lnTo>
                  <a:pt x="62508" y="26789"/>
                </a:lnTo>
                <a:lnTo>
                  <a:pt x="44648" y="26789"/>
                </a:lnTo>
                <a:lnTo>
                  <a:pt x="26789" y="26789"/>
                </a:lnTo>
                <a:lnTo>
                  <a:pt x="8930" y="26789"/>
                </a:lnTo>
                <a:lnTo>
                  <a:pt x="8930" y="26789"/>
                </a:lnTo>
                <a:lnTo>
                  <a:pt x="0" y="26789"/>
                </a:lnTo>
                <a:lnTo>
                  <a:pt x="0" y="26789"/>
                </a:lnTo>
                <a:lnTo>
                  <a:pt x="0" y="26789"/>
                </a:lnTo>
                <a:lnTo>
                  <a:pt x="8930" y="17859"/>
                </a:lnTo>
                <a:lnTo>
                  <a:pt x="8930"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Freeform 591"/>
          <p:cNvSpPr/>
          <p:nvPr/>
        </p:nvSpPr>
        <p:spPr>
          <a:xfrm>
            <a:off x="4572000" y="5768577"/>
            <a:ext cx="107157" cy="303611"/>
          </a:xfrm>
          <a:custGeom>
            <a:avLst/>
            <a:gdLst/>
            <a:ahLst/>
            <a:cxnLst/>
            <a:rect l="0" t="0" r="0" b="0"/>
            <a:pathLst>
              <a:path w="107157" h="303611">
                <a:moveTo>
                  <a:pt x="107156" y="0"/>
                </a:moveTo>
                <a:lnTo>
                  <a:pt x="107156" y="0"/>
                </a:lnTo>
                <a:lnTo>
                  <a:pt x="107156" y="0"/>
                </a:lnTo>
                <a:lnTo>
                  <a:pt x="107156" y="0"/>
                </a:lnTo>
                <a:lnTo>
                  <a:pt x="107156" y="8930"/>
                </a:lnTo>
                <a:lnTo>
                  <a:pt x="98227" y="8930"/>
                </a:lnTo>
                <a:lnTo>
                  <a:pt x="89297" y="26789"/>
                </a:lnTo>
                <a:lnTo>
                  <a:pt x="80367" y="35719"/>
                </a:lnTo>
                <a:lnTo>
                  <a:pt x="62508" y="53578"/>
                </a:lnTo>
                <a:lnTo>
                  <a:pt x="53578" y="71438"/>
                </a:lnTo>
                <a:lnTo>
                  <a:pt x="35719" y="98227"/>
                </a:lnTo>
                <a:lnTo>
                  <a:pt x="26789" y="125016"/>
                </a:lnTo>
                <a:lnTo>
                  <a:pt x="17859" y="142875"/>
                </a:lnTo>
                <a:lnTo>
                  <a:pt x="0" y="169664"/>
                </a:lnTo>
                <a:lnTo>
                  <a:pt x="0" y="196453"/>
                </a:lnTo>
                <a:lnTo>
                  <a:pt x="0" y="214313"/>
                </a:lnTo>
                <a:lnTo>
                  <a:pt x="0" y="241102"/>
                </a:lnTo>
                <a:lnTo>
                  <a:pt x="8930" y="258961"/>
                </a:lnTo>
                <a:lnTo>
                  <a:pt x="17859" y="276821"/>
                </a:lnTo>
                <a:lnTo>
                  <a:pt x="35719" y="294680"/>
                </a:lnTo>
                <a:lnTo>
                  <a:pt x="44648" y="303610"/>
                </a:lnTo>
                <a:lnTo>
                  <a:pt x="62508" y="303610"/>
                </a:lnTo>
                <a:lnTo>
                  <a:pt x="62508" y="303610"/>
                </a:lnTo>
                <a:lnTo>
                  <a:pt x="80367" y="303610"/>
                </a:lnTo>
                <a:lnTo>
                  <a:pt x="80367" y="30361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Freeform 592"/>
          <p:cNvSpPr/>
          <p:nvPr/>
        </p:nvSpPr>
        <p:spPr>
          <a:xfrm>
            <a:off x="4741664" y="5902523"/>
            <a:ext cx="223243" cy="151805"/>
          </a:xfrm>
          <a:custGeom>
            <a:avLst/>
            <a:gdLst/>
            <a:ahLst/>
            <a:cxnLst/>
            <a:rect l="0" t="0" r="0" b="0"/>
            <a:pathLst>
              <a:path w="223243" h="151805">
                <a:moveTo>
                  <a:pt x="8930" y="8929"/>
                </a:moveTo>
                <a:lnTo>
                  <a:pt x="8930" y="8929"/>
                </a:lnTo>
                <a:lnTo>
                  <a:pt x="8930" y="17859"/>
                </a:lnTo>
                <a:lnTo>
                  <a:pt x="8930" y="17859"/>
                </a:lnTo>
                <a:lnTo>
                  <a:pt x="0" y="26789"/>
                </a:lnTo>
                <a:lnTo>
                  <a:pt x="0" y="44648"/>
                </a:lnTo>
                <a:lnTo>
                  <a:pt x="0" y="53578"/>
                </a:lnTo>
                <a:lnTo>
                  <a:pt x="0" y="71437"/>
                </a:lnTo>
                <a:lnTo>
                  <a:pt x="0" y="89297"/>
                </a:lnTo>
                <a:lnTo>
                  <a:pt x="0" y="98226"/>
                </a:lnTo>
                <a:lnTo>
                  <a:pt x="0" y="116086"/>
                </a:lnTo>
                <a:lnTo>
                  <a:pt x="8930" y="125015"/>
                </a:lnTo>
                <a:lnTo>
                  <a:pt x="8930" y="133945"/>
                </a:lnTo>
                <a:lnTo>
                  <a:pt x="8930" y="142875"/>
                </a:lnTo>
                <a:lnTo>
                  <a:pt x="8930" y="142875"/>
                </a:lnTo>
                <a:lnTo>
                  <a:pt x="8930" y="151804"/>
                </a:lnTo>
                <a:lnTo>
                  <a:pt x="8930" y="142875"/>
                </a:lnTo>
                <a:lnTo>
                  <a:pt x="8930" y="142875"/>
                </a:lnTo>
                <a:lnTo>
                  <a:pt x="8930" y="133945"/>
                </a:lnTo>
                <a:lnTo>
                  <a:pt x="17859" y="116086"/>
                </a:lnTo>
                <a:lnTo>
                  <a:pt x="17859" y="98226"/>
                </a:lnTo>
                <a:lnTo>
                  <a:pt x="17859" y="71437"/>
                </a:lnTo>
                <a:lnTo>
                  <a:pt x="26789" y="53578"/>
                </a:lnTo>
                <a:lnTo>
                  <a:pt x="26789" y="35718"/>
                </a:lnTo>
                <a:lnTo>
                  <a:pt x="35719" y="17859"/>
                </a:lnTo>
                <a:lnTo>
                  <a:pt x="35719" y="8929"/>
                </a:lnTo>
                <a:lnTo>
                  <a:pt x="44649" y="0"/>
                </a:lnTo>
                <a:lnTo>
                  <a:pt x="44649" y="0"/>
                </a:lnTo>
                <a:lnTo>
                  <a:pt x="53578" y="0"/>
                </a:lnTo>
                <a:lnTo>
                  <a:pt x="62508" y="8929"/>
                </a:lnTo>
                <a:lnTo>
                  <a:pt x="71438" y="8929"/>
                </a:lnTo>
                <a:lnTo>
                  <a:pt x="80367" y="17859"/>
                </a:lnTo>
                <a:lnTo>
                  <a:pt x="89297" y="35718"/>
                </a:lnTo>
                <a:lnTo>
                  <a:pt x="98227" y="44648"/>
                </a:lnTo>
                <a:lnTo>
                  <a:pt x="98227" y="62507"/>
                </a:lnTo>
                <a:lnTo>
                  <a:pt x="107156" y="71437"/>
                </a:lnTo>
                <a:lnTo>
                  <a:pt x="107156" y="80367"/>
                </a:lnTo>
                <a:lnTo>
                  <a:pt x="116086" y="89297"/>
                </a:lnTo>
                <a:lnTo>
                  <a:pt x="116086" y="98226"/>
                </a:lnTo>
                <a:lnTo>
                  <a:pt x="116086" y="98226"/>
                </a:lnTo>
                <a:lnTo>
                  <a:pt x="116086" y="98226"/>
                </a:lnTo>
                <a:lnTo>
                  <a:pt x="116086" y="98226"/>
                </a:lnTo>
                <a:lnTo>
                  <a:pt x="116086" y="89297"/>
                </a:lnTo>
                <a:lnTo>
                  <a:pt x="116086" y="80367"/>
                </a:lnTo>
                <a:lnTo>
                  <a:pt x="125016" y="71437"/>
                </a:lnTo>
                <a:lnTo>
                  <a:pt x="125016" y="53578"/>
                </a:lnTo>
                <a:lnTo>
                  <a:pt x="133945" y="44648"/>
                </a:lnTo>
                <a:lnTo>
                  <a:pt x="142875" y="26789"/>
                </a:lnTo>
                <a:lnTo>
                  <a:pt x="151805" y="17859"/>
                </a:lnTo>
                <a:lnTo>
                  <a:pt x="160734" y="17859"/>
                </a:lnTo>
                <a:lnTo>
                  <a:pt x="169664" y="26789"/>
                </a:lnTo>
                <a:lnTo>
                  <a:pt x="178594" y="35718"/>
                </a:lnTo>
                <a:lnTo>
                  <a:pt x="187524" y="44648"/>
                </a:lnTo>
                <a:lnTo>
                  <a:pt x="187524" y="53578"/>
                </a:lnTo>
                <a:lnTo>
                  <a:pt x="196453" y="71437"/>
                </a:lnTo>
                <a:lnTo>
                  <a:pt x="196453" y="89297"/>
                </a:lnTo>
                <a:lnTo>
                  <a:pt x="196453" y="98226"/>
                </a:lnTo>
                <a:lnTo>
                  <a:pt x="205383" y="116086"/>
                </a:lnTo>
                <a:lnTo>
                  <a:pt x="205383" y="125015"/>
                </a:lnTo>
                <a:lnTo>
                  <a:pt x="214313" y="133945"/>
                </a:lnTo>
                <a:lnTo>
                  <a:pt x="214313" y="133945"/>
                </a:lnTo>
                <a:lnTo>
                  <a:pt x="223242" y="133945"/>
                </a:lnTo>
                <a:lnTo>
                  <a:pt x="223242" y="133945"/>
                </a:lnTo>
                <a:lnTo>
                  <a:pt x="223242" y="133945"/>
                </a:lnTo>
                <a:lnTo>
                  <a:pt x="223242"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Freeform 593"/>
          <p:cNvSpPr/>
          <p:nvPr/>
        </p:nvSpPr>
        <p:spPr>
          <a:xfrm>
            <a:off x="5009555" y="5786437"/>
            <a:ext cx="187524" cy="250032"/>
          </a:xfrm>
          <a:custGeom>
            <a:avLst/>
            <a:gdLst/>
            <a:ahLst/>
            <a:cxnLst/>
            <a:rect l="0" t="0" r="0" b="0"/>
            <a:pathLst>
              <a:path w="187524" h="250032">
                <a:moveTo>
                  <a:pt x="26789" y="196453"/>
                </a:moveTo>
                <a:lnTo>
                  <a:pt x="35718" y="196453"/>
                </a:lnTo>
                <a:lnTo>
                  <a:pt x="35718" y="196453"/>
                </a:lnTo>
                <a:lnTo>
                  <a:pt x="35718" y="214312"/>
                </a:lnTo>
                <a:lnTo>
                  <a:pt x="35718" y="223242"/>
                </a:lnTo>
                <a:lnTo>
                  <a:pt x="35718" y="232172"/>
                </a:lnTo>
                <a:lnTo>
                  <a:pt x="44648" y="241101"/>
                </a:lnTo>
                <a:lnTo>
                  <a:pt x="44648" y="250031"/>
                </a:lnTo>
                <a:lnTo>
                  <a:pt x="44648" y="250031"/>
                </a:lnTo>
                <a:lnTo>
                  <a:pt x="44648" y="250031"/>
                </a:lnTo>
                <a:lnTo>
                  <a:pt x="44648" y="250031"/>
                </a:lnTo>
                <a:lnTo>
                  <a:pt x="44648" y="250031"/>
                </a:lnTo>
                <a:lnTo>
                  <a:pt x="44648" y="250031"/>
                </a:lnTo>
                <a:lnTo>
                  <a:pt x="35718" y="241101"/>
                </a:lnTo>
                <a:lnTo>
                  <a:pt x="35718" y="223242"/>
                </a:lnTo>
                <a:lnTo>
                  <a:pt x="26789" y="205383"/>
                </a:lnTo>
                <a:lnTo>
                  <a:pt x="26789" y="187523"/>
                </a:lnTo>
                <a:lnTo>
                  <a:pt x="17859" y="160734"/>
                </a:lnTo>
                <a:lnTo>
                  <a:pt x="8929" y="142875"/>
                </a:lnTo>
                <a:lnTo>
                  <a:pt x="8929" y="116086"/>
                </a:lnTo>
                <a:lnTo>
                  <a:pt x="0" y="89297"/>
                </a:lnTo>
                <a:lnTo>
                  <a:pt x="0" y="71437"/>
                </a:lnTo>
                <a:lnTo>
                  <a:pt x="8929" y="53578"/>
                </a:lnTo>
                <a:lnTo>
                  <a:pt x="8929" y="35718"/>
                </a:lnTo>
                <a:lnTo>
                  <a:pt x="8929" y="17859"/>
                </a:lnTo>
                <a:lnTo>
                  <a:pt x="17859" y="8929"/>
                </a:lnTo>
                <a:lnTo>
                  <a:pt x="26789" y="0"/>
                </a:lnTo>
                <a:lnTo>
                  <a:pt x="44648" y="0"/>
                </a:lnTo>
                <a:lnTo>
                  <a:pt x="62508" y="0"/>
                </a:lnTo>
                <a:lnTo>
                  <a:pt x="80367" y="0"/>
                </a:lnTo>
                <a:lnTo>
                  <a:pt x="98226" y="8929"/>
                </a:lnTo>
                <a:lnTo>
                  <a:pt x="116086" y="17859"/>
                </a:lnTo>
                <a:lnTo>
                  <a:pt x="133945" y="35718"/>
                </a:lnTo>
                <a:lnTo>
                  <a:pt x="151804" y="53578"/>
                </a:lnTo>
                <a:lnTo>
                  <a:pt x="160734" y="71437"/>
                </a:lnTo>
                <a:lnTo>
                  <a:pt x="160734" y="89297"/>
                </a:lnTo>
                <a:lnTo>
                  <a:pt x="160734" y="107156"/>
                </a:lnTo>
                <a:lnTo>
                  <a:pt x="151804" y="125015"/>
                </a:lnTo>
                <a:lnTo>
                  <a:pt x="142875" y="133945"/>
                </a:lnTo>
                <a:lnTo>
                  <a:pt x="125015" y="142875"/>
                </a:lnTo>
                <a:lnTo>
                  <a:pt x="107156" y="142875"/>
                </a:lnTo>
                <a:lnTo>
                  <a:pt x="89297" y="151804"/>
                </a:lnTo>
                <a:lnTo>
                  <a:pt x="71437" y="151804"/>
                </a:lnTo>
                <a:lnTo>
                  <a:pt x="53578" y="151804"/>
                </a:lnTo>
                <a:lnTo>
                  <a:pt x="35718" y="151804"/>
                </a:lnTo>
                <a:lnTo>
                  <a:pt x="26789" y="151804"/>
                </a:lnTo>
                <a:lnTo>
                  <a:pt x="26789" y="151804"/>
                </a:lnTo>
                <a:lnTo>
                  <a:pt x="17859" y="151804"/>
                </a:lnTo>
                <a:lnTo>
                  <a:pt x="26789" y="160734"/>
                </a:lnTo>
                <a:lnTo>
                  <a:pt x="26789" y="160734"/>
                </a:lnTo>
                <a:lnTo>
                  <a:pt x="35718" y="160734"/>
                </a:lnTo>
                <a:lnTo>
                  <a:pt x="53578" y="169664"/>
                </a:lnTo>
                <a:lnTo>
                  <a:pt x="71437" y="169664"/>
                </a:lnTo>
                <a:lnTo>
                  <a:pt x="89297" y="187523"/>
                </a:lnTo>
                <a:lnTo>
                  <a:pt x="107156" y="187523"/>
                </a:lnTo>
                <a:lnTo>
                  <a:pt x="125015" y="196453"/>
                </a:lnTo>
                <a:lnTo>
                  <a:pt x="142875" y="214312"/>
                </a:lnTo>
                <a:lnTo>
                  <a:pt x="151804" y="214312"/>
                </a:lnTo>
                <a:lnTo>
                  <a:pt x="169664" y="223242"/>
                </a:lnTo>
                <a:lnTo>
                  <a:pt x="178593" y="232172"/>
                </a:lnTo>
                <a:lnTo>
                  <a:pt x="178593" y="232172"/>
                </a:lnTo>
                <a:lnTo>
                  <a:pt x="187523" y="241101"/>
                </a:lnTo>
                <a:lnTo>
                  <a:pt x="187523" y="24110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Freeform 594"/>
          <p:cNvSpPr/>
          <p:nvPr/>
        </p:nvSpPr>
        <p:spPr>
          <a:xfrm>
            <a:off x="5214938" y="5786437"/>
            <a:ext cx="151805" cy="321469"/>
          </a:xfrm>
          <a:custGeom>
            <a:avLst/>
            <a:gdLst/>
            <a:ahLst/>
            <a:cxnLst/>
            <a:rect l="0" t="0" r="0" b="0"/>
            <a:pathLst>
              <a:path w="151805" h="321469">
                <a:moveTo>
                  <a:pt x="8929" y="321468"/>
                </a:moveTo>
                <a:lnTo>
                  <a:pt x="8929" y="321468"/>
                </a:lnTo>
                <a:lnTo>
                  <a:pt x="8929" y="321468"/>
                </a:lnTo>
                <a:lnTo>
                  <a:pt x="8929" y="321468"/>
                </a:lnTo>
                <a:lnTo>
                  <a:pt x="8929" y="321468"/>
                </a:lnTo>
                <a:lnTo>
                  <a:pt x="8929" y="312539"/>
                </a:lnTo>
                <a:lnTo>
                  <a:pt x="8929" y="303609"/>
                </a:lnTo>
                <a:lnTo>
                  <a:pt x="8929" y="285750"/>
                </a:lnTo>
                <a:lnTo>
                  <a:pt x="8929" y="267890"/>
                </a:lnTo>
                <a:lnTo>
                  <a:pt x="8929" y="241101"/>
                </a:lnTo>
                <a:lnTo>
                  <a:pt x="8929" y="214312"/>
                </a:lnTo>
                <a:lnTo>
                  <a:pt x="8929" y="187523"/>
                </a:lnTo>
                <a:lnTo>
                  <a:pt x="8929" y="160734"/>
                </a:lnTo>
                <a:lnTo>
                  <a:pt x="8929" y="133945"/>
                </a:lnTo>
                <a:lnTo>
                  <a:pt x="8929" y="107156"/>
                </a:lnTo>
                <a:lnTo>
                  <a:pt x="8929" y="89297"/>
                </a:lnTo>
                <a:lnTo>
                  <a:pt x="0" y="80367"/>
                </a:lnTo>
                <a:lnTo>
                  <a:pt x="0" y="62508"/>
                </a:lnTo>
                <a:lnTo>
                  <a:pt x="8929" y="53578"/>
                </a:lnTo>
                <a:lnTo>
                  <a:pt x="8929" y="44648"/>
                </a:lnTo>
                <a:lnTo>
                  <a:pt x="8929" y="44648"/>
                </a:lnTo>
                <a:lnTo>
                  <a:pt x="8929" y="44648"/>
                </a:lnTo>
                <a:lnTo>
                  <a:pt x="17859" y="53578"/>
                </a:lnTo>
                <a:lnTo>
                  <a:pt x="26789" y="62508"/>
                </a:lnTo>
                <a:lnTo>
                  <a:pt x="26789" y="71437"/>
                </a:lnTo>
                <a:lnTo>
                  <a:pt x="35718" y="89297"/>
                </a:lnTo>
                <a:lnTo>
                  <a:pt x="44648" y="116086"/>
                </a:lnTo>
                <a:lnTo>
                  <a:pt x="53578" y="133945"/>
                </a:lnTo>
                <a:lnTo>
                  <a:pt x="62507" y="160734"/>
                </a:lnTo>
                <a:lnTo>
                  <a:pt x="71437" y="178593"/>
                </a:lnTo>
                <a:lnTo>
                  <a:pt x="80367" y="205383"/>
                </a:lnTo>
                <a:lnTo>
                  <a:pt x="89296" y="223242"/>
                </a:lnTo>
                <a:lnTo>
                  <a:pt x="98226" y="241101"/>
                </a:lnTo>
                <a:lnTo>
                  <a:pt x="107156" y="250031"/>
                </a:lnTo>
                <a:lnTo>
                  <a:pt x="116085" y="258961"/>
                </a:lnTo>
                <a:lnTo>
                  <a:pt x="125015" y="267890"/>
                </a:lnTo>
                <a:lnTo>
                  <a:pt x="125015" y="267890"/>
                </a:lnTo>
                <a:lnTo>
                  <a:pt x="133945" y="258961"/>
                </a:lnTo>
                <a:lnTo>
                  <a:pt x="133945" y="250031"/>
                </a:lnTo>
                <a:lnTo>
                  <a:pt x="142875" y="232172"/>
                </a:lnTo>
                <a:lnTo>
                  <a:pt x="142875" y="214312"/>
                </a:lnTo>
                <a:lnTo>
                  <a:pt x="151804" y="187523"/>
                </a:lnTo>
                <a:lnTo>
                  <a:pt x="151804" y="160734"/>
                </a:lnTo>
                <a:lnTo>
                  <a:pt x="151804" y="133945"/>
                </a:lnTo>
                <a:lnTo>
                  <a:pt x="151804" y="107156"/>
                </a:lnTo>
                <a:lnTo>
                  <a:pt x="151804" y="80367"/>
                </a:lnTo>
                <a:lnTo>
                  <a:pt x="142875" y="62508"/>
                </a:lnTo>
                <a:lnTo>
                  <a:pt x="142875" y="44648"/>
                </a:lnTo>
                <a:lnTo>
                  <a:pt x="133945" y="26789"/>
                </a:lnTo>
                <a:lnTo>
                  <a:pt x="133945" y="17859"/>
                </a:lnTo>
                <a:lnTo>
                  <a:pt x="125015" y="0"/>
                </a:lnTo>
                <a:lnTo>
                  <a:pt x="125015" y="0"/>
                </a:lnTo>
                <a:lnTo>
                  <a:pt x="125015" y="0"/>
                </a:lnTo>
                <a:lnTo>
                  <a:pt x="12501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Freeform 595"/>
          <p:cNvSpPr/>
          <p:nvPr/>
        </p:nvSpPr>
        <p:spPr>
          <a:xfrm>
            <a:off x="5411391" y="5804296"/>
            <a:ext cx="151805" cy="223243"/>
          </a:xfrm>
          <a:custGeom>
            <a:avLst/>
            <a:gdLst/>
            <a:ahLst/>
            <a:cxnLst/>
            <a:rect l="0" t="0" r="0" b="0"/>
            <a:pathLst>
              <a:path w="151805" h="223243">
                <a:moveTo>
                  <a:pt x="0" y="223242"/>
                </a:moveTo>
                <a:lnTo>
                  <a:pt x="0" y="223242"/>
                </a:lnTo>
                <a:lnTo>
                  <a:pt x="0" y="223242"/>
                </a:lnTo>
                <a:lnTo>
                  <a:pt x="0" y="223242"/>
                </a:lnTo>
                <a:lnTo>
                  <a:pt x="0" y="223242"/>
                </a:lnTo>
                <a:lnTo>
                  <a:pt x="0" y="223242"/>
                </a:lnTo>
                <a:lnTo>
                  <a:pt x="0" y="205383"/>
                </a:lnTo>
                <a:lnTo>
                  <a:pt x="0" y="187524"/>
                </a:lnTo>
                <a:lnTo>
                  <a:pt x="8929" y="169664"/>
                </a:lnTo>
                <a:lnTo>
                  <a:pt x="17859" y="151805"/>
                </a:lnTo>
                <a:lnTo>
                  <a:pt x="17859" y="125016"/>
                </a:lnTo>
                <a:lnTo>
                  <a:pt x="26789" y="98227"/>
                </a:lnTo>
                <a:lnTo>
                  <a:pt x="35718" y="71438"/>
                </a:lnTo>
                <a:lnTo>
                  <a:pt x="35718" y="53578"/>
                </a:lnTo>
                <a:lnTo>
                  <a:pt x="44648" y="35719"/>
                </a:lnTo>
                <a:lnTo>
                  <a:pt x="53578" y="17859"/>
                </a:lnTo>
                <a:lnTo>
                  <a:pt x="53578" y="8930"/>
                </a:lnTo>
                <a:lnTo>
                  <a:pt x="62507" y="0"/>
                </a:lnTo>
                <a:lnTo>
                  <a:pt x="62507" y="0"/>
                </a:lnTo>
                <a:lnTo>
                  <a:pt x="71437" y="8930"/>
                </a:lnTo>
                <a:lnTo>
                  <a:pt x="80367" y="17859"/>
                </a:lnTo>
                <a:lnTo>
                  <a:pt x="80367" y="26789"/>
                </a:lnTo>
                <a:lnTo>
                  <a:pt x="89297" y="44649"/>
                </a:lnTo>
                <a:lnTo>
                  <a:pt x="98226" y="62508"/>
                </a:lnTo>
                <a:lnTo>
                  <a:pt x="107156" y="89297"/>
                </a:lnTo>
                <a:lnTo>
                  <a:pt x="116086" y="116086"/>
                </a:lnTo>
                <a:lnTo>
                  <a:pt x="125015" y="133945"/>
                </a:lnTo>
                <a:lnTo>
                  <a:pt x="133945" y="151805"/>
                </a:lnTo>
                <a:lnTo>
                  <a:pt x="142875" y="169664"/>
                </a:lnTo>
                <a:lnTo>
                  <a:pt x="142875" y="196453"/>
                </a:lnTo>
                <a:lnTo>
                  <a:pt x="151804" y="205383"/>
                </a:lnTo>
                <a:lnTo>
                  <a:pt x="151804" y="214313"/>
                </a:lnTo>
                <a:lnTo>
                  <a:pt x="151804" y="223242"/>
                </a:lnTo>
                <a:lnTo>
                  <a:pt x="151804" y="223242"/>
                </a:lnTo>
                <a:lnTo>
                  <a:pt x="151804" y="223242"/>
                </a:lnTo>
                <a:lnTo>
                  <a:pt x="151804"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7" name="Freeform 596"/>
          <p:cNvSpPr/>
          <p:nvPr/>
        </p:nvSpPr>
        <p:spPr>
          <a:xfrm>
            <a:off x="5447109" y="5920382"/>
            <a:ext cx="80369" cy="17860"/>
          </a:xfrm>
          <a:custGeom>
            <a:avLst/>
            <a:gdLst/>
            <a:ahLst/>
            <a:cxnLst/>
            <a:rect l="0" t="0" r="0" b="0"/>
            <a:pathLst>
              <a:path w="80369" h="17860">
                <a:moveTo>
                  <a:pt x="80368" y="17859"/>
                </a:moveTo>
                <a:lnTo>
                  <a:pt x="80368" y="17859"/>
                </a:lnTo>
                <a:lnTo>
                  <a:pt x="71438" y="17859"/>
                </a:lnTo>
                <a:lnTo>
                  <a:pt x="62508" y="17859"/>
                </a:lnTo>
                <a:lnTo>
                  <a:pt x="53579" y="17859"/>
                </a:lnTo>
                <a:lnTo>
                  <a:pt x="44649" y="17859"/>
                </a:lnTo>
                <a:lnTo>
                  <a:pt x="35719" y="17859"/>
                </a:lnTo>
                <a:lnTo>
                  <a:pt x="26789" y="17859"/>
                </a:lnTo>
                <a:lnTo>
                  <a:pt x="17860" y="17859"/>
                </a:lnTo>
                <a:lnTo>
                  <a:pt x="8930" y="17859"/>
                </a:lnTo>
                <a:lnTo>
                  <a:pt x="8930" y="17859"/>
                </a:lnTo>
                <a:lnTo>
                  <a:pt x="0" y="17859"/>
                </a:lnTo>
                <a:lnTo>
                  <a:pt x="0" y="8930"/>
                </a:lnTo>
                <a:lnTo>
                  <a:pt x="0" y="8930"/>
                </a:lnTo>
                <a:lnTo>
                  <a:pt x="0" y="893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Freeform 597"/>
          <p:cNvSpPr/>
          <p:nvPr/>
        </p:nvSpPr>
        <p:spPr>
          <a:xfrm>
            <a:off x="5536406" y="5706070"/>
            <a:ext cx="178595" cy="312540"/>
          </a:xfrm>
          <a:custGeom>
            <a:avLst/>
            <a:gdLst/>
            <a:ahLst/>
            <a:cxnLst/>
            <a:rect l="0" t="0" r="0" b="0"/>
            <a:pathLst>
              <a:path w="178595" h="312540">
                <a:moveTo>
                  <a:pt x="0" y="17859"/>
                </a:moveTo>
                <a:lnTo>
                  <a:pt x="0" y="8929"/>
                </a:lnTo>
                <a:lnTo>
                  <a:pt x="0" y="8929"/>
                </a:lnTo>
                <a:lnTo>
                  <a:pt x="0" y="8929"/>
                </a:lnTo>
                <a:lnTo>
                  <a:pt x="8930" y="8929"/>
                </a:lnTo>
                <a:lnTo>
                  <a:pt x="8930" y="0"/>
                </a:lnTo>
                <a:lnTo>
                  <a:pt x="17860" y="0"/>
                </a:lnTo>
                <a:lnTo>
                  <a:pt x="26789" y="8929"/>
                </a:lnTo>
                <a:lnTo>
                  <a:pt x="44649" y="8929"/>
                </a:lnTo>
                <a:lnTo>
                  <a:pt x="53578" y="17859"/>
                </a:lnTo>
                <a:lnTo>
                  <a:pt x="71438" y="26789"/>
                </a:lnTo>
                <a:lnTo>
                  <a:pt x="89297" y="44648"/>
                </a:lnTo>
                <a:lnTo>
                  <a:pt x="116086" y="71437"/>
                </a:lnTo>
                <a:lnTo>
                  <a:pt x="133946" y="89296"/>
                </a:lnTo>
                <a:lnTo>
                  <a:pt x="151805" y="116085"/>
                </a:lnTo>
                <a:lnTo>
                  <a:pt x="160735" y="142875"/>
                </a:lnTo>
                <a:lnTo>
                  <a:pt x="169664" y="169664"/>
                </a:lnTo>
                <a:lnTo>
                  <a:pt x="178594" y="196453"/>
                </a:lnTo>
                <a:lnTo>
                  <a:pt x="178594" y="214312"/>
                </a:lnTo>
                <a:lnTo>
                  <a:pt x="178594" y="241101"/>
                </a:lnTo>
                <a:lnTo>
                  <a:pt x="169664" y="258960"/>
                </a:lnTo>
                <a:lnTo>
                  <a:pt x="169664" y="267890"/>
                </a:lnTo>
                <a:lnTo>
                  <a:pt x="160735" y="285750"/>
                </a:lnTo>
                <a:lnTo>
                  <a:pt x="151805" y="294679"/>
                </a:lnTo>
                <a:lnTo>
                  <a:pt x="133946" y="303609"/>
                </a:lnTo>
                <a:lnTo>
                  <a:pt x="125016" y="303609"/>
                </a:lnTo>
                <a:lnTo>
                  <a:pt x="116086" y="312539"/>
                </a:lnTo>
                <a:lnTo>
                  <a:pt x="107157" y="312539"/>
                </a:lnTo>
                <a:lnTo>
                  <a:pt x="98227" y="312539"/>
                </a:lnTo>
                <a:lnTo>
                  <a:pt x="98227" y="312539"/>
                </a:lnTo>
                <a:lnTo>
                  <a:pt x="98227" y="303609"/>
                </a:lnTo>
                <a:lnTo>
                  <a:pt x="98227" y="30360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Freeform 598"/>
          <p:cNvSpPr/>
          <p:nvPr/>
        </p:nvSpPr>
        <p:spPr>
          <a:xfrm>
            <a:off x="5884664" y="5884663"/>
            <a:ext cx="35720" cy="142876"/>
          </a:xfrm>
          <a:custGeom>
            <a:avLst/>
            <a:gdLst/>
            <a:ahLst/>
            <a:cxnLst/>
            <a:rect l="0" t="0" r="0" b="0"/>
            <a:pathLst>
              <a:path w="35720" h="142876">
                <a:moveTo>
                  <a:pt x="0" y="0"/>
                </a:moveTo>
                <a:lnTo>
                  <a:pt x="0" y="8930"/>
                </a:lnTo>
                <a:lnTo>
                  <a:pt x="0" y="8930"/>
                </a:lnTo>
                <a:lnTo>
                  <a:pt x="0" y="17860"/>
                </a:lnTo>
                <a:lnTo>
                  <a:pt x="8930" y="35719"/>
                </a:lnTo>
                <a:lnTo>
                  <a:pt x="8930" y="53578"/>
                </a:lnTo>
                <a:lnTo>
                  <a:pt x="8930" y="62508"/>
                </a:lnTo>
                <a:lnTo>
                  <a:pt x="8930" y="80367"/>
                </a:lnTo>
                <a:lnTo>
                  <a:pt x="17859" y="98227"/>
                </a:lnTo>
                <a:lnTo>
                  <a:pt x="17859" y="116086"/>
                </a:lnTo>
                <a:lnTo>
                  <a:pt x="17859" y="125016"/>
                </a:lnTo>
                <a:lnTo>
                  <a:pt x="26789" y="133946"/>
                </a:lnTo>
                <a:lnTo>
                  <a:pt x="26789" y="142875"/>
                </a:lnTo>
                <a:lnTo>
                  <a:pt x="26789" y="142875"/>
                </a:lnTo>
                <a:lnTo>
                  <a:pt x="35719" y="142875"/>
                </a:lnTo>
                <a:lnTo>
                  <a:pt x="35719"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Freeform 599"/>
          <p:cNvSpPr/>
          <p:nvPr/>
        </p:nvSpPr>
        <p:spPr>
          <a:xfrm>
            <a:off x="5965031" y="5840015"/>
            <a:ext cx="17861" cy="8931"/>
          </a:xfrm>
          <a:custGeom>
            <a:avLst/>
            <a:gdLst/>
            <a:ahLst/>
            <a:cxnLst/>
            <a:rect l="0" t="0" r="0" b="0"/>
            <a:pathLst>
              <a:path w="17861" h="8931">
                <a:moveTo>
                  <a:pt x="8930" y="8930"/>
                </a:moveTo>
                <a:lnTo>
                  <a:pt x="8930" y="8930"/>
                </a:lnTo>
                <a:lnTo>
                  <a:pt x="8930" y="8930"/>
                </a:lnTo>
                <a:lnTo>
                  <a:pt x="8930" y="0"/>
                </a:lnTo>
                <a:lnTo>
                  <a:pt x="8930" y="0"/>
                </a:lnTo>
                <a:lnTo>
                  <a:pt x="0" y="0"/>
                </a:lnTo>
                <a:lnTo>
                  <a:pt x="8930" y="0"/>
                </a:lnTo>
                <a:lnTo>
                  <a:pt x="8930" y="0"/>
                </a:lnTo>
                <a:lnTo>
                  <a:pt x="8930" y="0"/>
                </a:lnTo>
                <a:lnTo>
                  <a:pt x="17860" y="0"/>
                </a:lnTo>
                <a:lnTo>
                  <a:pt x="1786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Freeform 600"/>
          <p:cNvSpPr/>
          <p:nvPr/>
        </p:nvSpPr>
        <p:spPr>
          <a:xfrm>
            <a:off x="6009680" y="5875734"/>
            <a:ext cx="62509" cy="142876"/>
          </a:xfrm>
          <a:custGeom>
            <a:avLst/>
            <a:gdLst/>
            <a:ahLst/>
            <a:cxnLst/>
            <a:rect l="0" t="0" r="0" b="0"/>
            <a:pathLst>
              <a:path w="62509" h="142876">
                <a:moveTo>
                  <a:pt x="53578" y="0"/>
                </a:moveTo>
                <a:lnTo>
                  <a:pt x="53578" y="0"/>
                </a:lnTo>
                <a:lnTo>
                  <a:pt x="53578" y="0"/>
                </a:lnTo>
                <a:lnTo>
                  <a:pt x="44648" y="0"/>
                </a:lnTo>
                <a:lnTo>
                  <a:pt x="44648" y="0"/>
                </a:lnTo>
                <a:lnTo>
                  <a:pt x="26789" y="8929"/>
                </a:lnTo>
                <a:lnTo>
                  <a:pt x="17859" y="8929"/>
                </a:lnTo>
                <a:lnTo>
                  <a:pt x="8929" y="8929"/>
                </a:lnTo>
                <a:lnTo>
                  <a:pt x="8929" y="17859"/>
                </a:lnTo>
                <a:lnTo>
                  <a:pt x="0" y="17859"/>
                </a:lnTo>
                <a:lnTo>
                  <a:pt x="0" y="26789"/>
                </a:lnTo>
                <a:lnTo>
                  <a:pt x="0" y="26789"/>
                </a:lnTo>
                <a:lnTo>
                  <a:pt x="8929" y="35718"/>
                </a:lnTo>
                <a:lnTo>
                  <a:pt x="8929" y="44648"/>
                </a:lnTo>
                <a:lnTo>
                  <a:pt x="17859" y="53578"/>
                </a:lnTo>
                <a:lnTo>
                  <a:pt x="35718" y="71437"/>
                </a:lnTo>
                <a:lnTo>
                  <a:pt x="44648" y="80367"/>
                </a:lnTo>
                <a:lnTo>
                  <a:pt x="53578" y="89296"/>
                </a:lnTo>
                <a:lnTo>
                  <a:pt x="53578" y="107156"/>
                </a:lnTo>
                <a:lnTo>
                  <a:pt x="62508" y="116086"/>
                </a:lnTo>
                <a:lnTo>
                  <a:pt x="62508" y="125015"/>
                </a:lnTo>
                <a:lnTo>
                  <a:pt x="62508" y="133945"/>
                </a:lnTo>
                <a:lnTo>
                  <a:pt x="62508" y="133945"/>
                </a:lnTo>
                <a:lnTo>
                  <a:pt x="53578" y="133945"/>
                </a:lnTo>
                <a:lnTo>
                  <a:pt x="44648" y="142875"/>
                </a:lnTo>
                <a:lnTo>
                  <a:pt x="35718" y="142875"/>
                </a:lnTo>
                <a:lnTo>
                  <a:pt x="26789" y="142875"/>
                </a:lnTo>
                <a:lnTo>
                  <a:pt x="17859" y="142875"/>
                </a:lnTo>
                <a:lnTo>
                  <a:pt x="8929" y="133945"/>
                </a:lnTo>
                <a:lnTo>
                  <a:pt x="0" y="133945"/>
                </a:lnTo>
                <a:lnTo>
                  <a:pt x="0" y="125015"/>
                </a:lnTo>
                <a:lnTo>
                  <a:pt x="0" y="125015"/>
                </a:lnTo>
                <a:lnTo>
                  <a:pt x="8929" y="116086"/>
                </a:lnTo>
                <a:lnTo>
                  <a:pt x="8929" y="116086"/>
                </a:lnTo>
                <a:lnTo>
                  <a:pt x="8929" y="116086"/>
                </a:lnTo>
                <a:lnTo>
                  <a:pt x="8929"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Freeform 601"/>
          <p:cNvSpPr/>
          <p:nvPr/>
        </p:nvSpPr>
        <p:spPr>
          <a:xfrm>
            <a:off x="6215063" y="5822155"/>
            <a:ext cx="267891" cy="169666"/>
          </a:xfrm>
          <a:custGeom>
            <a:avLst/>
            <a:gdLst/>
            <a:ahLst/>
            <a:cxnLst/>
            <a:rect l="0" t="0" r="0" b="0"/>
            <a:pathLst>
              <a:path w="267891" h="169666">
                <a:moveTo>
                  <a:pt x="0" y="151805"/>
                </a:moveTo>
                <a:lnTo>
                  <a:pt x="0" y="151805"/>
                </a:lnTo>
                <a:lnTo>
                  <a:pt x="0" y="160735"/>
                </a:lnTo>
                <a:lnTo>
                  <a:pt x="0" y="160735"/>
                </a:lnTo>
                <a:lnTo>
                  <a:pt x="0" y="160735"/>
                </a:lnTo>
                <a:lnTo>
                  <a:pt x="8929" y="169665"/>
                </a:lnTo>
                <a:lnTo>
                  <a:pt x="8929" y="169665"/>
                </a:lnTo>
                <a:lnTo>
                  <a:pt x="0" y="169665"/>
                </a:lnTo>
                <a:lnTo>
                  <a:pt x="0" y="160735"/>
                </a:lnTo>
                <a:lnTo>
                  <a:pt x="0" y="160735"/>
                </a:lnTo>
                <a:lnTo>
                  <a:pt x="0" y="151805"/>
                </a:lnTo>
                <a:lnTo>
                  <a:pt x="0" y="142875"/>
                </a:lnTo>
                <a:lnTo>
                  <a:pt x="0" y="125016"/>
                </a:lnTo>
                <a:lnTo>
                  <a:pt x="8929" y="107157"/>
                </a:lnTo>
                <a:lnTo>
                  <a:pt x="8929" y="80368"/>
                </a:lnTo>
                <a:lnTo>
                  <a:pt x="17859" y="62508"/>
                </a:lnTo>
                <a:lnTo>
                  <a:pt x="26789" y="44649"/>
                </a:lnTo>
                <a:lnTo>
                  <a:pt x="44648" y="26790"/>
                </a:lnTo>
                <a:lnTo>
                  <a:pt x="53578" y="8930"/>
                </a:lnTo>
                <a:lnTo>
                  <a:pt x="71437" y="0"/>
                </a:lnTo>
                <a:lnTo>
                  <a:pt x="80367" y="0"/>
                </a:lnTo>
                <a:lnTo>
                  <a:pt x="89296" y="8930"/>
                </a:lnTo>
                <a:lnTo>
                  <a:pt x="107156" y="17860"/>
                </a:lnTo>
                <a:lnTo>
                  <a:pt x="116085" y="26790"/>
                </a:lnTo>
                <a:lnTo>
                  <a:pt x="125015" y="44649"/>
                </a:lnTo>
                <a:lnTo>
                  <a:pt x="133945" y="62508"/>
                </a:lnTo>
                <a:lnTo>
                  <a:pt x="142875" y="80368"/>
                </a:lnTo>
                <a:lnTo>
                  <a:pt x="142875" y="98227"/>
                </a:lnTo>
                <a:lnTo>
                  <a:pt x="151804" y="107157"/>
                </a:lnTo>
                <a:lnTo>
                  <a:pt x="151804" y="116086"/>
                </a:lnTo>
                <a:lnTo>
                  <a:pt x="151804" y="125016"/>
                </a:lnTo>
                <a:lnTo>
                  <a:pt x="151804" y="125016"/>
                </a:lnTo>
                <a:lnTo>
                  <a:pt x="151804" y="125016"/>
                </a:lnTo>
                <a:lnTo>
                  <a:pt x="151804" y="125016"/>
                </a:lnTo>
                <a:lnTo>
                  <a:pt x="151804" y="125016"/>
                </a:lnTo>
                <a:lnTo>
                  <a:pt x="151804" y="116086"/>
                </a:lnTo>
                <a:lnTo>
                  <a:pt x="151804" y="98227"/>
                </a:lnTo>
                <a:lnTo>
                  <a:pt x="151804" y="89297"/>
                </a:lnTo>
                <a:lnTo>
                  <a:pt x="160734" y="71438"/>
                </a:lnTo>
                <a:lnTo>
                  <a:pt x="169664" y="53579"/>
                </a:lnTo>
                <a:lnTo>
                  <a:pt x="178593" y="44649"/>
                </a:lnTo>
                <a:lnTo>
                  <a:pt x="187523" y="26790"/>
                </a:lnTo>
                <a:lnTo>
                  <a:pt x="196453" y="26790"/>
                </a:lnTo>
                <a:lnTo>
                  <a:pt x="214312" y="26790"/>
                </a:lnTo>
                <a:lnTo>
                  <a:pt x="223242" y="26790"/>
                </a:lnTo>
                <a:lnTo>
                  <a:pt x="232171" y="35719"/>
                </a:lnTo>
                <a:lnTo>
                  <a:pt x="232171" y="44649"/>
                </a:lnTo>
                <a:lnTo>
                  <a:pt x="241101" y="62508"/>
                </a:lnTo>
                <a:lnTo>
                  <a:pt x="250031" y="71438"/>
                </a:lnTo>
                <a:lnTo>
                  <a:pt x="250031" y="89297"/>
                </a:lnTo>
                <a:lnTo>
                  <a:pt x="258960" y="98227"/>
                </a:lnTo>
                <a:lnTo>
                  <a:pt x="258960" y="116086"/>
                </a:lnTo>
                <a:lnTo>
                  <a:pt x="267890" y="116086"/>
                </a:lnTo>
                <a:lnTo>
                  <a:pt x="267890" y="116086"/>
                </a:lnTo>
                <a:lnTo>
                  <a:pt x="267890" y="116086"/>
                </a:lnTo>
                <a:lnTo>
                  <a:pt x="267890"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Freeform 602"/>
          <p:cNvSpPr/>
          <p:nvPr/>
        </p:nvSpPr>
        <p:spPr>
          <a:xfrm>
            <a:off x="6491883" y="5822155"/>
            <a:ext cx="142876" cy="125017"/>
          </a:xfrm>
          <a:custGeom>
            <a:avLst/>
            <a:gdLst/>
            <a:ahLst/>
            <a:cxnLst/>
            <a:rect l="0" t="0" r="0" b="0"/>
            <a:pathLst>
              <a:path w="142876" h="125017">
                <a:moveTo>
                  <a:pt x="80367" y="8930"/>
                </a:moveTo>
                <a:lnTo>
                  <a:pt x="80367" y="8930"/>
                </a:lnTo>
                <a:lnTo>
                  <a:pt x="80367" y="8930"/>
                </a:lnTo>
                <a:lnTo>
                  <a:pt x="71437" y="0"/>
                </a:lnTo>
                <a:lnTo>
                  <a:pt x="71437" y="0"/>
                </a:lnTo>
                <a:lnTo>
                  <a:pt x="62508" y="0"/>
                </a:lnTo>
                <a:lnTo>
                  <a:pt x="44648" y="8930"/>
                </a:lnTo>
                <a:lnTo>
                  <a:pt x="35719" y="8930"/>
                </a:lnTo>
                <a:lnTo>
                  <a:pt x="26789" y="17860"/>
                </a:lnTo>
                <a:lnTo>
                  <a:pt x="17859" y="35719"/>
                </a:lnTo>
                <a:lnTo>
                  <a:pt x="8930" y="44649"/>
                </a:lnTo>
                <a:lnTo>
                  <a:pt x="0" y="53579"/>
                </a:lnTo>
                <a:lnTo>
                  <a:pt x="0" y="62508"/>
                </a:lnTo>
                <a:lnTo>
                  <a:pt x="8930" y="71438"/>
                </a:lnTo>
                <a:lnTo>
                  <a:pt x="8930" y="80368"/>
                </a:lnTo>
                <a:lnTo>
                  <a:pt x="17859" y="80368"/>
                </a:lnTo>
                <a:lnTo>
                  <a:pt x="26789" y="89297"/>
                </a:lnTo>
                <a:lnTo>
                  <a:pt x="35719" y="89297"/>
                </a:lnTo>
                <a:lnTo>
                  <a:pt x="44648" y="89297"/>
                </a:lnTo>
                <a:lnTo>
                  <a:pt x="62508" y="80368"/>
                </a:lnTo>
                <a:lnTo>
                  <a:pt x="71437" y="71438"/>
                </a:lnTo>
                <a:lnTo>
                  <a:pt x="80367" y="62508"/>
                </a:lnTo>
                <a:lnTo>
                  <a:pt x="89297" y="62508"/>
                </a:lnTo>
                <a:lnTo>
                  <a:pt x="98226" y="53579"/>
                </a:lnTo>
                <a:lnTo>
                  <a:pt x="98226" y="53579"/>
                </a:lnTo>
                <a:lnTo>
                  <a:pt x="98226" y="62508"/>
                </a:lnTo>
                <a:lnTo>
                  <a:pt x="98226" y="71438"/>
                </a:lnTo>
                <a:lnTo>
                  <a:pt x="98226" y="71438"/>
                </a:lnTo>
                <a:lnTo>
                  <a:pt x="98226" y="89297"/>
                </a:lnTo>
                <a:lnTo>
                  <a:pt x="98226" y="98227"/>
                </a:lnTo>
                <a:lnTo>
                  <a:pt x="107156" y="107157"/>
                </a:lnTo>
                <a:lnTo>
                  <a:pt x="116086" y="116086"/>
                </a:lnTo>
                <a:lnTo>
                  <a:pt x="116086" y="116086"/>
                </a:lnTo>
                <a:lnTo>
                  <a:pt x="125015" y="125016"/>
                </a:lnTo>
                <a:lnTo>
                  <a:pt x="133945" y="125016"/>
                </a:lnTo>
                <a:lnTo>
                  <a:pt x="133945" y="125016"/>
                </a:lnTo>
                <a:lnTo>
                  <a:pt x="142875" y="116086"/>
                </a:lnTo>
                <a:lnTo>
                  <a:pt x="142875"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Freeform 603"/>
          <p:cNvSpPr/>
          <p:nvPr/>
        </p:nvSpPr>
        <p:spPr>
          <a:xfrm>
            <a:off x="6652617" y="5759648"/>
            <a:ext cx="223243" cy="178594"/>
          </a:xfrm>
          <a:custGeom>
            <a:avLst/>
            <a:gdLst/>
            <a:ahLst/>
            <a:cxnLst/>
            <a:rect l="0" t="0" r="0" b="0"/>
            <a:pathLst>
              <a:path w="223243" h="178594">
                <a:moveTo>
                  <a:pt x="98227" y="0"/>
                </a:moveTo>
                <a:lnTo>
                  <a:pt x="98227" y="0"/>
                </a:lnTo>
                <a:lnTo>
                  <a:pt x="98227" y="0"/>
                </a:lnTo>
                <a:lnTo>
                  <a:pt x="107156" y="0"/>
                </a:lnTo>
                <a:lnTo>
                  <a:pt x="107156" y="8929"/>
                </a:lnTo>
                <a:lnTo>
                  <a:pt x="107156" y="17859"/>
                </a:lnTo>
                <a:lnTo>
                  <a:pt x="107156" y="26789"/>
                </a:lnTo>
                <a:lnTo>
                  <a:pt x="116086" y="44648"/>
                </a:lnTo>
                <a:lnTo>
                  <a:pt x="116086" y="53578"/>
                </a:lnTo>
                <a:lnTo>
                  <a:pt x="116086" y="71437"/>
                </a:lnTo>
                <a:lnTo>
                  <a:pt x="116086" y="80367"/>
                </a:lnTo>
                <a:lnTo>
                  <a:pt x="125016" y="89297"/>
                </a:lnTo>
                <a:lnTo>
                  <a:pt x="125016" y="89297"/>
                </a:lnTo>
                <a:lnTo>
                  <a:pt x="125016" y="98226"/>
                </a:lnTo>
                <a:lnTo>
                  <a:pt x="125016" y="98226"/>
                </a:lnTo>
                <a:lnTo>
                  <a:pt x="116086" y="89297"/>
                </a:lnTo>
                <a:lnTo>
                  <a:pt x="116086" y="89297"/>
                </a:lnTo>
                <a:lnTo>
                  <a:pt x="107156" y="80367"/>
                </a:lnTo>
                <a:lnTo>
                  <a:pt x="98227" y="80367"/>
                </a:lnTo>
                <a:lnTo>
                  <a:pt x="80367" y="71437"/>
                </a:lnTo>
                <a:lnTo>
                  <a:pt x="62508" y="71437"/>
                </a:lnTo>
                <a:lnTo>
                  <a:pt x="44649" y="71437"/>
                </a:lnTo>
                <a:lnTo>
                  <a:pt x="35719" y="80367"/>
                </a:lnTo>
                <a:lnTo>
                  <a:pt x="17860" y="80367"/>
                </a:lnTo>
                <a:lnTo>
                  <a:pt x="8930" y="89297"/>
                </a:lnTo>
                <a:lnTo>
                  <a:pt x="0" y="98226"/>
                </a:lnTo>
                <a:lnTo>
                  <a:pt x="0" y="98226"/>
                </a:lnTo>
                <a:lnTo>
                  <a:pt x="0" y="107156"/>
                </a:lnTo>
                <a:lnTo>
                  <a:pt x="0" y="116086"/>
                </a:lnTo>
                <a:lnTo>
                  <a:pt x="8930" y="125015"/>
                </a:lnTo>
                <a:lnTo>
                  <a:pt x="26789" y="133945"/>
                </a:lnTo>
                <a:lnTo>
                  <a:pt x="35719" y="133945"/>
                </a:lnTo>
                <a:lnTo>
                  <a:pt x="53578" y="142875"/>
                </a:lnTo>
                <a:lnTo>
                  <a:pt x="80367" y="142875"/>
                </a:lnTo>
                <a:lnTo>
                  <a:pt x="98227" y="142875"/>
                </a:lnTo>
                <a:lnTo>
                  <a:pt x="116086" y="142875"/>
                </a:lnTo>
                <a:lnTo>
                  <a:pt x="133946" y="142875"/>
                </a:lnTo>
                <a:lnTo>
                  <a:pt x="160735" y="133945"/>
                </a:lnTo>
                <a:lnTo>
                  <a:pt x="178594" y="125015"/>
                </a:lnTo>
                <a:lnTo>
                  <a:pt x="187524" y="116086"/>
                </a:lnTo>
                <a:lnTo>
                  <a:pt x="205383" y="107156"/>
                </a:lnTo>
                <a:lnTo>
                  <a:pt x="214313" y="98226"/>
                </a:lnTo>
                <a:lnTo>
                  <a:pt x="223242" y="89297"/>
                </a:lnTo>
                <a:lnTo>
                  <a:pt x="223242" y="80367"/>
                </a:lnTo>
                <a:lnTo>
                  <a:pt x="223242" y="80367"/>
                </a:lnTo>
                <a:lnTo>
                  <a:pt x="214313" y="71437"/>
                </a:lnTo>
                <a:lnTo>
                  <a:pt x="214313" y="62507"/>
                </a:lnTo>
                <a:lnTo>
                  <a:pt x="205383" y="62507"/>
                </a:lnTo>
                <a:lnTo>
                  <a:pt x="196453" y="62507"/>
                </a:lnTo>
                <a:lnTo>
                  <a:pt x="178594" y="71437"/>
                </a:lnTo>
                <a:lnTo>
                  <a:pt x="178594" y="71437"/>
                </a:lnTo>
                <a:lnTo>
                  <a:pt x="169664" y="80367"/>
                </a:lnTo>
                <a:lnTo>
                  <a:pt x="169664" y="89297"/>
                </a:lnTo>
                <a:lnTo>
                  <a:pt x="160735" y="98226"/>
                </a:lnTo>
                <a:lnTo>
                  <a:pt x="160735" y="107156"/>
                </a:lnTo>
                <a:lnTo>
                  <a:pt x="169664" y="125015"/>
                </a:lnTo>
                <a:lnTo>
                  <a:pt x="169664" y="133945"/>
                </a:lnTo>
                <a:lnTo>
                  <a:pt x="178594" y="151804"/>
                </a:lnTo>
                <a:lnTo>
                  <a:pt x="187524" y="160734"/>
                </a:lnTo>
                <a:lnTo>
                  <a:pt x="187524" y="160734"/>
                </a:lnTo>
                <a:lnTo>
                  <a:pt x="196453" y="178593"/>
                </a:lnTo>
                <a:lnTo>
                  <a:pt x="196453"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Freeform 606"/>
          <p:cNvSpPr/>
          <p:nvPr/>
        </p:nvSpPr>
        <p:spPr>
          <a:xfrm>
            <a:off x="4116586" y="3643312"/>
            <a:ext cx="1759149" cy="80368"/>
          </a:xfrm>
          <a:custGeom>
            <a:avLst/>
            <a:gdLst/>
            <a:ahLst/>
            <a:cxnLst/>
            <a:rect l="0" t="0" r="0" b="0"/>
            <a:pathLst>
              <a:path w="1759149" h="80368">
                <a:moveTo>
                  <a:pt x="0" y="71438"/>
                </a:moveTo>
                <a:lnTo>
                  <a:pt x="0" y="80367"/>
                </a:lnTo>
                <a:lnTo>
                  <a:pt x="0" y="80367"/>
                </a:lnTo>
                <a:lnTo>
                  <a:pt x="0" y="80367"/>
                </a:lnTo>
                <a:lnTo>
                  <a:pt x="0" y="80367"/>
                </a:lnTo>
                <a:lnTo>
                  <a:pt x="0" y="80367"/>
                </a:lnTo>
                <a:lnTo>
                  <a:pt x="0" y="80367"/>
                </a:lnTo>
                <a:lnTo>
                  <a:pt x="0" y="80367"/>
                </a:lnTo>
                <a:lnTo>
                  <a:pt x="0" y="80367"/>
                </a:lnTo>
                <a:lnTo>
                  <a:pt x="0" y="80367"/>
                </a:lnTo>
                <a:lnTo>
                  <a:pt x="0" y="80367"/>
                </a:lnTo>
                <a:lnTo>
                  <a:pt x="8930" y="80367"/>
                </a:lnTo>
                <a:lnTo>
                  <a:pt x="8930" y="80367"/>
                </a:lnTo>
                <a:lnTo>
                  <a:pt x="8930" y="80367"/>
                </a:lnTo>
                <a:lnTo>
                  <a:pt x="17859" y="80367"/>
                </a:lnTo>
                <a:lnTo>
                  <a:pt x="17859" y="80367"/>
                </a:lnTo>
                <a:lnTo>
                  <a:pt x="26789" y="80367"/>
                </a:lnTo>
                <a:lnTo>
                  <a:pt x="35719" y="80367"/>
                </a:lnTo>
                <a:lnTo>
                  <a:pt x="44648" y="80367"/>
                </a:lnTo>
                <a:lnTo>
                  <a:pt x="53578" y="80367"/>
                </a:lnTo>
                <a:lnTo>
                  <a:pt x="62508" y="80367"/>
                </a:lnTo>
                <a:lnTo>
                  <a:pt x="71437" y="80367"/>
                </a:lnTo>
                <a:lnTo>
                  <a:pt x="89297" y="80367"/>
                </a:lnTo>
                <a:lnTo>
                  <a:pt x="98227" y="80367"/>
                </a:lnTo>
                <a:lnTo>
                  <a:pt x="107156" y="80367"/>
                </a:lnTo>
                <a:lnTo>
                  <a:pt x="125016" y="71438"/>
                </a:lnTo>
                <a:lnTo>
                  <a:pt x="133945" y="71438"/>
                </a:lnTo>
                <a:lnTo>
                  <a:pt x="151805" y="71438"/>
                </a:lnTo>
                <a:lnTo>
                  <a:pt x="169664" y="71438"/>
                </a:lnTo>
                <a:lnTo>
                  <a:pt x="178594" y="62508"/>
                </a:lnTo>
                <a:lnTo>
                  <a:pt x="196453" y="62508"/>
                </a:lnTo>
                <a:lnTo>
                  <a:pt x="214312" y="62508"/>
                </a:lnTo>
                <a:lnTo>
                  <a:pt x="223242" y="62508"/>
                </a:lnTo>
                <a:lnTo>
                  <a:pt x="241102" y="62508"/>
                </a:lnTo>
                <a:lnTo>
                  <a:pt x="258961" y="53578"/>
                </a:lnTo>
                <a:lnTo>
                  <a:pt x="276820" y="53578"/>
                </a:lnTo>
                <a:lnTo>
                  <a:pt x="294680" y="53578"/>
                </a:lnTo>
                <a:lnTo>
                  <a:pt x="303609" y="53578"/>
                </a:lnTo>
                <a:lnTo>
                  <a:pt x="321469" y="53578"/>
                </a:lnTo>
                <a:lnTo>
                  <a:pt x="339328" y="53578"/>
                </a:lnTo>
                <a:lnTo>
                  <a:pt x="357187" y="44649"/>
                </a:lnTo>
                <a:lnTo>
                  <a:pt x="375047" y="44649"/>
                </a:lnTo>
                <a:lnTo>
                  <a:pt x="392906" y="44649"/>
                </a:lnTo>
                <a:lnTo>
                  <a:pt x="401836" y="44649"/>
                </a:lnTo>
                <a:lnTo>
                  <a:pt x="428625" y="44649"/>
                </a:lnTo>
                <a:lnTo>
                  <a:pt x="437555" y="44649"/>
                </a:lnTo>
                <a:lnTo>
                  <a:pt x="455414" y="44649"/>
                </a:lnTo>
                <a:lnTo>
                  <a:pt x="473273" y="35719"/>
                </a:lnTo>
                <a:lnTo>
                  <a:pt x="491133" y="35719"/>
                </a:lnTo>
                <a:lnTo>
                  <a:pt x="508992" y="35719"/>
                </a:lnTo>
                <a:lnTo>
                  <a:pt x="526852" y="35719"/>
                </a:lnTo>
                <a:lnTo>
                  <a:pt x="544711" y="35719"/>
                </a:lnTo>
                <a:lnTo>
                  <a:pt x="562570" y="35719"/>
                </a:lnTo>
                <a:lnTo>
                  <a:pt x="571500" y="26789"/>
                </a:lnTo>
                <a:lnTo>
                  <a:pt x="589359" y="26789"/>
                </a:lnTo>
                <a:lnTo>
                  <a:pt x="607219" y="26789"/>
                </a:lnTo>
                <a:lnTo>
                  <a:pt x="625078" y="26789"/>
                </a:lnTo>
                <a:lnTo>
                  <a:pt x="642937" y="26789"/>
                </a:lnTo>
                <a:lnTo>
                  <a:pt x="651867" y="26789"/>
                </a:lnTo>
                <a:lnTo>
                  <a:pt x="669727" y="26789"/>
                </a:lnTo>
                <a:lnTo>
                  <a:pt x="687586" y="26789"/>
                </a:lnTo>
                <a:lnTo>
                  <a:pt x="705445" y="17859"/>
                </a:lnTo>
                <a:lnTo>
                  <a:pt x="723305" y="17859"/>
                </a:lnTo>
                <a:lnTo>
                  <a:pt x="741164" y="17859"/>
                </a:lnTo>
                <a:lnTo>
                  <a:pt x="759023" y="17859"/>
                </a:lnTo>
                <a:lnTo>
                  <a:pt x="767953" y="17859"/>
                </a:lnTo>
                <a:lnTo>
                  <a:pt x="785812" y="17859"/>
                </a:lnTo>
                <a:lnTo>
                  <a:pt x="803672" y="17859"/>
                </a:lnTo>
                <a:lnTo>
                  <a:pt x="821531" y="17859"/>
                </a:lnTo>
                <a:lnTo>
                  <a:pt x="839391" y="8930"/>
                </a:lnTo>
                <a:lnTo>
                  <a:pt x="857250" y="8930"/>
                </a:lnTo>
                <a:lnTo>
                  <a:pt x="875109" y="8930"/>
                </a:lnTo>
                <a:lnTo>
                  <a:pt x="892969" y="8930"/>
                </a:lnTo>
                <a:lnTo>
                  <a:pt x="910828" y="8930"/>
                </a:lnTo>
                <a:lnTo>
                  <a:pt x="928687" y="8930"/>
                </a:lnTo>
                <a:lnTo>
                  <a:pt x="946547" y="8930"/>
                </a:lnTo>
                <a:lnTo>
                  <a:pt x="964406" y="8930"/>
                </a:lnTo>
                <a:lnTo>
                  <a:pt x="991195" y="8930"/>
                </a:lnTo>
                <a:lnTo>
                  <a:pt x="1009055" y="8930"/>
                </a:lnTo>
                <a:lnTo>
                  <a:pt x="1035844" y="8930"/>
                </a:lnTo>
                <a:lnTo>
                  <a:pt x="1053703" y="0"/>
                </a:lnTo>
                <a:lnTo>
                  <a:pt x="1071562" y="0"/>
                </a:lnTo>
                <a:lnTo>
                  <a:pt x="1098352" y="0"/>
                </a:lnTo>
                <a:lnTo>
                  <a:pt x="1125141" y="0"/>
                </a:lnTo>
                <a:lnTo>
                  <a:pt x="1143000" y="0"/>
                </a:lnTo>
                <a:lnTo>
                  <a:pt x="1160859" y="0"/>
                </a:lnTo>
                <a:lnTo>
                  <a:pt x="1187648" y="0"/>
                </a:lnTo>
                <a:lnTo>
                  <a:pt x="1205508" y="0"/>
                </a:lnTo>
                <a:lnTo>
                  <a:pt x="1232297" y="0"/>
                </a:lnTo>
                <a:lnTo>
                  <a:pt x="1259086" y="0"/>
                </a:lnTo>
                <a:lnTo>
                  <a:pt x="1276945" y="0"/>
                </a:lnTo>
                <a:lnTo>
                  <a:pt x="1303734" y="0"/>
                </a:lnTo>
                <a:lnTo>
                  <a:pt x="1321594" y="0"/>
                </a:lnTo>
                <a:lnTo>
                  <a:pt x="1348383" y="0"/>
                </a:lnTo>
                <a:lnTo>
                  <a:pt x="1366242" y="0"/>
                </a:lnTo>
                <a:lnTo>
                  <a:pt x="1393031" y="0"/>
                </a:lnTo>
                <a:lnTo>
                  <a:pt x="1410891" y="0"/>
                </a:lnTo>
                <a:lnTo>
                  <a:pt x="1437680" y="0"/>
                </a:lnTo>
                <a:lnTo>
                  <a:pt x="1455539" y="0"/>
                </a:lnTo>
                <a:lnTo>
                  <a:pt x="1482328" y="0"/>
                </a:lnTo>
                <a:lnTo>
                  <a:pt x="1500187" y="0"/>
                </a:lnTo>
                <a:lnTo>
                  <a:pt x="1526977" y="0"/>
                </a:lnTo>
                <a:lnTo>
                  <a:pt x="1544836" y="0"/>
                </a:lnTo>
                <a:lnTo>
                  <a:pt x="1562695" y="0"/>
                </a:lnTo>
                <a:lnTo>
                  <a:pt x="1589484" y="0"/>
                </a:lnTo>
                <a:lnTo>
                  <a:pt x="1607344" y="0"/>
                </a:lnTo>
                <a:lnTo>
                  <a:pt x="1625203" y="0"/>
                </a:lnTo>
                <a:lnTo>
                  <a:pt x="1643062" y="0"/>
                </a:lnTo>
                <a:lnTo>
                  <a:pt x="1660922" y="0"/>
                </a:lnTo>
                <a:lnTo>
                  <a:pt x="1669852" y="0"/>
                </a:lnTo>
                <a:lnTo>
                  <a:pt x="1687711" y="0"/>
                </a:lnTo>
                <a:lnTo>
                  <a:pt x="1705570" y="0"/>
                </a:lnTo>
                <a:lnTo>
                  <a:pt x="1714500" y="0"/>
                </a:lnTo>
                <a:lnTo>
                  <a:pt x="1732359" y="0"/>
                </a:lnTo>
                <a:lnTo>
                  <a:pt x="1741289" y="0"/>
                </a:lnTo>
                <a:lnTo>
                  <a:pt x="1750219" y="0"/>
                </a:lnTo>
                <a:lnTo>
                  <a:pt x="1750219" y="0"/>
                </a:lnTo>
                <a:lnTo>
                  <a:pt x="1759148" y="0"/>
                </a:lnTo>
                <a:lnTo>
                  <a:pt x="175914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8" name="Freeform 607"/>
          <p:cNvSpPr/>
          <p:nvPr/>
        </p:nvSpPr>
        <p:spPr>
          <a:xfrm>
            <a:off x="4286250" y="3321843"/>
            <a:ext cx="133946" cy="205384"/>
          </a:xfrm>
          <a:custGeom>
            <a:avLst/>
            <a:gdLst/>
            <a:ahLst/>
            <a:cxnLst/>
            <a:rect l="0" t="0" r="0" b="0"/>
            <a:pathLst>
              <a:path w="133946" h="205384">
                <a:moveTo>
                  <a:pt x="8930" y="53578"/>
                </a:moveTo>
                <a:lnTo>
                  <a:pt x="8930" y="44649"/>
                </a:lnTo>
                <a:lnTo>
                  <a:pt x="8930" y="44649"/>
                </a:lnTo>
                <a:lnTo>
                  <a:pt x="8930" y="44649"/>
                </a:lnTo>
                <a:lnTo>
                  <a:pt x="8930" y="44649"/>
                </a:lnTo>
                <a:lnTo>
                  <a:pt x="8930" y="35719"/>
                </a:lnTo>
                <a:lnTo>
                  <a:pt x="8930" y="35719"/>
                </a:lnTo>
                <a:lnTo>
                  <a:pt x="8930" y="44649"/>
                </a:lnTo>
                <a:lnTo>
                  <a:pt x="8930" y="44649"/>
                </a:lnTo>
                <a:lnTo>
                  <a:pt x="8930" y="53578"/>
                </a:lnTo>
                <a:lnTo>
                  <a:pt x="8930" y="62508"/>
                </a:lnTo>
                <a:lnTo>
                  <a:pt x="8930" y="80368"/>
                </a:lnTo>
                <a:lnTo>
                  <a:pt x="8930" y="98227"/>
                </a:lnTo>
                <a:lnTo>
                  <a:pt x="8930" y="125016"/>
                </a:lnTo>
                <a:lnTo>
                  <a:pt x="0" y="142875"/>
                </a:lnTo>
                <a:lnTo>
                  <a:pt x="0" y="160735"/>
                </a:lnTo>
                <a:lnTo>
                  <a:pt x="0" y="178594"/>
                </a:lnTo>
                <a:lnTo>
                  <a:pt x="0" y="187524"/>
                </a:lnTo>
                <a:lnTo>
                  <a:pt x="0" y="196453"/>
                </a:lnTo>
                <a:lnTo>
                  <a:pt x="0" y="205383"/>
                </a:lnTo>
                <a:lnTo>
                  <a:pt x="0" y="205383"/>
                </a:lnTo>
                <a:lnTo>
                  <a:pt x="0" y="205383"/>
                </a:lnTo>
                <a:lnTo>
                  <a:pt x="0" y="205383"/>
                </a:lnTo>
                <a:lnTo>
                  <a:pt x="0" y="196453"/>
                </a:lnTo>
                <a:lnTo>
                  <a:pt x="0" y="187524"/>
                </a:lnTo>
                <a:lnTo>
                  <a:pt x="0" y="178594"/>
                </a:lnTo>
                <a:lnTo>
                  <a:pt x="0" y="160735"/>
                </a:lnTo>
                <a:lnTo>
                  <a:pt x="0" y="133946"/>
                </a:lnTo>
                <a:lnTo>
                  <a:pt x="8930" y="116086"/>
                </a:lnTo>
                <a:lnTo>
                  <a:pt x="8930" y="98227"/>
                </a:lnTo>
                <a:lnTo>
                  <a:pt x="17859" y="80368"/>
                </a:lnTo>
                <a:lnTo>
                  <a:pt x="17859" y="71438"/>
                </a:lnTo>
                <a:lnTo>
                  <a:pt x="26789" y="62508"/>
                </a:lnTo>
                <a:lnTo>
                  <a:pt x="35719" y="62508"/>
                </a:lnTo>
                <a:lnTo>
                  <a:pt x="44648" y="71438"/>
                </a:lnTo>
                <a:lnTo>
                  <a:pt x="44648" y="80368"/>
                </a:lnTo>
                <a:lnTo>
                  <a:pt x="53578" y="89297"/>
                </a:lnTo>
                <a:lnTo>
                  <a:pt x="53578" y="107157"/>
                </a:lnTo>
                <a:lnTo>
                  <a:pt x="53578" y="116086"/>
                </a:lnTo>
                <a:lnTo>
                  <a:pt x="53578" y="125016"/>
                </a:lnTo>
                <a:lnTo>
                  <a:pt x="53578" y="133946"/>
                </a:lnTo>
                <a:lnTo>
                  <a:pt x="53578" y="142875"/>
                </a:lnTo>
                <a:lnTo>
                  <a:pt x="53578" y="142875"/>
                </a:lnTo>
                <a:lnTo>
                  <a:pt x="62508" y="142875"/>
                </a:lnTo>
                <a:lnTo>
                  <a:pt x="62508" y="142875"/>
                </a:lnTo>
                <a:lnTo>
                  <a:pt x="62508" y="133946"/>
                </a:lnTo>
                <a:lnTo>
                  <a:pt x="62508" y="125016"/>
                </a:lnTo>
                <a:lnTo>
                  <a:pt x="71438" y="107157"/>
                </a:lnTo>
                <a:lnTo>
                  <a:pt x="80367" y="80368"/>
                </a:lnTo>
                <a:lnTo>
                  <a:pt x="80367" y="53578"/>
                </a:lnTo>
                <a:lnTo>
                  <a:pt x="89297" y="26789"/>
                </a:lnTo>
                <a:lnTo>
                  <a:pt x="98227" y="17860"/>
                </a:lnTo>
                <a:lnTo>
                  <a:pt x="107156" y="0"/>
                </a:lnTo>
                <a:lnTo>
                  <a:pt x="116086" y="0"/>
                </a:lnTo>
                <a:lnTo>
                  <a:pt x="125016" y="8930"/>
                </a:lnTo>
                <a:lnTo>
                  <a:pt x="125016" y="17860"/>
                </a:lnTo>
                <a:lnTo>
                  <a:pt x="133945" y="26789"/>
                </a:lnTo>
                <a:lnTo>
                  <a:pt x="133945" y="44649"/>
                </a:lnTo>
                <a:lnTo>
                  <a:pt x="133945" y="71438"/>
                </a:lnTo>
                <a:lnTo>
                  <a:pt x="133945" y="89297"/>
                </a:lnTo>
                <a:lnTo>
                  <a:pt x="133945" y="107157"/>
                </a:lnTo>
                <a:lnTo>
                  <a:pt x="133945" y="125016"/>
                </a:lnTo>
                <a:lnTo>
                  <a:pt x="133945" y="142875"/>
                </a:lnTo>
                <a:lnTo>
                  <a:pt x="133945" y="151805"/>
                </a:lnTo>
                <a:lnTo>
                  <a:pt x="133945" y="169664"/>
                </a:lnTo>
                <a:lnTo>
                  <a:pt x="125016" y="178594"/>
                </a:lnTo>
                <a:lnTo>
                  <a:pt x="125016" y="178594"/>
                </a:lnTo>
                <a:lnTo>
                  <a:pt x="125016" y="187524"/>
                </a:lnTo>
                <a:lnTo>
                  <a:pt x="125016" y="187524"/>
                </a:lnTo>
                <a:lnTo>
                  <a:pt x="125016" y="187524"/>
                </a:lnTo>
                <a:lnTo>
                  <a:pt x="125016" y="178594"/>
                </a:lnTo>
                <a:lnTo>
                  <a:pt x="125016"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Freeform 608"/>
          <p:cNvSpPr/>
          <p:nvPr/>
        </p:nvSpPr>
        <p:spPr>
          <a:xfrm>
            <a:off x="4500563" y="3250406"/>
            <a:ext cx="142876" cy="241102"/>
          </a:xfrm>
          <a:custGeom>
            <a:avLst/>
            <a:gdLst/>
            <a:ahLst/>
            <a:cxnLst/>
            <a:rect l="0" t="0" r="0" b="0"/>
            <a:pathLst>
              <a:path w="142876" h="241102">
                <a:moveTo>
                  <a:pt x="8929" y="71437"/>
                </a:moveTo>
                <a:lnTo>
                  <a:pt x="8929" y="71437"/>
                </a:lnTo>
                <a:lnTo>
                  <a:pt x="8929" y="80367"/>
                </a:lnTo>
                <a:lnTo>
                  <a:pt x="8929" y="89297"/>
                </a:lnTo>
                <a:lnTo>
                  <a:pt x="8929" y="107156"/>
                </a:lnTo>
                <a:lnTo>
                  <a:pt x="17859" y="125015"/>
                </a:lnTo>
                <a:lnTo>
                  <a:pt x="17859" y="142875"/>
                </a:lnTo>
                <a:lnTo>
                  <a:pt x="17859" y="160734"/>
                </a:lnTo>
                <a:lnTo>
                  <a:pt x="17859" y="178594"/>
                </a:lnTo>
                <a:lnTo>
                  <a:pt x="8929" y="196453"/>
                </a:lnTo>
                <a:lnTo>
                  <a:pt x="8929" y="214312"/>
                </a:lnTo>
                <a:lnTo>
                  <a:pt x="8929" y="223242"/>
                </a:lnTo>
                <a:lnTo>
                  <a:pt x="8929" y="232172"/>
                </a:lnTo>
                <a:lnTo>
                  <a:pt x="8929" y="241101"/>
                </a:lnTo>
                <a:lnTo>
                  <a:pt x="0" y="241101"/>
                </a:lnTo>
                <a:lnTo>
                  <a:pt x="0" y="241101"/>
                </a:lnTo>
                <a:lnTo>
                  <a:pt x="0" y="241101"/>
                </a:lnTo>
                <a:lnTo>
                  <a:pt x="0" y="232172"/>
                </a:lnTo>
                <a:lnTo>
                  <a:pt x="0" y="214312"/>
                </a:lnTo>
                <a:lnTo>
                  <a:pt x="0" y="196453"/>
                </a:lnTo>
                <a:lnTo>
                  <a:pt x="0" y="169664"/>
                </a:lnTo>
                <a:lnTo>
                  <a:pt x="0" y="142875"/>
                </a:lnTo>
                <a:lnTo>
                  <a:pt x="8929" y="107156"/>
                </a:lnTo>
                <a:lnTo>
                  <a:pt x="17859" y="80367"/>
                </a:lnTo>
                <a:lnTo>
                  <a:pt x="26789" y="53578"/>
                </a:lnTo>
                <a:lnTo>
                  <a:pt x="35718" y="44648"/>
                </a:lnTo>
                <a:lnTo>
                  <a:pt x="44648" y="26789"/>
                </a:lnTo>
                <a:lnTo>
                  <a:pt x="53578" y="17859"/>
                </a:lnTo>
                <a:lnTo>
                  <a:pt x="62507" y="8930"/>
                </a:lnTo>
                <a:lnTo>
                  <a:pt x="80367" y="8930"/>
                </a:lnTo>
                <a:lnTo>
                  <a:pt x="89296" y="0"/>
                </a:lnTo>
                <a:lnTo>
                  <a:pt x="98226" y="0"/>
                </a:lnTo>
                <a:lnTo>
                  <a:pt x="107156" y="8930"/>
                </a:lnTo>
                <a:lnTo>
                  <a:pt x="116085" y="8930"/>
                </a:lnTo>
                <a:lnTo>
                  <a:pt x="116085" y="17859"/>
                </a:lnTo>
                <a:lnTo>
                  <a:pt x="116085" y="26789"/>
                </a:lnTo>
                <a:lnTo>
                  <a:pt x="116085" y="35719"/>
                </a:lnTo>
                <a:lnTo>
                  <a:pt x="107156" y="44648"/>
                </a:lnTo>
                <a:lnTo>
                  <a:pt x="98226" y="62508"/>
                </a:lnTo>
                <a:lnTo>
                  <a:pt x="89296" y="71437"/>
                </a:lnTo>
                <a:lnTo>
                  <a:pt x="71437" y="80367"/>
                </a:lnTo>
                <a:lnTo>
                  <a:pt x="71437" y="98226"/>
                </a:lnTo>
                <a:lnTo>
                  <a:pt x="62507" y="107156"/>
                </a:lnTo>
                <a:lnTo>
                  <a:pt x="53578" y="116086"/>
                </a:lnTo>
                <a:lnTo>
                  <a:pt x="53578" y="125015"/>
                </a:lnTo>
                <a:lnTo>
                  <a:pt x="53578" y="133945"/>
                </a:lnTo>
                <a:lnTo>
                  <a:pt x="53578" y="151805"/>
                </a:lnTo>
                <a:lnTo>
                  <a:pt x="53578" y="160734"/>
                </a:lnTo>
                <a:lnTo>
                  <a:pt x="62507" y="169664"/>
                </a:lnTo>
                <a:lnTo>
                  <a:pt x="71437" y="187523"/>
                </a:lnTo>
                <a:lnTo>
                  <a:pt x="80367" y="196453"/>
                </a:lnTo>
                <a:lnTo>
                  <a:pt x="89296" y="205383"/>
                </a:lnTo>
                <a:lnTo>
                  <a:pt x="98226" y="214312"/>
                </a:lnTo>
                <a:lnTo>
                  <a:pt x="107156" y="214312"/>
                </a:lnTo>
                <a:lnTo>
                  <a:pt x="116085" y="214312"/>
                </a:lnTo>
                <a:lnTo>
                  <a:pt x="125015" y="214312"/>
                </a:lnTo>
                <a:lnTo>
                  <a:pt x="133945" y="214312"/>
                </a:lnTo>
                <a:lnTo>
                  <a:pt x="133945" y="205383"/>
                </a:lnTo>
                <a:lnTo>
                  <a:pt x="133945" y="205383"/>
                </a:lnTo>
                <a:lnTo>
                  <a:pt x="142875" y="205383"/>
                </a:lnTo>
                <a:lnTo>
                  <a:pt x="142875" y="20538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Freeform 609"/>
          <p:cNvSpPr/>
          <p:nvPr/>
        </p:nvSpPr>
        <p:spPr>
          <a:xfrm>
            <a:off x="4661297" y="3223617"/>
            <a:ext cx="160735" cy="250032"/>
          </a:xfrm>
          <a:custGeom>
            <a:avLst/>
            <a:gdLst/>
            <a:ahLst/>
            <a:cxnLst/>
            <a:rect l="0" t="0" r="0" b="0"/>
            <a:pathLst>
              <a:path w="160735" h="250032">
                <a:moveTo>
                  <a:pt x="17859" y="125015"/>
                </a:moveTo>
                <a:lnTo>
                  <a:pt x="17859" y="125015"/>
                </a:lnTo>
                <a:lnTo>
                  <a:pt x="17859" y="125015"/>
                </a:lnTo>
                <a:lnTo>
                  <a:pt x="17859" y="133945"/>
                </a:lnTo>
                <a:lnTo>
                  <a:pt x="17859" y="142875"/>
                </a:lnTo>
                <a:lnTo>
                  <a:pt x="17859" y="151804"/>
                </a:lnTo>
                <a:lnTo>
                  <a:pt x="17859" y="169664"/>
                </a:lnTo>
                <a:lnTo>
                  <a:pt x="17859" y="178594"/>
                </a:lnTo>
                <a:lnTo>
                  <a:pt x="17859" y="196453"/>
                </a:lnTo>
                <a:lnTo>
                  <a:pt x="26789" y="214312"/>
                </a:lnTo>
                <a:lnTo>
                  <a:pt x="26789" y="223242"/>
                </a:lnTo>
                <a:lnTo>
                  <a:pt x="26789" y="232172"/>
                </a:lnTo>
                <a:lnTo>
                  <a:pt x="26789" y="241101"/>
                </a:lnTo>
                <a:lnTo>
                  <a:pt x="26789" y="250031"/>
                </a:lnTo>
                <a:lnTo>
                  <a:pt x="17859" y="250031"/>
                </a:lnTo>
                <a:lnTo>
                  <a:pt x="17859" y="250031"/>
                </a:lnTo>
                <a:lnTo>
                  <a:pt x="17859" y="250031"/>
                </a:lnTo>
                <a:lnTo>
                  <a:pt x="17859" y="241101"/>
                </a:lnTo>
                <a:lnTo>
                  <a:pt x="8930" y="232172"/>
                </a:lnTo>
                <a:lnTo>
                  <a:pt x="8930" y="214312"/>
                </a:lnTo>
                <a:lnTo>
                  <a:pt x="8930" y="196453"/>
                </a:lnTo>
                <a:lnTo>
                  <a:pt x="8930" y="169664"/>
                </a:lnTo>
                <a:lnTo>
                  <a:pt x="0" y="142875"/>
                </a:lnTo>
                <a:lnTo>
                  <a:pt x="0" y="116086"/>
                </a:lnTo>
                <a:lnTo>
                  <a:pt x="8930" y="98226"/>
                </a:lnTo>
                <a:lnTo>
                  <a:pt x="8930" y="80367"/>
                </a:lnTo>
                <a:lnTo>
                  <a:pt x="8930" y="71437"/>
                </a:lnTo>
                <a:lnTo>
                  <a:pt x="8930" y="62508"/>
                </a:lnTo>
                <a:lnTo>
                  <a:pt x="17859" y="62508"/>
                </a:lnTo>
                <a:lnTo>
                  <a:pt x="17859" y="62508"/>
                </a:lnTo>
                <a:lnTo>
                  <a:pt x="26789" y="71437"/>
                </a:lnTo>
                <a:lnTo>
                  <a:pt x="35719" y="71437"/>
                </a:lnTo>
                <a:lnTo>
                  <a:pt x="44648" y="80367"/>
                </a:lnTo>
                <a:lnTo>
                  <a:pt x="53578" y="98226"/>
                </a:lnTo>
                <a:lnTo>
                  <a:pt x="62508" y="116086"/>
                </a:lnTo>
                <a:lnTo>
                  <a:pt x="71437" y="133945"/>
                </a:lnTo>
                <a:lnTo>
                  <a:pt x="71437" y="151804"/>
                </a:lnTo>
                <a:lnTo>
                  <a:pt x="80367" y="169664"/>
                </a:lnTo>
                <a:lnTo>
                  <a:pt x="89297" y="187523"/>
                </a:lnTo>
                <a:lnTo>
                  <a:pt x="89297" y="205383"/>
                </a:lnTo>
                <a:lnTo>
                  <a:pt x="98226" y="214312"/>
                </a:lnTo>
                <a:lnTo>
                  <a:pt x="98226" y="223242"/>
                </a:lnTo>
                <a:lnTo>
                  <a:pt x="98226" y="232172"/>
                </a:lnTo>
                <a:lnTo>
                  <a:pt x="107156" y="232172"/>
                </a:lnTo>
                <a:lnTo>
                  <a:pt x="107156" y="241101"/>
                </a:lnTo>
                <a:lnTo>
                  <a:pt x="107156" y="241101"/>
                </a:lnTo>
                <a:lnTo>
                  <a:pt x="116086" y="232172"/>
                </a:lnTo>
                <a:lnTo>
                  <a:pt x="116086" y="232172"/>
                </a:lnTo>
                <a:lnTo>
                  <a:pt x="116086" y="214312"/>
                </a:lnTo>
                <a:lnTo>
                  <a:pt x="125016" y="196453"/>
                </a:lnTo>
                <a:lnTo>
                  <a:pt x="125016" y="178594"/>
                </a:lnTo>
                <a:lnTo>
                  <a:pt x="133945" y="151804"/>
                </a:lnTo>
                <a:lnTo>
                  <a:pt x="133945" y="116086"/>
                </a:lnTo>
                <a:lnTo>
                  <a:pt x="142875" y="89297"/>
                </a:lnTo>
                <a:lnTo>
                  <a:pt x="151805" y="71437"/>
                </a:lnTo>
                <a:lnTo>
                  <a:pt x="151805" y="44648"/>
                </a:lnTo>
                <a:lnTo>
                  <a:pt x="151805" y="35719"/>
                </a:lnTo>
                <a:lnTo>
                  <a:pt x="151805" y="17859"/>
                </a:lnTo>
                <a:lnTo>
                  <a:pt x="151805" y="17859"/>
                </a:lnTo>
                <a:lnTo>
                  <a:pt x="151805" y="8929"/>
                </a:lnTo>
                <a:lnTo>
                  <a:pt x="151805" y="8929"/>
                </a:lnTo>
                <a:lnTo>
                  <a:pt x="160734" y="8929"/>
                </a:lnTo>
                <a:lnTo>
                  <a:pt x="160734" y="8929"/>
                </a:lnTo>
                <a:lnTo>
                  <a:pt x="160734" y="0"/>
                </a:lnTo>
                <a:lnTo>
                  <a:pt x="160734" y="0"/>
                </a:lnTo>
                <a:lnTo>
                  <a:pt x="160734" y="0"/>
                </a:lnTo>
                <a:lnTo>
                  <a:pt x="160734" y="0"/>
                </a:lnTo>
                <a:lnTo>
                  <a:pt x="16073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Freeform 610"/>
          <p:cNvSpPr/>
          <p:nvPr/>
        </p:nvSpPr>
        <p:spPr>
          <a:xfrm>
            <a:off x="4125516" y="3723679"/>
            <a:ext cx="71438" cy="241103"/>
          </a:xfrm>
          <a:custGeom>
            <a:avLst/>
            <a:gdLst/>
            <a:ahLst/>
            <a:cxnLst/>
            <a:rect l="0" t="0" r="0" b="0"/>
            <a:pathLst>
              <a:path w="71438" h="241103">
                <a:moveTo>
                  <a:pt x="71437" y="0"/>
                </a:moveTo>
                <a:lnTo>
                  <a:pt x="62507" y="0"/>
                </a:lnTo>
                <a:lnTo>
                  <a:pt x="62507" y="0"/>
                </a:lnTo>
                <a:lnTo>
                  <a:pt x="62507" y="8930"/>
                </a:lnTo>
                <a:lnTo>
                  <a:pt x="62507" y="8930"/>
                </a:lnTo>
                <a:lnTo>
                  <a:pt x="62507" y="17860"/>
                </a:lnTo>
                <a:lnTo>
                  <a:pt x="62507" y="26789"/>
                </a:lnTo>
                <a:lnTo>
                  <a:pt x="62507" y="44649"/>
                </a:lnTo>
                <a:lnTo>
                  <a:pt x="53578" y="53578"/>
                </a:lnTo>
                <a:lnTo>
                  <a:pt x="53578" y="71438"/>
                </a:lnTo>
                <a:lnTo>
                  <a:pt x="44648" y="89297"/>
                </a:lnTo>
                <a:lnTo>
                  <a:pt x="44648" y="116086"/>
                </a:lnTo>
                <a:lnTo>
                  <a:pt x="35718" y="133946"/>
                </a:lnTo>
                <a:lnTo>
                  <a:pt x="26789" y="151805"/>
                </a:lnTo>
                <a:lnTo>
                  <a:pt x="17859" y="169664"/>
                </a:lnTo>
                <a:lnTo>
                  <a:pt x="17859" y="187524"/>
                </a:lnTo>
                <a:lnTo>
                  <a:pt x="8929" y="205383"/>
                </a:lnTo>
                <a:lnTo>
                  <a:pt x="8929" y="214313"/>
                </a:lnTo>
                <a:lnTo>
                  <a:pt x="0" y="223242"/>
                </a:lnTo>
                <a:lnTo>
                  <a:pt x="0" y="232172"/>
                </a:lnTo>
                <a:lnTo>
                  <a:pt x="0" y="241102"/>
                </a:lnTo>
                <a:lnTo>
                  <a:pt x="0" y="241102"/>
                </a:lnTo>
                <a:lnTo>
                  <a:pt x="0" y="241102"/>
                </a:lnTo>
                <a:lnTo>
                  <a:pt x="0" y="24110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Freeform 611"/>
          <p:cNvSpPr/>
          <p:nvPr/>
        </p:nvSpPr>
        <p:spPr>
          <a:xfrm>
            <a:off x="4375547" y="3714750"/>
            <a:ext cx="17860" cy="125016"/>
          </a:xfrm>
          <a:custGeom>
            <a:avLst/>
            <a:gdLst/>
            <a:ahLst/>
            <a:cxnLst/>
            <a:rect l="0" t="0" r="0" b="0"/>
            <a:pathLst>
              <a:path w="17860" h="125016">
                <a:moveTo>
                  <a:pt x="8930" y="0"/>
                </a:moveTo>
                <a:lnTo>
                  <a:pt x="8930" y="0"/>
                </a:lnTo>
                <a:lnTo>
                  <a:pt x="8930" y="0"/>
                </a:lnTo>
                <a:lnTo>
                  <a:pt x="17859" y="0"/>
                </a:lnTo>
                <a:lnTo>
                  <a:pt x="17859" y="0"/>
                </a:lnTo>
                <a:lnTo>
                  <a:pt x="17859" y="0"/>
                </a:lnTo>
                <a:lnTo>
                  <a:pt x="8930" y="8929"/>
                </a:lnTo>
                <a:lnTo>
                  <a:pt x="8930" y="17859"/>
                </a:lnTo>
                <a:lnTo>
                  <a:pt x="8930" y="26789"/>
                </a:lnTo>
                <a:lnTo>
                  <a:pt x="8930" y="44648"/>
                </a:lnTo>
                <a:lnTo>
                  <a:pt x="8930" y="53578"/>
                </a:lnTo>
                <a:lnTo>
                  <a:pt x="0" y="71437"/>
                </a:lnTo>
                <a:lnTo>
                  <a:pt x="0" y="89296"/>
                </a:lnTo>
                <a:lnTo>
                  <a:pt x="0" y="107156"/>
                </a:lnTo>
                <a:lnTo>
                  <a:pt x="0" y="116086"/>
                </a:lnTo>
                <a:lnTo>
                  <a:pt x="0" y="116086"/>
                </a:lnTo>
                <a:lnTo>
                  <a:pt x="0" y="125015"/>
                </a:lnTo>
                <a:lnTo>
                  <a:pt x="0" y="12501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Freeform 612"/>
          <p:cNvSpPr/>
          <p:nvPr/>
        </p:nvSpPr>
        <p:spPr>
          <a:xfrm>
            <a:off x="4661297" y="3679031"/>
            <a:ext cx="26790" cy="160735"/>
          </a:xfrm>
          <a:custGeom>
            <a:avLst/>
            <a:gdLst/>
            <a:ahLst/>
            <a:cxnLst/>
            <a:rect l="0" t="0" r="0" b="0"/>
            <a:pathLst>
              <a:path w="26790" h="160735">
                <a:moveTo>
                  <a:pt x="26789" y="0"/>
                </a:moveTo>
                <a:lnTo>
                  <a:pt x="26789" y="0"/>
                </a:lnTo>
                <a:lnTo>
                  <a:pt x="26789" y="0"/>
                </a:lnTo>
                <a:lnTo>
                  <a:pt x="26789" y="0"/>
                </a:lnTo>
                <a:lnTo>
                  <a:pt x="26789" y="0"/>
                </a:lnTo>
                <a:lnTo>
                  <a:pt x="26789" y="8930"/>
                </a:lnTo>
                <a:lnTo>
                  <a:pt x="26789" y="8930"/>
                </a:lnTo>
                <a:lnTo>
                  <a:pt x="26789" y="17859"/>
                </a:lnTo>
                <a:lnTo>
                  <a:pt x="26789" y="17859"/>
                </a:lnTo>
                <a:lnTo>
                  <a:pt x="26789" y="35719"/>
                </a:lnTo>
                <a:lnTo>
                  <a:pt x="26789" y="44648"/>
                </a:lnTo>
                <a:lnTo>
                  <a:pt x="26789" y="62508"/>
                </a:lnTo>
                <a:lnTo>
                  <a:pt x="17859" y="80367"/>
                </a:lnTo>
                <a:lnTo>
                  <a:pt x="17859" y="98226"/>
                </a:lnTo>
                <a:lnTo>
                  <a:pt x="8930" y="116086"/>
                </a:lnTo>
                <a:lnTo>
                  <a:pt x="8930" y="133945"/>
                </a:lnTo>
                <a:lnTo>
                  <a:pt x="8930" y="142875"/>
                </a:lnTo>
                <a:lnTo>
                  <a:pt x="0" y="151805"/>
                </a:lnTo>
                <a:lnTo>
                  <a:pt x="0" y="151805"/>
                </a:lnTo>
                <a:lnTo>
                  <a:pt x="0" y="160734"/>
                </a:lnTo>
                <a:lnTo>
                  <a:pt x="0" y="16073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Freeform 613"/>
          <p:cNvSpPr/>
          <p:nvPr/>
        </p:nvSpPr>
        <p:spPr>
          <a:xfrm>
            <a:off x="4982766" y="3670101"/>
            <a:ext cx="8930" cy="151806"/>
          </a:xfrm>
          <a:custGeom>
            <a:avLst/>
            <a:gdLst/>
            <a:ahLst/>
            <a:cxnLst/>
            <a:rect l="0" t="0" r="0" b="0"/>
            <a:pathLst>
              <a:path w="8930" h="151806">
                <a:moveTo>
                  <a:pt x="8929" y="0"/>
                </a:moveTo>
                <a:lnTo>
                  <a:pt x="8929" y="0"/>
                </a:lnTo>
                <a:lnTo>
                  <a:pt x="8929" y="0"/>
                </a:lnTo>
                <a:lnTo>
                  <a:pt x="8929" y="0"/>
                </a:lnTo>
                <a:lnTo>
                  <a:pt x="8929" y="0"/>
                </a:lnTo>
                <a:lnTo>
                  <a:pt x="8929" y="0"/>
                </a:lnTo>
                <a:lnTo>
                  <a:pt x="8929" y="0"/>
                </a:lnTo>
                <a:lnTo>
                  <a:pt x="8929" y="0"/>
                </a:lnTo>
                <a:lnTo>
                  <a:pt x="8929" y="8930"/>
                </a:lnTo>
                <a:lnTo>
                  <a:pt x="8929" y="26789"/>
                </a:lnTo>
                <a:lnTo>
                  <a:pt x="8929" y="35719"/>
                </a:lnTo>
                <a:lnTo>
                  <a:pt x="8929" y="53578"/>
                </a:lnTo>
                <a:lnTo>
                  <a:pt x="0" y="80367"/>
                </a:lnTo>
                <a:lnTo>
                  <a:pt x="0" y="98227"/>
                </a:lnTo>
                <a:lnTo>
                  <a:pt x="0" y="125016"/>
                </a:lnTo>
                <a:lnTo>
                  <a:pt x="0" y="133945"/>
                </a:lnTo>
                <a:lnTo>
                  <a:pt x="0" y="133945"/>
                </a:lnTo>
                <a:lnTo>
                  <a:pt x="0" y="151805"/>
                </a:lnTo>
                <a:lnTo>
                  <a:pt x="0" y="15180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Freeform 614"/>
          <p:cNvSpPr/>
          <p:nvPr/>
        </p:nvSpPr>
        <p:spPr>
          <a:xfrm>
            <a:off x="5286375" y="3643312"/>
            <a:ext cx="17860" cy="125017"/>
          </a:xfrm>
          <a:custGeom>
            <a:avLst/>
            <a:gdLst/>
            <a:ahLst/>
            <a:cxnLst/>
            <a:rect l="0" t="0" r="0" b="0"/>
            <a:pathLst>
              <a:path w="17860" h="125017">
                <a:moveTo>
                  <a:pt x="17859" y="0"/>
                </a:moveTo>
                <a:lnTo>
                  <a:pt x="17859" y="0"/>
                </a:lnTo>
                <a:lnTo>
                  <a:pt x="17859" y="8930"/>
                </a:lnTo>
                <a:lnTo>
                  <a:pt x="8930" y="17859"/>
                </a:lnTo>
                <a:lnTo>
                  <a:pt x="8930" y="35719"/>
                </a:lnTo>
                <a:lnTo>
                  <a:pt x="8930" y="53578"/>
                </a:lnTo>
                <a:lnTo>
                  <a:pt x="0" y="62508"/>
                </a:lnTo>
                <a:lnTo>
                  <a:pt x="0" y="80367"/>
                </a:lnTo>
                <a:lnTo>
                  <a:pt x="0" y="98227"/>
                </a:lnTo>
                <a:lnTo>
                  <a:pt x="0" y="107156"/>
                </a:lnTo>
                <a:lnTo>
                  <a:pt x="0" y="116086"/>
                </a:lnTo>
                <a:lnTo>
                  <a:pt x="0" y="116086"/>
                </a:lnTo>
                <a:lnTo>
                  <a:pt x="0" y="125016"/>
                </a:lnTo>
                <a:lnTo>
                  <a:pt x="0" y="12501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Freeform 615"/>
          <p:cNvSpPr/>
          <p:nvPr/>
        </p:nvSpPr>
        <p:spPr>
          <a:xfrm>
            <a:off x="5554266" y="3625453"/>
            <a:ext cx="17860" cy="142876"/>
          </a:xfrm>
          <a:custGeom>
            <a:avLst/>
            <a:gdLst/>
            <a:ahLst/>
            <a:cxnLst/>
            <a:rect l="0" t="0" r="0" b="0"/>
            <a:pathLst>
              <a:path w="17860" h="142876">
                <a:moveTo>
                  <a:pt x="17859" y="0"/>
                </a:moveTo>
                <a:lnTo>
                  <a:pt x="17859" y="0"/>
                </a:lnTo>
                <a:lnTo>
                  <a:pt x="17859" y="0"/>
                </a:lnTo>
                <a:lnTo>
                  <a:pt x="17859" y="8929"/>
                </a:lnTo>
                <a:lnTo>
                  <a:pt x="17859" y="8929"/>
                </a:lnTo>
                <a:lnTo>
                  <a:pt x="17859" y="17859"/>
                </a:lnTo>
                <a:lnTo>
                  <a:pt x="17859" y="26789"/>
                </a:lnTo>
                <a:lnTo>
                  <a:pt x="8929" y="44648"/>
                </a:lnTo>
                <a:lnTo>
                  <a:pt x="8929" y="53578"/>
                </a:lnTo>
                <a:lnTo>
                  <a:pt x="8929" y="71437"/>
                </a:lnTo>
                <a:lnTo>
                  <a:pt x="8929" y="89297"/>
                </a:lnTo>
                <a:lnTo>
                  <a:pt x="8929" y="107156"/>
                </a:lnTo>
                <a:lnTo>
                  <a:pt x="0" y="125015"/>
                </a:lnTo>
                <a:lnTo>
                  <a:pt x="0" y="125015"/>
                </a:lnTo>
                <a:lnTo>
                  <a:pt x="0" y="142875"/>
                </a:lnTo>
                <a:lnTo>
                  <a:pt x="0"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Freeform 616"/>
          <p:cNvSpPr/>
          <p:nvPr/>
        </p:nvSpPr>
        <p:spPr>
          <a:xfrm>
            <a:off x="5804297" y="3616523"/>
            <a:ext cx="35720" cy="107157"/>
          </a:xfrm>
          <a:custGeom>
            <a:avLst/>
            <a:gdLst/>
            <a:ahLst/>
            <a:cxnLst/>
            <a:rect l="0" t="0" r="0" b="0"/>
            <a:pathLst>
              <a:path w="35720" h="107157">
                <a:moveTo>
                  <a:pt x="35719" y="0"/>
                </a:moveTo>
                <a:lnTo>
                  <a:pt x="35719" y="0"/>
                </a:lnTo>
                <a:lnTo>
                  <a:pt x="35719" y="0"/>
                </a:lnTo>
                <a:lnTo>
                  <a:pt x="26789" y="0"/>
                </a:lnTo>
                <a:lnTo>
                  <a:pt x="26789" y="8930"/>
                </a:lnTo>
                <a:lnTo>
                  <a:pt x="17859" y="17859"/>
                </a:lnTo>
                <a:lnTo>
                  <a:pt x="17859" y="26789"/>
                </a:lnTo>
                <a:lnTo>
                  <a:pt x="8930" y="44648"/>
                </a:lnTo>
                <a:lnTo>
                  <a:pt x="8930" y="53578"/>
                </a:lnTo>
                <a:lnTo>
                  <a:pt x="0" y="80367"/>
                </a:lnTo>
                <a:lnTo>
                  <a:pt x="0" y="98227"/>
                </a:lnTo>
                <a:lnTo>
                  <a:pt x="0" y="98227"/>
                </a:lnTo>
                <a:lnTo>
                  <a:pt x="0" y="107156"/>
                </a:lnTo>
                <a:lnTo>
                  <a:pt x="0" y="1071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Freeform 617"/>
          <p:cNvSpPr/>
          <p:nvPr/>
        </p:nvSpPr>
        <p:spPr>
          <a:xfrm>
            <a:off x="4036219" y="3991570"/>
            <a:ext cx="80368" cy="142876"/>
          </a:xfrm>
          <a:custGeom>
            <a:avLst/>
            <a:gdLst/>
            <a:ahLst/>
            <a:cxnLst/>
            <a:rect l="0" t="0" r="0" b="0"/>
            <a:pathLst>
              <a:path w="80368" h="142876">
                <a:moveTo>
                  <a:pt x="0" y="125016"/>
                </a:moveTo>
                <a:lnTo>
                  <a:pt x="0" y="125016"/>
                </a:lnTo>
                <a:lnTo>
                  <a:pt x="0" y="125016"/>
                </a:lnTo>
                <a:lnTo>
                  <a:pt x="8929" y="125016"/>
                </a:lnTo>
                <a:lnTo>
                  <a:pt x="8929" y="125016"/>
                </a:lnTo>
                <a:lnTo>
                  <a:pt x="8929" y="125016"/>
                </a:lnTo>
                <a:lnTo>
                  <a:pt x="8929" y="125016"/>
                </a:lnTo>
                <a:lnTo>
                  <a:pt x="8929" y="125016"/>
                </a:lnTo>
                <a:lnTo>
                  <a:pt x="8929" y="125016"/>
                </a:lnTo>
                <a:lnTo>
                  <a:pt x="8929" y="116086"/>
                </a:lnTo>
                <a:lnTo>
                  <a:pt x="17859" y="107156"/>
                </a:lnTo>
                <a:lnTo>
                  <a:pt x="17859" y="98226"/>
                </a:lnTo>
                <a:lnTo>
                  <a:pt x="17859" y="80367"/>
                </a:lnTo>
                <a:lnTo>
                  <a:pt x="26789" y="71437"/>
                </a:lnTo>
                <a:lnTo>
                  <a:pt x="26789" y="53578"/>
                </a:lnTo>
                <a:lnTo>
                  <a:pt x="35719" y="35719"/>
                </a:lnTo>
                <a:lnTo>
                  <a:pt x="35719" y="26789"/>
                </a:lnTo>
                <a:lnTo>
                  <a:pt x="44648" y="17859"/>
                </a:lnTo>
                <a:lnTo>
                  <a:pt x="44648" y="8930"/>
                </a:lnTo>
                <a:lnTo>
                  <a:pt x="44648" y="0"/>
                </a:lnTo>
                <a:lnTo>
                  <a:pt x="53578" y="0"/>
                </a:lnTo>
                <a:lnTo>
                  <a:pt x="53578" y="0"/>
                </a:lnTo>
                <a:lnTo>
                  <a:pt x="53578" y="0"/>
                </a:lnTo>
                <a:lnTo>
                  <a:pt x="53578" y="0"/>
                </a:lnTo>
                <a:lnTo>
                  <a:pt x="62508" y="8930"/>
                </a:lnTo>
                <a:lnTo>
                  <a:pt x="62508" y="17859"/>
                </a:lnTo>
                <a:lnTo>
                  <a:pt x="62508" y="26789"/>
                </a:lnTo>
                <a:lnTo>
                  <a:pt x="62508" y="35719"/>
                </a:lnTo>
                <a:lnTo>
                  <a:pt x="62508" y="53578"/>
                </a:lnTo>
                <a:lnTo>
                  <a:pt x="71437" y="62508"/>
                </a:lnTo>
                <a:lnTo>
                  <a:pt x="71437" y="71437"/>
                </a:lnTo>
                <a:lnTo>
                  <a:pt x="71437" y="80367"/>
                </a:lnTo>
                <a:lnTo>
                  <a:pt x="71437" y="89297"/>
                </a:lnTo>
                <a:lnTo>
                  <a:pt x="71437" y="98226"/>
                </a:lnTo>
                <a:lnTo>
                  <a:pt x="71437" y="107156"/>
                </a:lnTo>
                <a:lnTo>
                  <a:pt x="80367" y="116086"/>
                </a:lnTo>
                <a:lnTo>
                  <a:pt x="80367" y="125016"/>
                </a:lnTo>
                <a:lnTo>
                  <a:pt x="80367" y="133945"/>
                </a:lnTo>
                <a:lnTo>
                  <a:pt x="80367" y="133945"/>
                </a:lnTo>
                <a:lnTo>
                  <a:pt x="80367" y="142875"/>
                </a:lnTo>
                <a:lnTo>
                  <a:pt x="80367" y="142875"/>
                </a:lnTo>
                <a:lnTo>
                  <a:pt x="80367" y="142875"/>
                </a:lnTo>
                <a:lnTo>
                  <a:pt x="71437" y="142875"/>
                </a:lnTo>
                <a:lnTo>
                  <a:pt x="71437" y="142875"/>
                </a:lnTo>
                <a:lnTo>
                  <a:pt x="71437" y="133945"/>
                </a:lnTo>
                <a:lnTo>
                  <a:pt x="71437"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Freeform 618"/>
          <p:cNvSpPr/>
          <p:nvPr/>
        </p:nvSpPr>
        <p:spPr>
          <a:xfrm>
            <a:off x="4054078" y="4071937"/>
            <a:ext cx="53579" cy="8931"/>
          </a:xfrm>
          <a:custGeom>
            <a:avLst/>
            <a:gdLst/>
            <a:ahLst/>
            <a:cxnLst/>
            <a:rect l="0" t="0" r="0" b="0"/>
            <a:pathLst>
              <a:path w="53579" h="8931">
                <a:moveTo>
                  <a:pt x="0" y="8930"/>
                </a:moveTo>
                <a:lnTo>
                  <a:pt x="8930" y="8930"/>
                </a:lnTo>
                <a:lnTo>
                  <a:pt x="8930" y="8930"/>
                </a:lnTo>
                <a:lnTo>
                  <a:pt x="8930" y="8930"/>
                </a:lnTo>
                <a:lnTo>
                  <a:pt x="8930" y="8930"/>
                </a:lnTo>
                <a:lnTo>
                  <a:pt x="8930" y="8930"/>
                </a:lnTo>
                <a:lnTo>
                  <a:pt x="17860" y="8930"/>
                </a:lnTo>
                <a:lnTo>
                  <a:pt x="26789" y="8930"/>
                </a:lnTo>
                <a:lnTo>
                  <a:pt x="26789" y="8930"/>
                </a:lnTo>
                <a:lnTo>
                  <a:pt x="35719" y="8930"/>
                </a:lnTo>
                <a:lnTo>
                  <a:pt x="35719" y="8930"/>
                </a:lnTo>
                <a:lnTo>
                  <a:pt x="44649" y="8930"/>
                </a:lnTo>
                <a:lnTo>
                  <a:pt x="53578" y="0"/>
                </a:lnTo>
                <a:lnTo>
                  <a:pt x="53578" y="0"/>
                </a:lnTo>
                <a:lnTo>
                  <a:pt x="53578" y="0"/>
                </a:lnTo>
                <a:lnTo>
                  <a:pt x="5357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Freeform 619"/>
          <p:cNvSpPr/>
          <p:nvPr/>
        </p:nvSpPr>
        <p:spPr>
          <a:xfrm>
            <a:off x="4330898" y="3991570"/>
            <a:ext cx="71439" cy="107157"/>
          </a:xfrm>
          <a:custGeom>
            <a:avLst/>
            <a:gdLst/>
            <a:ahLst/>
            <a:cxnLst/>
            <a:rect l="0" t="0" r="0" b="0"/>
            <a:pathLst>
              <a:path w="71439" h="107157">
                <a:moveTo>
                  <a:pt x="71438" y="8930"/>
                </a:moveTo>
                <a:lnTo>
                  <a:pt x="62508" y="8930"/>
                </a:lnTo>
                <a:lnTo>
                  <a:pt x="62508" y="0"/>
                </a:lnTo>
                <a:lnTo>
                  <a:pt x="62508" y="0"/>
                </a:lnTo>
                <a:lnTo>
                  <a:pt x="53579" y="0"/>
                </a:lnTo>
                <a:lnTo>
                  <a:pt x="53579" y="0"/>
                </a:lnTo>
                <a:lnTo>
                  <a:pt x="53579" y="0"/>
                </a:lnTo>
                <a:lnTo>
                  <a:pt x="44649" y="0"/>
                </a:lnTo>
                <a:lnTo>
                  <a:pt x="44649" y="0"/>
                </a:lnTo>
                <a:lnTo>
                  <a:pt x="35719" y="0"/>
                </a:lnTo>
                <a:lnTo>
                  <a:pt x="26790" y="0"/>
                </a:lnTo>
                <a:lnTo>
                  <a:pt x="26790" y="0"/>
                </a:lnTo>
                <a:lnTo>
                  <a:pt x="17860" y="8930"/>
                </a:lnTo>
                <a:lnTo>
                  <a:pt x="8930" y="17859"/>
                </a:lnTo>
                <a:lnTo>
                  <a:pt x="8930" y="26789"/>
                </a:lnTo>
                <a:lnTo>
                  <a:pt x="0" y="35719"/>
                </a:lnTo>
                <a:lnTo>
                  <a:pt x="0" y="44648"/>
                </a:lnTo>
                <a:lnTo>
                  <a:pt x="0" y="62508"/>
                </a:lnTo>
                <a:lnTo>
                  <a:pt x="0" y="71437"/>
                </a:lnTo>
                <a:lnTo>
                  <a:pt x="0" y="80367"/>
                </a:lnTo>
                <a:lnTo>
                  <a:pt x="0" y="89297"/>
                </a:lnTo>
                <a:lnTo>
                  <a:pt x="8930" y="98226"/>
                </a:lnTo>
                <a:lnTo>
                  <a:pt x="17860" y="107156"/>
                </a:lnTo>
                <a:lnTo>
                  <a:pt x="26790" y="107156"/>
                </a:lnTo>
                <a:lnTo>
                  <a:pt x="35719" y="107156"/>
                </a:lnTo>
                <a:lnTo>
                  <a:pt x="35719" y="107156"/>
                </a:lnTo>
                <a:lnTo>
                  <a:pt x="53579" y="98226"/>
                </a:lnTo>
                <a:lnTo>
                  <a:pt x="53579" y="98226"/>
                </a:lnTo>
                <a:lnTo>
                  <a:pt x="62508" y="98226"/>
                </a:lnTo>
                <a:lnTo>
                  <a:pt x="62508" y="98226"/>
                </a:lnTo>
                <a:lnTo>
                  <a:pt x="62508" y="98226"/>
                </a:lnTo>
                <a:lnTo>
                  <a:pt x="62508" y="98226"/>
                </a:lnTo>
                <a:lnTo>
                  <a:pt x="62508" y="98226"/>
                </a:lnTo>
                <a:lnTo>
                  <a:pt x="62508" y="98226"/>
                </a:lnTo>
                <a:lnTo>
                  <a:pt x="62508" y="98226"/>
                </a:lnTo>
                <a:lnTo>
                  <a:pt x="62508" y="98226"/>
                </a:lnTo>
                <a:lnTo>
                  <a:pt x="62508" y="98226"/>
                </a:lnTo>
                <a:lnTo>
                  <a:pt x="62508" y="98226"/>
                </a:lnTo>
                <a:lnTo>
                  <a:pt x="62508" y="982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Freeform 620"/>
          <p:cNvSpPr/>
          <p:nvPr/>
        </p:nvSpPr>
        <p:spPr>
          <a:xfrm>
            <a:off x="4589859" y="3982640"/>
            <a:ext cx="89298" cy="125017"/>
          </a:xfrm>
          <a:custGeom>
            <a:avLst/>
            <a:gdLst/>
            <a:ahLst/>
            <a:cxnLst/>
            <a:rect l="0" t="0" r="0" b="0"/>
            <a:pathLst>
              <a:path w="89298" h="125017">
                <a:moveTo>
                  <a:pt x="89297" y="26789"/>
                </a:moveTo>
                <a:lnTo>
                  <a:pt x="89297" y="26789"/>
                </a:lnTo>
                <a:lnTo>
                  <a:pt x="89297" y="26789"/>
                </a:lnTo>
                <a:lnTo>
                  <a:pt x="89297" y="26789"/>
                </a:lnTo>
                <a:lnTo>
                  <a:pt x="89297" y="17860"/>
                </a:lnTo>
                <a:lnTo>
                  <a:pt x="89297" y="17860"/>
                </a:lnTo>
                <a:lnTo>
                  <a:pt x="89297" y="17860"/>
                </a:lnTo>
                <a:lnTo>
                  <a:pt x="89297" y="8930"/>
                </a:lnTo>
                <a:lnTo>
                  <a:pt x="80368" y="8930"/>
                </a:lnTo>
                <a:lnTo>
                  <a:pt x="80368" y="8930"/>
                </a:lnTo>
                <a:lnTo>
                  <a:pt x="80368" y="0"/>
                </a:lnTo>
                <a:lnTo>
                  <a:pt x="71438" y="0"/>
                </a:lnTo>
                <a:lnTo>
                  <a:pt x="71438" y="0"/>
                </a:lnTo>
                <a:lnTo>
                  <a:pt x="62508" y="0"/>
                </a:lnTo>
                <a:lnTo>
                  <a:pt x="53579" y="0"/>
                </a:lnTo>
                <a:lnTo>
                  <a:pt x="53579" y="0"/>
                </a:lnTo>
                <a:lnTo>
                  <a:pt x="44649" y="0"/>
                </a:lnTo>
                <a:lnTo>
                  <a:pt x="35719" y="8930"/>
                </a:lnTo>
                <a:lnTo>
                  <a:pt x="26789" y="17860"/>
                </a:lnTo>
                <a:lnTo>
                  <a:pt x="17860" y="26789"/>
                </a:lnTo>
                <a:lnTo>
                  <a:pt x="17860" y="35719"/>
                </a:lnTo>
                <a:lnTo>
                  <a:pt x="8930" y="53578"/>
                </a:lnTo>
                <a:lnTo>
                  <a:pt x="8930" y="62508"/>
                </a:lnTo>
                <a:lnTo>
                  <a:pt x="0" y="71438"/>
                </a:lnTo>
                <a:lnTo>
                  <a:pt x="0" y="89297"/>
                </a:lnTo>
                <a:lnTo>
                  <a:pt x="0" y="98227"/>
                </a:lnTo>
                <a:lnTo>
                  <a:pt x="8930" y="107156"/>
                </a:lnTo>
                <a:lnTo>
                  <a:pt x="8930" y="116086"/>
                </a:lnTo>
                <a:lnTo>
                  <a:pt x="17860" y="116086"/>
                </a:lnTo>
                <a:lnTo>
                  <a:pt x="26789" y="125016"/>
                </a:lnTo>
                <a:lnTo>
                  <a:pt x="26789" y="125016"/>
                </a:lnTo>
                <a:lnTo>
                  <a:pt x="35719" y="125016"/>
                </a:lnTo>
                <a:lnTo>
                  <a:pt x="44649" y="125016"/>
                </a:lnTo>
                <a:lnTo>
                  <a:pt x="62508" y="125016"/>
                </a:lnTo>
                <a:lnTo>
                  <a:pt x="71438" y="125016"/>
                </a:lnTo>
                <a:lnTo>
                  <a:pt x="71438" y="116086"/>
                </a:lnTo>
                <a:lnTo>
                  <a:pt x="80368" y="116086"/>
                </a:lnTo>
                <a:lnTo>
                  <a:pt x="89297" y="116086"/>
                </a:lnTo>
                <a:lnTo>
                  <a:pt x="89297" y="116086"/>
                </a:lnTo>
                <a:lnTo>
                  <a:pt x="89297" y="116086"/>
                </a:lnTo>
                <a:lnTo>
                  <a:pt x="89297" y="116086"/>
                </a:lnTo>
                <a:lnTo>
                  <a:pt x="89297"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Freeform 621"/>
          <p:cNvSpPr/>
          <p:nvPr/>
        </p:nvSpPr>
        <p:spPr>
          <a:xfrm>
            <a:off x="4652367" y="4054078"/>
            <a:ext cx="44650" cy="71438"/>
          </a:xfrm>
          <a:custGeom>
            <a:avLst/>
            <a:gdLst/>
            <a:ahLst/>
            <a:cxnLst/>
            <a:rect l="0" t="0" r="0" b="0"/>
            <a:pathLst>
              <a:path w="44650" h="71438">
                <a:moveTo>
                  <a:pt x="0" y="8929"/>
                </a:moveTo>
                <a:lnTo>
                  <a:pt x="0" y="8929"/>
                </a:lnTo>
                <a:lnTo>
                  <a:pt x="0" y="8929"/>
                </a:lnTo>
                <a:lnTo>
                  <a:pt x="8930" y="8929"/>
                </a:lnTo>
                <a:lnTo>
                  <a:pt x="8930" y="8929"/>
                </a:lnTo>
                <a:lnTo>
                  <a:pt x="8930" y="8929"/>
                </a:lnTo>
                <a:lnTo>
                  <a:pt x="17860" y="0"/>
                </a:lnTo>
                <a:lnTo>
                  <a:pt x="17860" y="0"/>
                </a:lnTo>
                <a:lnTo>
                  <a:pt x="26789" y="0"/>
                </a:lnTo>
                <a:lnTo>
                  <a:pt x="26789" y="0"/>
                </a:lnTo>
                <a:lnTo>
                  <a:pt x="35719" y="0"/>
                </a:lnTo>
                <a:lnTo>
                  <a:pt x="35719" y="0"/>
                </a:lnTo>
                <a:lnTo>
                  <a:pt x="35719" y="0"/>
                </a:lnTo>
                <a:lnTo>
                  <a:pt x="44649" y="8929"/>
                </a:lnTo>
                <a:lnTo>
                  <a:pt x="44649" y="8929"/>
                </a:lnTo>
                <a:lnTo>
                  <a:pt x="44649" y="17859"/>
                </a:lnTo>
                <a:lnTo>
                  <a:pt x="35719" y="26789"/>
                </a:lnTo>
                <a:lnTo>
                  <a:pt x="35719" y="35718"/>
                </a:lnTo>
                <a:lnTo>
                  <a:pt x="35719" y="44648"/>
                </a:lnTo>
                <a:lnTo>
                  <a:pt x="35719" y="53578"/>
                </a:lnTo>
                <a:lnTo>
                  <a:pt x="35719" y="62508"/>
                </a:lnTo>
                <a:lnTo>
                  <a:pt x="35719" y="71437"/>
                </a:lnTo>
                <a:lnTo>
                  <a:pt x="35719" y="71437"/>
                </a:lnTo>
                <a:lnTo>
                  <a:pt x="44649" y="71437"/>
                </a:lnTo>
                <a:lnTo>
                  <a:pt x="44649" y="71437"/>
                </a:lnTo>
                <a:lnTo>
                  <a:pt x="44649" y="71437"/>
                </a:lnTo>
                <a:lnTo>
                  <a:pt x="44649" y="714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Freeform 622"/>
          <p:cNvSpPr/>
          <p:nvPr/>
        </p:nvSpPr>
        <p:spPr>
          <a:xfrm>
            <a:off x="4911328" y="3973711"/>
            <a:ext cx="17861" cy="133946"/>
          </a:xfrm>
          <a:custGeom>
            <a:avLst/>
            <a:gdLst/>
            <a:ahLst/>
            <a:cxnLst/>
            <a:rect l="0" t="0" r="0" b="0"/>
            <a:pathLst>
              <a:path w="17861" h="133946">
                <a:moveTo>
                  <a:pt x="17860" y="0"/>
                </a:moveTo>
                <a:lnTo>
                  <a:pt x="17860" y="0"/>
                </a:lnTo>
                <a:lnTo>
                  <a:pt x="17860" y="0"/>
                </a:lnTo>
                <a:lnTo>
                  <a:pt x="17860" y="0"/>
                </a:lnTo>
                <a:lnTo>
                  <a:pt x="17860" y="0"/>
                </a:lnTo>
                <a:lnTo>
                  <a:pt x="17860" y="0"/>
                </a:lnTo>
                <a:lnTo>
                  <a:pt x="17860" y="0"/>
                </a:lnTo>
                <a:lnTo>
                  <a:pt x="17860" y="8929"/>
                </a:lnTo>
                <a:lnTo>
                  <a:pt x="17860" y="17859"/>
                </a:lnTo>
                <a:lnTo>
                  <a:pt x="17860" y="26789"/>
                </a:lnTo>
                <a:lnTo>
                  <a:pt x="17860" y="44648"/>
                </a:lnTo>
                <a:lnTo>
                  <a:pt x="17860" y="53578"/>
                </a:lnTo>
                <a:lnTo>
                  <a:pt x="17860" y="71437"/>
                </a:lnTo>
                <a:lnTo>
                  <a:pt x="17860" y="89296"/>
                </a:lnTo>
                <a:lnTo>
                  <a:pt x="17860" y="98226"/>
                </a:lnTo>
                <a:lnTo>
                  <a:pt x="17860" y="116085"/>
                </a:lnTo>
                <a:lnTo>
                  <a:pt x="17860" y="125015"/>
                </a:lnTo>
                <a:lnTo>
                  <a:pt x="17860" y="133945"/>
                </a:lnTo>
                <a:lnTo>
                  <a:pt x="17860" y="133945"/>
                </a:lnTo>
                <a:lnTo>
                  <a:pt x="17860" y="133945"/>
                </a:lnTo>
                <a:lnTo>
                  <a:pt x="17860" y="133945"/>
                </a:lnTo>
                <a:lnTo>
                  <a:pt x="17860" y="133945"/>
                </a:lnTo>
                <a:lnTo>
                  <a:pt x="17860" y="125015"/>
                </a:lnTo>
                <a:lnTo>
                  <a:pt x="17860" y="125015"/>
                </a:lnTo>
                <a:lnTo>
                  <a:pt x="8930" y="116085"/>
                </a:lnTo>
                <a:lnTo>
                  <a:pt x="8930" y="98226"/>
                </a:lnTo>
                <a:lnTo>
                  <a:pt x="8930" y="80367"/>
                </a:lnTo>
                <a:lnTo>
                  <a:pt x="0" y="62507"/>
                </a:lnTo>
                <a:lnTo>
                  <a:pt x="0" y="62507"/>
                </a:lnTo>
                <a:lnTo>
                  <a:pt x="0" y="44648"/>
                </a:lnTo>
                <a:lnTo>
                  <a:pt x="0" y="4464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Freeform 623"/>
          <p:cNvSpPr/>
          <p:nvPr/>
        </p:nvSpPr>
        <p:spPr>
          <a:xfrm>
            <a:off x="4875609" y="3946921"/>
            <a:ext cx="125017" cy="26791"/>
          </a:xfrm>
          <a:custGeom>
            <a:avLst/>
            <a:gdLst/>
            <a:ahLst/>
            <a:cxnLst/>
            <a:rect l="0" t="0" r="0" b="0"/>
            <a:pathLst>
              <a:path w="125017" h="26791">
                <a:moveTo>
                  <a:pt x="8930" y="26790"/>
                </a:moveTo>
                <a:lnTo>
                  <a:pt x="8930" y="26790"/>
                </a:lnTo>
                <a:lnTo>
                  <a:pt x="8930" y="26790"/>
                </a:lnTo>
                <a:lnTo>
                  <a:pt x="8930" y="26790"/>
                </a:lnTo>
                <a:lnTo>
                  <a:pt x="0" y="26790"/>
                </a:lnTo>
                <a:lnTo>
                  <a:pt x="0" y="26790"/>
                </a:lnTo>
                <a:lnTo>
                  <a:pt x="0" y="26790"/>
                </a:lnTo>
                <a:lnTo>
                  <a:pt x="0" y="26790"/>
                </a:lnTo>
                <a:lnTo>
                  <a:pt x="0" y="26790"/>
                </a:lnTo>
                <a:lnTo>
                  <a:pt x="8930" y="26790"/>
                </a:lnTo>
                <a:lnTo>
                  <a:pt x="8930" y="17860"/>
                </a:lnTo>
                <a:lnTo>
                  <a:pt x="17860" y="17860"/>
                </a:lnTo>
                <a:lnTo>
                  <a:pt x="26789" y="17860"/>
                </a:lnTo>
                <a:lnTo>
                  <a:pt x="44649" y="17860"/>
                </a:lnTo>
                <a:lnTo>
                  <a:pt x="62508" y="8930"/>
                </a:lnTo>
                <a:lnTo>
                  <a:pt x="71438" y="8930"/>
                </a:lnTo>
                <a:lnTo>
                  <a:pt x="80368" y="0"/>
                </a:lnTo>
                <a:lnTo>
                  <a:pt x="98227" y="0"/>
                </a:lnTo>
                <a:lnTo>
                  <a:pt x="107157" y="0"/>
                </a:lnTo>
                <a:lnTo>
                  <a:pt x="116086" y="0"/>
                </a:lnTo>
                <a:lnTo>
                  <a:pt x="116086" y="0"/>
                </a:lnTo>
                <a:lnTo>
                  <a:pt x="125016" y="0"/>
                </a:lnTo>
                <a:lnTo>
                  <a:pt x="125016" y="8930"/>
                </a:lnTo>
                <a:lnTo>
                  <a:pt x="125016" y="8930"/>
                </a:lnTo>
                <a:lnTo>
                  <a:pt x="125016" y="8930"/>
                </a:lnTo>
                <a:lnTo>
                  <a:pt x="125016"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Freeform 624"/>
          <p:cNvSpPr/>
          <p:nvPr/>
        </p:nvSpPr>
        <p:spPr>
          <a:xfrm>
            <a:off x="5161359" y="3973711"/>
            <a:ext cx="71439" cy="89297"/>
          </a:xfrm>
          <a:custGeom>
            <a:avLst/>
            <a:gdLst/>
            <a:ahLst/>
            <a:cxnLst/>
            <a:rect l="0" t="0" r="0" b="0"/>
            <a:pathLst>
              <a:path w="71439" h="89297">
                <a:moveTo>
                  <a:pt x="8930" y="53578"/>
                </a:moveTo>
                <a:lnTo>
                  <a:pt x="8930" y="62507"/>
                </a:lnTo>
                <a:lnTo>
                  <a:pt x="8930" y="62507"/>
                </a:lnTo>
                <a:lnTo>
                  <a:pt x="8930" y="71437"/>
                </a:lnTo>
                <a:lnTo>
                  <a:pt x="8930" y="71437"/>
                </a:lnTo>
                <a:lnTo>
                  <a:pt x="0" y="80367"/>
                </a:lnTo>
                <a:lnTo>
                  <a:pt x="0" y="80367"/>
                </a:lnTo>
                <a:lnTo>
                  <a:pt x="0" y="80367"/>
                </a:lnTo>
                <a:lnTo>
                  <a:pt x="0" y="89296"/>
                </a:lnTo>
                <a:lnTo>
                  <a:pt x="0" y="89296"/>
                </a:lnTo>
                <a:lnTo>
                  <a:pt x="0" y="89296"/>
                </a:lnTo>
                <a:lnTo>
                  <a:pt x="0" y="89296"/>
                </a:lnTo>
                <a:lnTo>
                  <a:pt x="0" y="80367"/>
                </a:lnTo>
                <a:lnTo>
                  <a:pt x="0" y="80367"/>
                </a:lnTo>
                <a:lnTo>
                  <a:pt x="8930" y="71437"/>
                </a:lnTo>
                <a:lnTo>
                  <a:pt x="8930" y="71437"/>
                </a:lnTo>
                <a:lnTo>
                  <a:pt x="8930" y="53578"/>
                </a:lnTo>
                <a:lnTo>
                  <a:pt x="17860" y="44648"/>
                </a:lnTo>
                <a:lnTo>
                  <a:pt x="26789" y="35718"/>
                </a:lnTo>
                <a:lnTo>
                  <a:pt x="26789" y="26789"/>
                </a:lnTo>
                <a:lnTo>
                  <a:pt x="35719" y="17859"/>
                </a:lnTo>
                <a:lnTo>
                  <a:pt x="35719" y="8929"/>
                </a:lnTo>
                <a:lnTo>
                  <a:pt x="44649" y="8929"/>
                </a:lnTo>
                <a:lnTo>
                  <a:pt x="44649" y="0"/>
                </a:lnTo>
                <a:lnTo>
                  <a:pt x="44649" y="0"/>
                </a:lnTo>
                <a:lnTo>
                  <a:pt x="53579" y="0"/>
                </a:lnTo>
                <a:lnTo>
                  <a:pt x="53579" y="8929"/>
                </a:lnTo>
                <a:lnTo>
                  <a:pt x="53579" y="8929"/>
                </a:lnTo>
                <a:lnTo>
                  <a:pt x="53579" y="17859"/>
                </a:lnTo>
                <a:lnTo>
                  <a:pt x="53579" y="26789"/>
                </a:lnTo>
                <a:lnTo>
                  <a:pt x="53579" y="35718"/>
                </a:lnTo>
                <a:lnTo>
                  <a:pt x="62508" y="44648"/>
                </a:lnTo>
                <a:lnTo>
                  <a:pt x="62508" y="53578"/>
                </a:lnTo>
                <a:lnTo>
                  <a:pt x="62508" y="53578"/>
                </a:lnTo>
                <a:lnTo>
                  <a:pt x="62508" y="62507"/>
                </a:lnTo>
                <a:lnTo>
                  <a:pt x="62508" y="62507"/>
                </a:lnTo>
                <a:lnTo>
                  <a:pt x="62508" y="71437"/>
                </a:lnTo>
                <a:lnTo>
                  <a:pt x="62508" y="71437"/>
                </a:lnTo>
                <a:lnTo>
                  <a:pt x="71438" y="71437"/>
                </a:lnTo>
                <a:lnTo>
                  <a:pt x="71438" y="80367"/>
                </a:lnTo>
                <a:lnTo>
                  <a:pt x="71438" y="80367"/>
                </a:lnTo>
                <a:lnTo>
                  <a:pt x="71438" y="80367"/>
                </a:lnTo>
                <a:lnTo>
                  <a:pt x="71438" y="80367"/>
                </a:lnTo>
                <a:lnTo>
                  <a:pt x="71438" y="80367"/>
                </a:lnTo>
                <a:lnTo>
                  <a:pt x="71438" y="80367"/>
                </a:lnTo>
                <a:lnTo>
                  <a:pt x="71438" y="8036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Freeform 625"/>
          <p:cNvSpPr/>
          <p:nvPr/>
        </p:nvSpPr>
        <p:spPr>
          <a:xfrm>
            <a:off x="5197078" y="4009429"/>
            <a:ext cx="35720" cy="17861"/>
          </a:xfrm>
          <a:custGeom>
            <a:avLst/>
            <a:gdLst/>
            <a:ahLst/>
            <a:cxnLst/>
            <a:rect l="0" t="0" r="0" b="0"/>
            <a:pathLst>
              <a:path w="35720" h="17861">
                <a:moveTo>
                  <a:pt x="0" y="8930"/>
                </a:moveTo>
                <a:lnTo>
                  <a:pt x="0" y="8930"/>
                </a:lnTo>
                <a:lnTo>
                  <a:pt x="0" y="8930"/>
                </a:lnTo>
                <a:lnTo>
                  <a:pt x="0" y="8930"/>
                </a:lnTo>
                <a:lnTo>
                  <a:pt x="0" y="17860"/>
                </a:lnTo>
                <a:lnTo>
                  <a:pt x="0" y="17860"/>
                </a:lnTo>
                <a:lnTo>
                  <a:pt x="0" y="17860"/>
                </a:lnTo>
                <a:lnTo>
                  <a:pt x="0" y="17860"/>
                </a:lnTo>
                <a:lnTo>
                  <a:pt x="0" y="17860"/>
                </a:lnTo>
                <a:lnTo>
                  <a:pt x="0" y="17860"/>
                </a:lnTo>
                <a:lnTo>
                  <a:pt x="0" y="17860"/>
                </a:lnTo>
                <a:lnTo>
                  <a:pt x="0" y="17860"/>
                </a:lnTo>
                <a:lnTo>
                  <a:pt x="0" y="17860"/>
                </a:lnTo>
                <a:lnTo>
                  <a:pt x="8930" y="17860"/>
                </a:lnTo>
                <a:lnTo>
                  <a:pt x="8930" y="17860"/>
                </a:lnTo>
                <a:lnTo>
                  <a:pt x="17860" y="8930"/>
                </a:lnTo>
                <a:lnTo>
                  <a:pt x="26789" y="8930"/>
                </a:lnTo>
                <a:lnTo>
                  <a:pt x="35719" y="8930"/>
                </a:lnTo>
                <a:lnTo>
                  <a:pt x="35719" y="8930"/>
                </a:lnTo>
                <a:lnTo>
                  <a:pt x="35719" y="0"/>
                </a:lnTo>
                <a:lnTo>
                  <a:pt x="3571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Freeform 626"/>
          <p:cNvSpPr/>
          <p:nvPr/>
        </p:nvSpPr>
        <p:spPr>
          <a:xfrm>
            <a:off x="5482828" y="3955851"/>
            <a:ext cx="1" cy="89298"/>
          </a:xfrm>
          <a:custGeom>
            <a:avLst/>
            <a:gdLst/>
            <a:ahLst/>
            <a:cxnLst/>
            <a:rect l="0" t="0" r="0" b="0"/>
            <a:pathLst>
              <a:path w="1" h="89298">
                <a:moveTo>
                  <a:pt x="0" y="0"/>
                </a:moveTo>
                <a:lnTo>
                  <a:pt x="0" y="8930"/>
                </a:lnTo>
                <a:lnTo>
                  <a:pt x="0" y="8930"/>
                </a:lnTo>
                <a:lnTo>
                  <a:pt x="0" y="8930"/>
                </a:lnTo>
                <a:lnTo>
                  <a:pt x="0" y="8930"/>
                </a:lnTo>
                <a:lnTo>
                  <a:pt x="0" y="8930"/>
                </a:lnTo>
                <a:lnTo>
                  <a:pt x="0" y="8930"/>
                </a:lnTo>
                <a:lnTo>
                  <a:pt x="0" y="8930"/>
                </a:lnTo>
                <a:lnTo>
                  <a:pt x="0" y="17860"/>
                </a:lnTo>
                <a:lnTo>
                  <a:pt x="0" y="26789"/>
                </a:lnTo>
                <a:lnTo>
                  <a:pt x="0" y="35719"/>
                </a:lnTo>
                <a:lnTo>
                  <a:pt x="0" y="44649"/>
                </a:lnTo>
                <a:lnTo>
                  <a:pt x="0" y="62508"/>
                </a:lnTo>
                <a:lnTo>
                  <a:pt x="0" y="62508"/>
                </a:lnTo>
                <a:lnTo>
                  <a:pt x="0" y="71438"/>
                </a:lnTo>
                <a:lnTo>
                  <a:pt x="0" y="80367"/>
                </a:lnTo>
                <a:lnTo>
                  <a:pt x="0" y="89297"/>
                </a:lnTo>
                <a:lnTo>
                  <a:pt x="0" y="89297"/>
                </a:lnTo>
                <a:lnTo>
                  <a:pt x="0" y="89297"/>
                </a:lnTo>
                <a:lnTo>
                  <a:pt x="0" y="89297"/>
                </a:lnTo>
                <a:lnTo>
                  <a:pt x="0" y="89297"/>
                </a:lnTo>
                <a:lnTo>
                  <a:pt x="0" y="8929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Freeform 627"/>
          <p:cNvSpPr/>
          <p:nvPr/>
        </p:nvSpPr>
        <p:spPr>
          <a:xfrm>
            <a:off x="5429250" y="3920132"/>
            <a:ext cx="125017" cy="35720"/>
          </a:xfrm>
          <a:custGeom>
            <a:avLst/>
            <a:gdLst/>
            <a:ahLst/>
            <a:cxnLst/>
            <a:rect l="0" t="0" r="0" b="0"/>
            <a:pathLst>
              <a:path w="125017" h="35720">
                <a:moveTo>
                  <a:pt x="0" y="35719"/>
                </a:moveTo>
                <a:lnTo>
                  <a:pt x="0" y="35719"/>
                </a:lnTo>
                <a:lnTo>
                  <a:pt x="0" y="35719"/>
                </a:lnTo>
                <a:lnTo>
                  <a:pt x="0" y="35719"/>
                </a:lnTo>
                <a:lnTo>
                  <a:pt x="0" y="26789"/>
                </a:lnTo>
                <a:lnTo>
                  <a:pt x="8930" y="26789"/>
                </a:lnTo>
                <a:lnTo>
                  <a:pt x="17859" y="26789"/>
                </a:lnTo>
                <a:lnTo>
                  <a:pt x="26789" y="17860"/>
                </a:lnTo>
                <a:lnTo>
                  <a:pt x="35719" y="17860"/>
                </a:lnTo>
                <a:lnTo>
                  <a:pt x="44648" y="17860"/>
                </a:lnTo>
                <a:lnTo>
                  <a:pt x="53578" y="8930"/>
                </a:lnTo>
                <a:lnTo>
                  <a:pt x="62508" y="8930"/>
                </a:lnTo>
                <a:lnTo>
                  <a:pt x="80367" y="8930"/>
                </a:lnTo>
                <a:lnTo>
                  <a:pt x="89297" y="0"/>
                </a:lnTo>
                <a:lnTo>
                  <a:pt x="98227" y="0"/>
                </a:lnTo>
                <a:lnTo>
                  <a:pt x="98227" y="0"/>
                </a:lnTo>
                <a:lnTo>
                  <a:pt x="107156" y="0"/>
                </a:lnTo>
                <a:lnTo>
                  <a:pt x="116086" y="0"/>
                </a:lnTo>
                <a:lnTo>
                  <a:pt x="116086" y="0"/>
                </a:lnTo>
                <a:lnTo>
                  <a:pt x="116086" y="0"/>
                </a:lnTo>
                <a:lnTo>
                  <a:pt x="125016" y="0"/>
                </a:lnTo>
                <a:lnTo>
                  <a:pt x="12501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9" name="Freeform 628"/>
          <p:cNvSpPr/>
          <p:nvPr/>
        </p:nvSpPr>
        <p:spPr>
          <a:xfrm>
            <a:off x="5723930" y="3920132"/>
            <a:ext cx="8930" cy="35720"/>
          </a:xfrm>
          <a:custGeom>
            <a:avLst/>
            <a:gdLst/>
            <a:ahLst/>
            <a:cxnLst/>
            <a:rect l="0" t="0" r="0" b="0"/>
            <a:pathLst>
              <a:path w="8930" h="35720">
                <a:moveTo>
                  <a:pt x="8929" y="0"/>
                </a:moveTo>
                <a:lnTo>
                  <a:pt x="8929" y="0"/>
                </a:lnTo>
                <a:lnTo>
                  <a:pt x="0" y="0"/>
                </a:lnTo>
                <a:lnTo>
                  <a:pt x="0" y="0"/>
                </a:lnTo>
                <a:lnTo>
                  <a:pt x="0" y="0"/>
                </a:lnTo>
                <a:lnTo>
                  <a:pt x="0" y="8930"/>
                </a:lnTo>
                <a:lnTo>
                  <a:pt x="0" y="8930"/>
                </a:lnTo>
                <a:lnTo>
                  <a:pt x="0" y="8930"/>
                </a:lnTo>
                <a:lnTo>
                  <a:pt x="0" y="17860"/>
                </a:lnTo>
                <a:lnTo>
                  <a:pt x="0" y="17860"/>
                </a:lnTo>
                <a:lnTo>
                  <a:pt x="0" y="26789"/>
                </a:lnTo>
                <a:lnTo>
                  <a:pt x="0" y="26789"/>
                </a:lnTo>
                <a:lnTo>
                  <a:pt x="0"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35719"/>
                </a:lnTo>
                <a:lnTo>
                  <a:pt x="8929" y="26789"/>
                </a:lnTo>
                <a:lnTo>
                  <a:pt x="8929" y="26789"/>
                </a:lnTo>
                <a:lnTo>
                  <a:pt x="8929" y="26789"/>
                </a:lnTo>
                <a:lnTo>
                  <a:pt x="8929" y="17860"/>
                </a:lnTo>
                <a:lnTo>
                  <a:pt x="8929"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Freeform 629"/>
          <p:cNvSpPr/>
          <p:nvPr/>
        </p:nvSpPr>
        <p:spPr>
          <a:xfrm>
            <a:off x="5706070" y="3875484"/>
            <a:ext cx="98228" cy="142876"/>
          </a:xfrm>
          <a:custGeom>
            <a:avLst/>
            <a:gdLst/>
            <a:ahLst/>
            <a:cxnLst/>
            <a:rect l="0" t="0" r="0" b="0"/>
            <a:pathLst>
              <a:path w="98228" h="142876">
                <a:moveTo>
                  <a:pt x="53578" y="0"/>
                </a:moveTo>
                <a:lnTo>
                  <a:pt x="53578" y="0"/>
                </a:lnTo>
                <a:lnTo>
                  <a:pt x="53578" y="0"/>
                </a:lnTo>
                <a:lnTo>
                  <a:pt x="53578" y="0"/>
                </a:lnTo>
                <a:lnTo>
                  <a:pt x="53578" y="0"/>
                </a:lnTo>
                <a:lnTo>
                  <a:pt x="44649" y="0"/>
                </a:lnTo>
                <a:lnTo>
                  <a:pt x="44649" y="0"/>
                </a:lnTo>
                <a:lnTo>
                  <a:pt x="44649" y="0"/>
                </a:lnTo>
                <a:lnTo>
                  <a:pt x="35719" y="8930"/>
                </a:lnTo>
                <a:lnTo>
                  <a:pt x="26789" y="8930"/>
                </a:lnTo>
                <a:lnTo>
                  <a:pt x="17860" y="17859"/>
                </a:lnTo>
                <a:lnTo>
                  <a:pt x="17860" y="26789"/>
                </a:lnTo>
                <a:lnTo>
                  <a:pt x="8930" y="35719"/>
                </a:lnTo>
                <a:lnTo>
                  <a:pt x="8930" y="44648"/>
                </a:lnTo>
                <a:lnTo>
                  <a:pt x="8930" y="53578"/>
                </a:lnTo>
                <a:lnTo>
                  <a:pt x="0" y="62508"/>
                </a:lnTo>
                <a:lnTo>
                  <a:pt x="8930" y="80367"/>
                </a:lnTo>
                <a:lnTo>
                  <a:pt x="8930" y="89297"/>
                </a:lnTo>
                <a:lnTo>
                  <a:pt x="8930" y="89297"/>
                </a:lnTo>
                <a:lnTo>
                  <a:pt x="17860" y="98227"/>
                </a:lnTo>
                <a:lnTo>
                  <a:pt x="26789" y="107156"/>
                </a:lnTo>
                <a:lnTo>
                  <a:pt x="26789" y="116086"/>
                </a:lnTo>
                <a:lnTo>
                  <a:pt x="35719" y="116086"/>
                </a:lnTo>
                <a:lnTo>
                  <a:pt x="44649" y="125016"/>
                </a:lnTo>
                <a:lnTo>
                  <a:pt x="53578" y="133945"/>
                </a:lnTo>
                <a:lnTo>
                  <a:pt x="62508" y="133945"/>
                </a:lnTo>
                <a:lnTo>
                  <a:pt x="62508" y="133945"/>
                </a:lnTo>
                <a:lnTo>
                  <a:pt x="71438" y="133945"/>
                </a:lnTo>
                <a:lnTo>
                  <a:pt x="80368" y="142875"/>
                </a:lnTo>
                <a:lnTo>
                  <a:pt x="80368" y="142875"/>
                </a:lnTo>
                <a:lnTo>
                  <a:pt x="89297" y="142875"/>
                </a:lnTo>
                <a:lnTo>
                  <a:pt x="89297" y="133945"/>
                </a:lnTo>
                <a:lnTo>
                  <a:pt x="98227" y="133945"/>
                </a:lnTo>
                <a:lnTo>
                  <a:pt x="98227" y="125016"/>
                </a:lnTo>
                <a:lnTo>
                  <a:pt x="98227" y="125016"/>
                </a:lnTo>
                <a:lnTo>
                  <a:pt x="98227" y="125016"/>
                </a:lnTo>
                <a:lnTo>
                  <a:pt x="98227" y="12501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Freeform 630"/>
          <p:cNvSpPr/>
          <p:nvPr/>
        </p:nvSpPr>
        <p:spPr>
          <a:xfrm>
            <a:off x="5768578" y="3946921"/>
            <a:ext cx="62509" cy="116087"/>
          </a:xfrm>
          <a:custGeom>
            <a:avLst/>
            <a:gdLst/>
            <a:ahLst/>
            <a:cxnLst/>
            <a:rect l="0" t="0" r="0" b="0"/>
            <a:pathLst>
              <a:path w="62509" h="116087">
                <a:moveTo>
                  <a:pt x="0" y="17860"/>
                </a:moveTo>
                <a:lnTo>
                  <a:pt x="0" y="17860"/>
                </a:lnTo>
                <a:lnTo>
                  <a:pt x="0" y="17860"/>
                </a:lnTo>
                <a:lnTo>
                  <a:pt x="0" y="17860"/>
                </a:lnTo>
                <a:lnTo>
                  <a:pt x="0" y="17860"/>
                </a:lnTo>
                <a:lnTo>
                  <a:pt x="8930" y="17860"/>
                </a:lnTo>
                <a:lnTo>
                  <a:pt x="17860" y="8930"/>
                </a:lnTo>
                <a:lnTo>
                  <a:pt x="26789" y="8930"/>
                </a:lnTo>
                <a:lnTo>
                  <a:pt x="26789" y="8930"/>
                </a:lnTo>
                <a:lnTo>
                  <a:pt x="35719" y="8930"/>
                </a:lnTo>
                <a:lnTo>
                  <a:pt x="44649" y="0"/>
                </a:lnTo>
                <a:lnTo>
                  <a:pt x="53578" y="8930"/>
                </a:lnTo>
                <a:lnTo>
                  <a:pt x="62508" y="8930"/>
                </a:lnTo>
                <a:lnTo>
                  <a:pt x="62508" y="8930"/>
                </a:lnTo>
                <a:lnTo>
                  <a:pt x="62508" y="17860"/>
                </a:lnTo>
                <a:lnTo>
                  <a:pt x="62508" y="26790"/>
                </a:lnTo>
                <a:lnTo>
                  <a:pt x="53578" y="35719"/>
                </a:lnTo>
                <a:lnTo>
                  <a:pt x="53578" y="53579"/>
                </a:lnTo>
                <a:lnTo>
                  <a:pt x="44649" y="62508"/>
                </a:lnTo>
                <a:lnTo>
                  <a:pt x="44649" y="71438"/>
                </a:lnTo>
                <a:lnTo>
                  <a:pt x="44649" y="89297"/>
                </a:lnTo>
                <a:lnTo>
                  <a:pt x="44649" y="98227"/>
                </a:lnTo>
                <a:lnTo>
                  <a:pt x="44649" y="107157"/>
                </a:lnTo>
                <a:lnTo>
                  <a:pt x="44649" y="107157"/>
                </a:lnTo>
                <a:lnTo>
                  <a:pt x="44649" y="116086"/>
                </a:lnTo>
                <a:lnTo>
                  <a:pt x="44649"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2" name="Freeform 631"/>
          <p:cNvSpPr/>
          <p:nvPr/>
        </p:nvSpPr>
        <p:spPr>
          <a:xfrm>
            <a:off x="4866680" y="3223617"/>
            <a:ext cx="133946" cy="250032"/>
          </a:xfrm>
          <a:custGeom>
            <a:avLst/>
            <a:gdLst/>
            <a:ahLst/>
            <a:cxnLst/>
            <a:rect l="0" t="0" r="0" b="0"/>
            <a:pathLst>
              <a:path w="133946" h="250032">
                <a:moveTo>
                  <a:pt x="0" y="250031"/>
                </a:moveTo>
                <a:lnTo>
                  <a:pt x="0" y="250031"/>
                </a:lnTo>
                <a:lnTo>
                  <a:pt x="0" y="250031"/>
                </a:lnTo>
                <a:lnTo>
                  <a:pt x="0" y="250031"/>
                </a:lnTo>
                <a:lnTo>
                  <a:pt x="0" y="250031"/>
                </a:lnTo>
                <a:lnTo>
                  <a:pt x="0" y="250031"/>
                </a:lnTo>
                <a:lnTo>
                  <a:pt x="0" y="250031"/>
                </a:lnTo>
                <a:lnTo>
                  <a:pt x="0" y="241101"/>
                </a:lnTo>
                <a:lnTo>
                  <a:pt x="0" y="232172"/>
                </a:lnTo>
                <a:lnTo>
                  <a:pt x="0" y="223242"/>
                </a:lnTo>
                <a:lnTo>
                  <a:pt x="0" y="214312"/>
                </a:lnTo>
                <a:lnTo>
                  <a:pt x="0" y="196453"/>
                </a:lnTo>
                <a:lnTo>
                  <a:pt x="0" y="178594"/>
                </a:lnTo>
                <a:lnTo>
                  <a:pt x="8929" y="160734"/>
                </a:lnTo>
                <a:lnTo>
                  <a:pt x="8929" y="142875"/>
                </a:lnTo>
                <a:lnTo>
                  <a:pt x="17859" y="116086"/>
                </a:lnTo>
                <a:lnTo>
                  <a:pt x="26789" y="89297"/>
                </a:lnTo>
                <a:lnTo>
                  <a:pt x="35718" y="62508"/>
                </a:lnTo>
                <a:lnTo>
                  <a:pt x="44648" y="44648"/>
                </a:lnTo>
                <a:lnTo>
                  <a:pt x="53578" y="26789"/>
                </a:lnTo>
                <a:lnTo>
                  <a:pt x="62508" y="8929"/>
                </a:lnTo>
                <a:lnTo>
                  <a:pt x="71437" y="0"/>
                </a:lnTo>
                <a:lnTo>
                  <a:pt x="80367" y="0"/>
                </a:lnTo>
                <a:lnTo>
                  <a:pt x="89297" y="0"/>
                </a:lnTo>
                <a:lnTo>
                  <a:pt x="89297" y="0"/>
                </a:lnTo>
                <a:lnTo>
                  <a:pt x="98226" y="8929"/>
                </a:lnTo>
                <a:lnTo>
                  <a:pt x="107156" y="17859"/>
                </a:lnTo>
                <a:lnTo>
                  <a:pt x="107156" y="35719"/>
                </a:lnTo>
                <a:lnTo>
                  <a:pt x="107156" y="53578"/>
                </a:lnTo>
                <a:lnTo>
                  <a:pt x="116086" y="71437"/>
                </a:lnTo>
                <a:lnTo>
                  <a:pt x="116086" y="98226"/>
                </a:lnTo>
                <a:lnTo>
                  <a:pt x="116086" y="116086"/>
                </a:lnTo>
                <a:lnTo>
                  <a:pt x="125015" y="142875"/>
                </a:lnTo>
                <a:lnTo>
                  <a:pt x="125015" y="151804"/>
                </a:lnTo>
                <a:lnTo>
                  <a:pt x="125015" y="169664"/>
                </a:lnTo>
                <a:lnTo>
                  <a:pt x="133945" y="178594"/>
                </a:lnTo>
                <a:lnTo>
                  <a:pt x="133945" y="196453"/>
                </a:lnTo>
                <a:lnTo>
                  <a:pt x="133945" y="205383"/>
                </a:lnTo>
                <a:lnTo>
                  <a:pt x="133945" y="205383"/>
                </a:lnTo>
                <a:lnTo>
                  <a:pt x="133945" y="205383"/>
                </a:lnTo>
                <a:lnTo>
                  <a:pt x="133945" y="205383"/>
                </a:lnTo>
                <a:lnTo>
                  <a:pt x="133945" y="205383"/>
                </a:lnTo>
                <a:lnTo>
                  <a:pt x="133945" y="205383"/>
                </a:lnTo>
                <a:lnTo>
                  <a:pt x="133945" y="20538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Freeform 632"/>
          <p:cNvSpPr/>
          <p:nvPr/>
        </p:nvSpPr>
        <p:spPr>
          <a:xfrm>
            <a:off x="4920258" y="3321843"/>
            <a:ext cx="53579" cy="26790"/>
          </a:xfrm>
          <a:custGeom>
            <a:avLst/>
            <a:gdLst/>
            <a:ahLst/>
            <a:cxnLst/>
            <a:rect l="0" t="0" r="0" b="0"/>
            <a:pathLst>
              <a:path w="53579" h="26790">
                <a:moveTo>
                  <a:pt x="0" y="26789"/>
                </a:moveTo>
                <a:lnTo>
                  <a:pt x="0" y="26789"/>
                </a:lnTo>
                <a:lnTo>
                  <a:pt x="0" y="26789"/>
                </a:lnTo>
                <a:lnTo>
                  <a:pt x="0" y="26789"/>
                </a:lnTo>
                <a:lnTo>
                  <a:pt x="0" y="17860"/>
                </a:lnTo>
                <a:lnTo>
                  <a:pt x="8930" y="17860"/>
                </a:lnTo>
                <a:lnTo>
                  <a:pt x="8930" y="17860"/>
                </a:lnTo>
                <a:lnTo>
                  <a:pt x="26789" y="8930"/>
                </a:lnTo>
                <a:lnTo>
                  <a:pt x="44648" y="0"/>
                </a:lnTo>
                <a:lnTo>
                  <a:pt x="44648" y="0"/>
                </a:lnTo>
                <a:lnTo>
                  <a:pt x="53578" y="0"/>
                </a:lnTo>
                <a:lnTo>
                  <a:pt x="5357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 name="Freeform 633"/>
          <p:cNvSpPr/>
          <p:nvPr/>
        </p:nvSpPr>
        <p:spPr>
          <a:xfrm>
            <a:off x="4036219" y="3821906"/>
            <a:ext cx="80368" cy="125016"/>
          </a:xfrm>
          <a:custGeom>
            <a:avLst/>
            <a:gdLst/>
            <a:ahLst/>
            <a:cxnLst/>
            <a:rect l="0" t="0" r="0" b="0"/>
            <a:pathLst>
              <a:path w="80368" h="125016">
                <a:moveTo>
                  <a:pt x="0" y="0"/>
                </a:moveTo>
                <a:lnTo>
                  <a:pt x="0" y="0"/>
                </a:lnTo>
                <a:lnTo>
                  <a:pt x="0" y="0"/>
                </a:lnTo>
                <a:lnTo>
                  <a:pt x="0" y="0"/>
                </a:lnTo>
                <a:lnTo>
                  <a:pt x="0" y="0"/>
                </a:lnTo>
                <a:lnTo>
                  <a:pt x="8929" y="0"/>
                </a:lnTo>
                <a:lnTo>
                  <a:pt x="8929" y="0"/>
                </a:lnTo>
                <a:lnTo>
                  <a:pt x="8929" y="0"/>
                </a:lnTo>
                <a:lnTo>
                  <a:pt x="8929" y="0"/>
                </a:lnTo>
                <a:lnTo>
                  <a:pt x="8929" y="0"/>
                </a:lnTo>
                <a:lnTo>
                  <a:pt x="8929" y="8930"/>
                </a:lnTo>
                <a:lnTo>
                  <a:pt x="8929" y="8930"/>
                </a:lnTo>
                <a:lnTo>
                  <a:pt x="8929" y="8930"/>
                </a:lnTo>
                <a:lnTo>
                  <a:pt x="8929" y="8930"/>
                </a:lnTo>
                <a:lnTo>
                  <a:pt x="8929" y="8930"/>
                </a:lnTo>
                <a:lnTo>
                  <a:pt x="8929" y="17859"/>
                </a:lnTo>
                <a:lnTo>
                  <a:pt x="8929" y="17859"/>
                </a:lnTo>
                <a:lnTo>
                  <a:pt x="0" y="26789"/>
                </a:lnTo>
                <a:lnTo>
                  <a:pt x="0" y="35719"/>
                </a:lnTo>
                <a:lnTo>
                  <a:pt x="0" y="44648"/>
                </a:lnTo>
                <a:lnTo>
                  <a:pt x="0" y="53578"/>
                </a:lnTo>
                <a:lnTo>
                  <a:pt x="0" y="62508"/>
                </a:lnTo>
                <a:lnTo>
                  <a:pt x="0" y="62508"/>
                </a:lnTo>
                <a:lnTo>
                  <a:pt x="0" y="71437"/>
                </a:lnTo>
                <a:lnTo>
                  <a:pt x="0" y="80367"/>
                </a:lnTo>
                <a:lnTo>
                  <a:pt x="0" y="89297"/>
                </a:lnTo>
                <a:lnTo>
                  <a:pt x="0" y="98226"/>
                </a:lnTo>
                <a:lnTo>
                  <a:pt x="0" y="107156"/>
                </a:lnTo>
                <a:lnTo>
                  <a:pt x="0" y="107156"/>
                </a:lnTo>
                <a:lnTo>
                  <a:pt x="0" y="116086"/>
                </a:lnTo>
                <a:lnTo>
                  <a:pt x="0" y="116086"/>
                </a:lnTo>
                <a:lnTo>
                  <a:pt x="8929" y="116086"/>
                </a:lnTo>
                <a:lnTo>
                  <a:pt x="8929" y="125015"/>
                </a:lnTo>
                <a:lnTo>
                  <a:pt x="8929" y="125015"/>
                </a:lnTo>
                <a:lnTo>
                  <a:pt x="17859" y="125015"/>
                </a:lnTo>
                <a:lnTo>
                  <a:pt x="17859" y="125015"/>
                </a:lnTo>
                <a:lnTo>
                  <a:pt x="26789" y="125015"/>
                </a:lnTo>
                <a:lnTo>
                  <a:pt x="26789" y="125015"/>
                </a:lnTo>
                <a:lnTo>
                  <a:pt x="35719" y="125015"/>
                </a:lnTo>
                <a:lnTo>
                  <a:pt x="35719" y="125015"/>
                </a:lnTo>
                <a:lnTo>
                  <a:pt x="44648" y="125015"/>
                </a:lnTo>
                <a:lnTo>
                  <a:pt x="44648" y="116086"/>
                </a:lnTo>
                <a:lnTo>
                  <a:pt x="53578" y="116086"/>
                </a:lnTo>
                <a:lnTo>
                  <a:pt x="53578" y="107156"/>
                </a:lnTo>
                <a:lnTo>
                  <a:pt x="53578" y="107156"/>
                </a:lnTo>
                <a:lnTo>
                  <a:pt x="62508" y="98226"/>
                </a:lnTo>
                <a:lnTo>
                  <a:pt x="62508" y="89297"/>
                </a:lnTo>
                <a:lnTo>
                  <a:pt x="62508" y="89297"/>
                </a:lnTo>
                <a:lnTo>
                  <a:pt x="62508" y="80367"/>
                </a:lnTo>
                <a:lnTo>
                  <a:pt x="71437" y="71437"/>
                </a:lnTo>
                <a:lnTo>
                  <a:pt x="71437" y="71437"/>
                </a:lnTo>
                <a:lnTo>
                  <a:pt x="71437" y="62508"/>
                </a:lnTo>
                <a:lnTo>
                  <a:pt x="71437" y="53578"/>
                </a:lnTo>
                <a:lnTo>
                  <a:pt x="71437" y="44648"/>
                </a:lnTo>
                <a:lnTo>
                  <a:pt x="80367" y="44648"/>
                </a:lnTo>
                <a:lnTo>
                  <a:pt x="80367" y="35719"/>
                </a:lnTo>
                <a:lnTo>
                  <a:pt x="80367" y="35719"/>
                </a:lnTo>
                <a:lnTo>
                  <a:pt x="80367" y="26789"/>
                </a:lnTo>
                <a:lnTo>
                  <a:pt x="80367" y="26789"/>
                </a:lnTo>
                <a:lnTo>
                  <a:pt x="80367" y="26789"/>
                </a:lnTo>
                <a:lnTo>
                  <a:pt x="80367" y="26789"/>
                </a:lnTo>
                <a:lnTo>
                  <a:pt x="80367" y="26789"/>
                </a:lnTo>
                <a:lnTo>
                  <a:pt x="80367" y="26789"/>
                </a:lnTo>
                <a:lnTo>
                  <a:pt x="80367" y="26789"/>
                </a:lnTo>
                <a:lnTo>
                  <a:pt x="80367" y="26789"/>
                </a:lnTo>
                <a:lnTo>
                  <a:pt x="80367" y="26789"/>
                </a:lnTo>
                <a:lnTo>
                  <a:pt x="80367" y="26789"/>
                </a:lnTo>
                <a:lnTo>
                  <a:pt x="80367" y="26789"/>
                </a:lnTo>
                <a:lnTo>
                  <a:pt x="80367" y="2678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Freeform 634"/>
          <p:cNvSpPr/>
          <p:nvPr/>
        </p:nvSpPr>
        <p:spPr>
          <a:xfrm>
            <a:off x="4259461" y="3812976"/>
            <a:ext cx="89298" cy="89298"/>
          </a:xfrm>
          <a:custGeom>
            <a:avLst/>
            <a:gdLst/>
            <a:ahLst/>
            <a:cxnLst/>
            <a:rect l="0" t="0" r="0" b="0"/>
            <a:pathLst>
              <a:path w="89298" h="89298">
                <a:moveTo>
                  <a:pt x="80367" y="0"/>
                </a:moveTo>
                <a:lnTo>
                  <a:pt x="80367" y="0"/>
                </a:lnTo>
                <a:lnTo>
                  <a:pt x="71437" y="0"/>
                </a:lnTo>
                <a:lnTo>
                  <a:pt x="71437" y="0"/>
                </a:lnTo>
                <a:lnTo>
                  <a:pt x="71437" y="0"/>
                </a:lnTo>
                <a:lnTo>
                  <a:pt x="62508" y="0"/>
                </a:lnTo>
                <a:lnTo>
                  <a:pt x="62508" y="0"/>
                </a:lnTo>
                <a:lnTo>
                  <a:pt x="53578" y="0"/>
                </a:lnTo>
                <a:lnTo>
                  <a:pt x="53578" y="0"/>
                </a:lnTo>
                <a:lnTo>
                  <a:pt x="44648" y="0"/>
                </a:lnTo>
                <a:lnTo>
                  <a:pt x="44648" y="0"/>
                </a:lnTo>
                <a:lnTo>
                  <a:pt x="35719" y="0"/>
                </a:lnTo>
                <a:lnTo>
                  <a:pt x="26789" y="0"/>
                </a:lnTo>
                <a:lnTo>
                  <a:pt x="26789" y="8930"/>
                </a:lnTo>
                <a:lnTo>
                  <a:pt x="17859" y="8930"/>
                </a:lnTo>
                <a:lnTo>
                  <a:pt x="8930" y="17860"/>
                </a:lnTo>
                <a:lnTo>
                  <a:pt x="8930" y="26789"/>
                </a:lnTo>
                <a:lnTo>
                  <a:pt x="0" y="26789"/>
                </a:lnTo>
                <a:lnTo>
                  <a:pt x="0" y="44649"/>
                </a:lnTo>
                <a:lnTo>
                  <a:pt x="0" y="44649"/>
                </a:lnTo>
                <a:lnTo>
                  <a:pt x="0" y="53578"/>
                </a:lnTo>
                <a:lnTo>
                  <a:pt x="0" y="62508"/>
                </a:lnTo>
                <a:lnTo>
                  <a:pt x="0" y="71438"/>
                </a:lnTo>
                <a:lnTo>
                  <a:pt x="0" y="71438"/>
                </a:lnTo>
                <a:lnTo>
                  <a:pt x="8930" y="80367"/>
                </a:lnTo>
                <a:lnTo>
                  <a:pt x="17859" y="80367"/>
                </a:lnTo>
                <a:lnTo>
                  <a:pt x="17859" y="89297"/>
                </a:lnTo>
                <a:lnTo>
                  <a:pt x="26789" y="89297"/>
                </a:lnTo>
                <a:lnTo>
                  <a:pt x="35719" y="89297"/>
                </a:lnTo>
                <a:lnTo>
                  <a:pt x="35719" y="89297"/>
                </a:lnTo>
                <a:lnTo>
                  <a:pt x="44648" y="89297"/>
                </a:lnTo>
                <a:lnTo>
                  <a:pt x="53578" y="89297"/>
                </a:lnTo>
                <a:lnTo>
                  <a:pt x="62508" y="89297"/>
                </a:lnTo>
                <a:lnTo>
                  <a:pt x="71437" y="80367"/>
                </a:lnTo>
                <a:lnTo>
                  <a:pt x="80367" y="80367"/>
                </a:lnTo>
                <a:lnTo>
                  <a:pt x="80367" y="80367"/>
                </a:lnTo>
                <a:lnTo>
                  <a:pt x="89297" y="71438"/>
                </a:lnTo>
                <a:lnTo>
                  <a:pt x="89297" y="71438"/>
                </a:lnTo>
                <a:lnTo>
                  <a:pt x="89297" y="71438"/>
                </a:lnTo>
                <a:lnTo>
                  <a:pt x="89297" y="71438"/>
                </a:lnTo>
                <a:lnTo>
                  <a:pt x="89297" y="7143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Freeform 635"/>
          <p:cNvSpPr/>
          <p:nvPr/>
        </p:nvSpPr>
        <p:spPr>
          <a:xfrm>
            <a:off x="4321969" y="3848695"/>
            <a:ext cx="35720" cy="80368"/>
          </a:xfrm>
          <a:custGeom>
            <a:avLst/>
            <a:gdLst/>
            <a:ahLst/>
            <a:cxnLst/>
            <a:rect l="0" t="0" r="0" b="0"/>
            <a:pathLst>
              <a:path w="35720" h="80368">
                <a:moveTo>
                  <a:pt x="0" y="8930"/>
                </a:moveTo>
                <a:lnTo>
                  <a:pt x="0" y="8930"/>
                </a:lnTo>
                <a:lnTo>
                  <a:pt x="8929" y="8930"/>
                </a:lnTo>
                <a:lnTo>
                  <a:pt x="8929" y="8930"/>
                </a:lnTo>
                <a:lnTo>
                  <a:pt x="8929" y="0"/>
                </a:lnTo>
                <a:lnTo>
                  <a:pt x="8929" y="0"/>
                </a:lnTo>
                <a:lnTo>
                  <a:pt x="8929" y="0"/>
                </a:lnTo>
                <a:lnTo>
                  <a:pt x="17859" y="0"/>
                </a:lnTo>
                <a:lnTo>
                  <a:pt x="17859" y="0"/>
                </a:lnTo>
                <a:lnTo>
                  <a:pt x="17859" y="0"/>
                </a:lnTo>
                <a:lnTo>
                  <a:pt x="26789" y="0"/>
                </a:lnTo>
                <a:lnTo>
                  <a:pt x="26789" y="0"/>
                </a:lnTo>
                <a:lnTo>
                  <a:pt x="26789" y="0"/>
                </a:lnTo>
                <a:lnTo>
                  <a:pt x="26789" y="0"/>
                </a:lnTo>
                <a:lnTo>
                  <a:pt x="35719" y="8930"/>
                </a:lnTo>
                <a:lnTo>
                  <a:pt x="35719" y="8930"/>
                </a:lnTo>
                <a:lnTo>
                  <a:pt x="35719" y="17859"/>
                </a:lnTo>
                <a:lnTo>
                  <a:pt x="35719" y="17859"/>
                </a:lnTo>
                <a:lnTo>
                  <a:pt x="35719" y="26789"/>
                </a:lnTo>
                <a:lnTo>
                  <a:pt x="35719" y="35719"/>
                </a:lnTo>
                <a:lnTo>
                  <a:pt x="35719" y="44648"/>
                </a:lnTo>
                <a:lnTo>
                  <a:pt x="35719" y="53578"/>
                </a:lnTo>
                <a:lnTo>
                  <a:pt x="35719" y="62508"/>
                </a:lnTo>
                <a:lnTo>
                  <a:pt x="35719" y="62508"/>
                </a:lnTo>
                <a:lnTo>
                  <a:pt x="35719" y="71437"/>
                </a:lnTo>
                <a:lnTo>
                  <a:pt x="35719" y="71437"/>
                </a:lnTo>
                <a:lnTo>
                  <a:pt x="35719" y="80367"/>
                </a:lnTo>
                <a:lnTo>
                  <a:pt x="35719" y="80367"/>
                </a:lnTo>
                <a:lnTo>
                  <a:pt x="35719" y="80367"/>
                </a:lnTo>
                <a:lnTo>
                  <a:pt x="35719" y="80367"/>
                </a:lnTo>
                <a:lnTo>
                  <a:pt x="35719" y="8036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Freeform 636"/>
          <p:cNvSpPr/>
          <p:nvPr/>
        </p:nvSpPr>
        <p:spPr>
          <a:xfrm>
            <a:off x="4545211" y="3759398"/>
            <a:ext cx="133946" cy="151806"/>
          </a:xfrm>
          <a:custGeom>
            <a:avLst/>
            <a:gdLst/>
            <a:ahLst/>
            <a:cxnLst/>
            <a:rect l="0" t="0" r="0" b="0"/>
            <a:pathLst>
              <a:path w="133946" h="151806">
                <a:moveTo>
                  <a:pt x="133945" y="53578"/>
                </a:moveTo>
                <a:lnTo>
                  <a:pt x="133945" y="44648"/>
                </a:lnTo>
                <a:lnTo>
                  <a:pt x="133945" y="44648"/>
                </a:lnTo>
                <a:lnTo>
                  <a:pt x="133945" y="44648"/>
                </a:lnTo>
                <a:lnTo>
                  <a:pt x="133945" y="35719"/>
                </a:lnTo>
                <a:lnTo>
                  <a:pt x="133945" y="26789"/>
                </a:lnTo>
                <a:lnTo>
                  <a:pt x="125016" y="26789"/>
                </a:lnTo>
                <a:lnTo>
                  <a:pt x="125016" y="17859"/>
                </a:lnTo>
                <a:lnTo>
                  <a:pt x="116086" y="17859"/>
                </a:lnTo>
                <a:lnTo>
                  <a:pt x="116086" y="8930"/>
                </a:lnTo>
                <a:lnTo>
                  <a:pt x="107156" y="8930"/>
                </a:lnTo>
                <a:lnTo>
                  <a:pt x="98227" y="0"/>
                </a:lnTo>
                <a:lnTo>
                  <a:pt x="89297" y="0"/>
                </a:lnTo>
                <a:lnTo>
                  <a:pt x="80367" y="8930"/>
                </a:lnTo>
                <a:lnTo>
                  <a:pt x="62508" y="8930"/>
                </a:lnTo>
                <a:lnTo>
                  <a:pt x="53578" y="17859"/>
                </a:lnTo>
                <a:lnTo>
                  <a:pt x="44648" y="26789"/>
                </a:lnTo>
                <a:lnTo>
                  <a:pt x="26789" y="35719"/>
                </a:lnTo>
                <a:lnTo>
                  <a:pt x="17859" y="53578"/>
                </a:lnTo>
                <a:lnTo>
                  <a:pt x="8930" y="71438"/>
                </a:lnTo>
                <a:lnTo>
                  <a:pt x="8930" y="80367"/>
                </a:lnTo>
                <a:lnTo>
                  <a:pt x="0" y="98227"/>
                </a:lnTo>
                <a:lnTo>
                  <a:pt x="0" y="107156"/>
                </a:lnTo>
                <a:lnTo>
                  <a:pt x="8930" y="116086"/>
                </a:lnTo>
                <a:lnTo>
                  <a:pt x="8930" y="125016"/>
                </a:lnTo>
                <a:lnTo>
                  <a:pt x="17859" y="142875"/>
                </a:lnTo>
                <a:lnTo>
                  <a:pt x="26789" y="142875"/>
                </a:lnTo>
                <a:lnTo>
                  <a:pt x="44648" y="151805"/>
                </a:lnTo>
                <a:lnTo>
                  <a:pt x="53578" y="151805"/>
                </a:lnTo>
                <a:lnTo>
                  <a:pt x="62508" y="151805"/>
                </a:lnTo>
                <a:lnTo>
                  <a:pt x="80367" y="151805"/>
                </a:lnTo>
                <a:lnTo>
                  <a:pt x="89297" y="151805"/>
                </a:lnTo>
                <a:lnTo>
                  <a:pt x="98227" y="142875"/>
                </a:lnTo>
                <a:lnTo>
                  <a:pt x="116086" y="133945"/>
                </a:lnTo>
                <a:lnTo>
                  <a:pt x="125016" y="133945"/>
                </a:lnTo>
                <a:lnTo>
                  <a:pt x="125016" y="133945"/>
                </a:lnTo>
                <a:lnTo>
                  <a:pt x="125016" y="125016"/>
                </a:lnTo>
                <a:lnTo>
                  <a:pt x="125016" y="12501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8" name="Freeform 637"/>
          <p:cNvSpPr/>
          <p:nvPr/>
        </p:nvSpPr>
        <p:spPr>
          <a:xfrm>
            <a:off x="4884539" y="3732609"/>
            <a:ext cx="160735" cy="160735"/>
          </a:xfrm>
          <a:custGeom>
            <a:avLst/>
            <a:gdLst/>
            <a:ahLst/>
            <a:cxnLst/>
            <a:rect l="0" t="0" r="0" b="0"/>
            <a:pathLst>
              <a:path w="160735" h="160735">
                <a:moveTo>
                  <a:pt x="0" y="116086"/>
                </a:moveTo>
                <a:lnTo>
                  <a:pt x="0" y="116086"/>
                </a:lnTo>
                <a:lnTo>
                  <a:pt x="0" y="116086"/>
                </a:lnTo>
                <a:lnTo>
                  <a:pt x="0" y="107156"/>
                </a:lnTo>
                <a:lnTo>
                  <a:pt x="8930" y="107156"/>
                </a:lnTo>
                <a:lnTo>
                  <a:pt x="8930" y="107156"/>
                </a:lnTo>
                <a:lnTo>
                  <a:pt x="8930" y="107156"/>
                </a:lnTo>
                <a:lnTo>
                  <a:pt x="17859" y="98227"/>
                </a:lnTo>
                <a:lnTo>
                  <a:pt x="17859" y="89297"/>
                </a:lnTo>
                <a:lnTo>
                  <a:pt x="26789" y="80367"/>
                </a:lnTo>
                <a:lnTo>
                  <a:pt x="35719" y="62508"/>
                </a:lnTo>
                <a:lnTo>
                  <a:pt x="53578" y="53578"/>
                </a:lnTo>
                <a:lnTo>
                  <a:pt x="62508" y="44648"/>
                </a:lnTo>
                <a:lnTo>
                  <a:pt x="71438" y="26789"/>
                </a:lnTo>
                <a:lnTo>
                  <a:pt x="80367" y="17859"/>
                </a:lnTo>
                <a:lnTo>
                  <a:pt x="89297" y="8930"/>
                </a:lnTo>
                <a:lnTo>
                  <a:pt x="98227" y="8930"/>
                </a:lnTo>
                <a:lnTo>
                  <a:pt x="107156" y="0"/>
                </a:lnTo>
                <a:lnTo>
                  <a:pt x="116086" y="0"/>
                </a:lnTo>
                <a:lnTo>
                  <a:pt x="125016" y="0"/>
                </a:lnTo>
                <a:lnTo>
                  <a:pt x="125016" y="8930"/>
                </a:lnTo>
                <a:lnTo>
                  <a:pt x="133945" y="8930"/>
                </a:lnTo>
                <a:lnTo>
                  <a:pt x="133945" y="17859"/>
                </a:lnTo>
                <a:lnTo>
                  <a:pt x="142875" y="26789"/>
                </a:lnTo>
                <a:lnTo>
                  <a:pt x="142875" y="35719"/>
                </a:lnTo>
                <a:lnTo>
                  <a:pt x="142875" y="53578"/>
                </a:lnTo>
                <a:lnTo>
                  <a:pt x="142875" y="62508"/>
                </a:lnTo>
                <a:lnTo>
                  <a:pt x="142875" y="80367"/>
                </a:lnTo>
                <a:lnTo>
                  <a:pt x="142875" y="98227"/>
                </a:lnTo>
                <a:lnTo>
                  <a:pt x="142875" y="116086"/>
                </a:lnTo>
                <a:lnTo>
                  <a:pt x="151805" y="125016"/>
                </a:lnTo>
                <a:lnTo>
                  <a:pt x="151805" y="133945"/>
                </a:lnTo>
                <a:lnTo>
                  <a:pt x="151805" y="142875"/>
                </a:lnTo>
                <a:lnTo>
                  <a:pt x="151805" y="151805"/>
                </a:lnTo>
                <a:lnTo>
                  <a:pt x="160734" y="151805"/>
                </a:lnTo>
                <a:lnTo>
                  <a:pt x="160734" y="160734"/>
                </a:lnTo>
                <a:lnTo>
                  <a:pt x="160734" y="160734"/>
                </a:lnTo>
                <a:lnTo>
                  <a:pt x="160734" y="160734"/>
                </a:lnTo>
                <a:lnTo>
                  <a:pt x="160734" y="160734"/>
                </a:lnTo>
                <a:lnTo>
                  <a:pt x="160734" y="151805"/>
                </a:lnTo>
                <a:lnTo>
                  <a:pt x="160734" y="151805"/>
                </a:lnTo>
                <a:lnTo>
                  <a:pt x="160734" y="151805"/>
                </a:lnTo>
                <a:lnTo>
                  <a:pt x="160734" y="15180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9" name="Freeform 638"/>
          <p:cNvSpPr/>
          <p:nvPr/>
        </p:nvSpPr>
        <p:spPr>
          <a:xfrm>
            <a:off x="4938117" y="3804046"/>
            <a:ext cx="98228" cy="1"/>
          </a:xfrm>
          <a:custGeom>
            <a:avLst/>
            <a:gdLst/>
            <a:ahLst/>
            <a:cxnLst/>
            <a:rect l="0" t="0" r="0" b="0"/>
            <a:pathLst>
              <a:path w="98228" h="1">
                <a:moveTo>
                  <a:pt x="0" y="0"/>
                </a:moveTo>
                <a:lnTo>
                  <a:pt x="0" y="0"/>
                </a:lnTo>
                <a:lnTo>
                  <a:pt x="0" y="0"/>
                </a:lnTo>
                <a:lnTo>
                  <a:pt x="0" y="0"/>
                </a:lnTo>
                <a:lnTo>
                  <a:pt x="0" y="0"/>
                </a:lnTo>
                <a:lnTo>
                  <a:pt x="0" y="0"/>
                </a:lnTo>
                <a:lnTo>
                  <a:pt x="8930" y="0"/>
                </a:lnTo>
                <a:lnTo>
                  <a:pt x="17860" y="0"/>
                </a:lnTo>
                <a:lnTo>
                  <a:pt x="26789" y="0"/>
                </a:lnTo>
                <a:lnTo>
                  <a:pt x="44649" y="0"/>
                </a:lnTo>
                <a:lnTo>
                  <a:pt x="53578" y="0"/>
                </a:lnTo>
                <a:lnTo>
                  <a:pt x="71438" y="0"/>
                </a:lnTo>
                <a:lnTo>
                  <a:pt x="80367" y="0"/>
                </a:lnTo>
                <a:lnTo>
                  <a:pt x="98227" y="0"/>
                </a:lnTo>
                <a:lnTo>
                  <a:pt x="98227" y="0"/>
                </a:lnTo>
                <a:lnTo>
                  <a:pt x="98227" y="0"/>
                </a:lnTo>
                <a:lnTo>
                  <a:pt x="98227"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Freeform 639"/>
          <p:cNvSpPr/>
          <p:nvPr/>
        </p:nvSpPr>
        <p:spPr>
          <a:xfrm>
            <a:off x="5179219" y="3750468"/>
            <a:ext cx="125016" cy="125017"/>
          </a:xfrm>
          <a:custGeom>
            <a:avLst/>
            <a:gdLst/>
            <a:ahLst/>
            <a:cxnLst/>
            <a:rect l="0" t="0" r="0" b="0"/>
            <a:pathLst>
              <a:path w="125016" h="125017">
                <a:moveTo>
                  <a:pt x="0" y="26789"/>
                </a:moveTo>
                <a:lnTo>
                  <a:pt x="0" y="26789"/>
                </a:lnTo>
                <a:lnTo>
                  <a:pt x="0" y="26789"/>
                </a:lnTo>
                <a:lnTo>
                  <a:pt x="0" y="26789"/>
                </a:lnTo>
                <a:lnTo>
                  <a:pt x="0" y="26789"/>
                </a:lnTo>
                <a:lnTo>
                  <a:pt x="8929" y="26789"/>
                </a:lnTo>
                <a:lnTo>
                  <a:pt x="8929" y="26789"/>
                </a:lnTo>
                <a:lnTo>
                  <a:pt x="8929" y="35719"/>
                </a:lnTo>
                <a:lnTo>
                  <a:pt x="8929" y="35719"/>
                </a:lnTo>
                <a:lnTo>
                  <a:pt x="8929" y="44649"/>
                </a:lnTo>
                <a:lnTo>
                  <a:pt x="8929" y="53578"/>
                </a:lnTo>
                <a:lnTo>
                  <a:pt x="8929" y="53578"/>
                </a:lnTo>
                <a:lnTo>
                  <a:pt x="8929" y="71438"/>
                </a:lnTo>
                <a:lnTo>
                  <a:pt x="8929" y="80368"/>
                </a:lnTo>
                <a:lnTo>
                  <a:pt x="8929" y="89297"/>
                </a:lnTo>
                <a:lnTo>
                  <a:pt x="8929" y="98227"/>
                </a:lnTo>
                <a:lnTo>
                  <a:pt x="8929" y="107157"/>
                </a:lnTo>
                <a:lnTo>
                  <a:pt x="8929" y="116086"/>
                </a:lnTo>
                <a:lnTo>
                  <a:pt x="8929" y="116086"/>
                </a:lnTo>
                <a:lnTo>
                  <a:pt x="17859" y="125016"/>
                </a:lnTo>
                <a:lnTo>
                  <a:pt x="17859" y="125016"/>
                </a:lnTo>
                <a:lnTo>
                  <a:pt x="26789" y="125016"/>
                </a:lnTo>
                <a:lnTo>
                  <a:pt x="35719" y="125016"/>
                </a:lnTo>
                <a:lnTo>
                  <a:pt x="44648" y="125016"/>
                </a:lnTo>
                <a:lnTo>
                  <a:pt x="53578" y="125016"/>
                </a:lnTo>
                <a:lnTo>
                  <a:pt x="53578" y="125016"/>
                </a:lnTo>
                <a:lnTo>
                  <a:pt x="62508" y="116086"/>
                </a:lnTo>
                <a:lnTo>
                  <a:pt x="71437" y="107157"/>
                </a:lnTo>
                <a:lnTo>
                  <a:pt x="80367" y="98227"/>
                </a:lnTo>
                <a:lnTo>
                  <a:pt x="89297" y="89297"/>
                </a:lnTo>
                <a:lnTo>
                  <a:pt x="89297" y="80368"/>
                </a:lnTo>
                <a:lnTo>
                  <a:pt x="98226" y="71438"/>
                </a:lnTo>
                <a:lnTo>
                  <a:pt x="107156" y="62508"/>
                </a:lnTo>
                <a:lnTo>
                  <a:pt x="107156" y="53578"/>
                </a:lnTo>
                <a:lnTo>
                  <a:pt x="116086" y="35719"/>
                </a:lnTo>
                <a:lnTo>
                  <a:pt x="116086" y="26789"/>
                </a:lnTo>
                <a:lnTo>
                  <a:pt x="116086" y="26789"/>
                </a:lnTo>
                <a:lnTo>
                  <a:pt x="125015" y="17860"/>
                </a:lnTo>
                <a:lnTo>
                  <a:pt x="125015" y="17860"/>
                </a:lnTo>
                <a:lnTo>
                  <a:pt x="125015" y="8930"/>
                </a:lnTo>
                <a:lnTo>
                  <a:pt x="125015" y="8930"/>
                </a:lnTo>
                <a:lnTo>
                  <a:pt x="125015" y="8930"/>
                </a:lnTo>
                <a:lnTo>
                  <a:pt x="125015" y="8930"/>
                </a:lnTo>
                <a:lnTo>
                  <a:pt x="125015" y="0"/>
                </a:lnTo>
                <a:lnTo>
                  <a:pt x="12501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1" name="Freeform 640"/>
          <p:cNvSpPr/>
          <p:nvPr/>
        </p:nvSpPr>
        <p:spPr>
          <a:xfrm>
            <a:off x="5456039" y="3732609"/>
            <a:ext cx="125017" cy="142876"/>
          </a:xfrm>
          <a:custGeom>
            <a:avLst/>
            <a:gdLst/>
            <a:ahLst/>
            <a:cxnLst/>
            <a:rect l="0" t="0" r="0" b="0"/>
            <a:pathLst>
              <a:path w="125017" h="142876">
                <a:moveTo>
                  <a:pt x="62508" y="0"/>
                </a:moveTo>
                <a:lnTo>
                  <a:pt x="62508" y="0"/>
                </a:lnTo>
                <a:lnTo>
                  <a:pt x="62508" y="0"/>
                </a:lnTo>
                <a:lnTo>
                  <a:pt x="62508" y="0"/>
                </a:lnTo>
                <a:lnTo>
                  <a:pt x="62508" y="8930"/>
                </a:lnTo>
                <a:lnTo>
                  <a:pt x="62508" y="8930"/>
                </a:lnTo>
                <a:lnTo>
                  <a:pt x="53578" y="17859"/>
                </a:lnTo>
                <a:lnTo>
                  <a:pt x="53578" y="26789"/>
                </a:lnTo>
                <a:lnTo>
                  <a:pt x="44649" y="35719"/>
                </a:lnTo>
                <a:lnTo>
                  <a:pt x="44649" y="44648"/>
                </a:lnTo>
                <a:lnTo>
                  <a:pt x="35719" y="62508"/>
                </a:lnTo>
                <a:lnTo>
                  <a:pt x="26789" y="80367"/>
                </a:lnTo>
                <a:lnTo>
                  <a:pt x="17859" y="98227"/>
                </a:lnTo>
                <a:lnTo>
                  <a:pt x="8930" y="107156"/>
                </a:lnTo>
                <a:lnTo>
                  <a:pt x="8930" y="116086"/>
                </a:lnTo>
                <a:lnTo>
                  <a:pt x="0" y="125016"/>
                </a:lnTo>
                <a:lnTo>
                  <a:pt x="0" y="133945"/>
                </a:lnTo>
                <a:lnTo>
                  <a:pt x="0" y="142875"/>
                </a:lnTo>
                <a:lnTo>
                  <a:pt x="0" y="142875"/>
                </a:lnTo>
                <a:lnTo>
                  <a:pt x="0" y="142875"/>
                </a:lnTo>
                <a:lnTo>
                  <a:pt x="0" y="142875"/>
                </a:lnTo>
                <a:lnTo>
                  <a:pt x="0" y="133945"/>
                </a:lnTo>
                <a:lnTo>
                  <a:pt x="8930" y="125016"/>
                </a:lnTo>
                <a:lnTo>
                  <a:pt x="8930" y="125016"/>
                </a:lnTo>
                <a:lnTo>
                  <a:pt x="8930" y="107156"/>
                </a:lnTo>
                <a:lnTo>
                  <a:pt x="17859" y="89297"/>
                </a:lnTo>
                <a:lnTo>
                  <a:pt x="17859" y="71437"/>
                </a:lnTo>
                <a:lnTo>
                  <a:pt x="26789" y="53578"/>
                </a:lnTo>
                <a:lnTo>
                  <a:pt x="35719" y="44648"/>
                </a:lnTo>
                <a:lnTo>
                  <a:pt x="44649" y="26789"/>
                </a:lnTo>
                <a:lnTo>
                  <a:pt x="44649" y="17859"/>
                </a:lnTo>
                <a:lnTo>
                  <a:pt x="53578" y="8930"/>
                </a:lnTo>
                <a:lnTo>
                  <a:pt x="62508" y="0"/>
                </a:lnTo>
                <a:lnTo>
                  <a:pt x="71438" y="0"/>
                </a:lnTo>
                <a:lnTo>
                  <a:pt x="80367" y="0"/>
                </a:lnTo>
                <a:lnTo>
                  <a:pt x="80367" y="0"/>
                </a:lnTo>
                <a:lnTo>
                  <a:pt x="89297" y="0"/>
                </a:lnTo>
                <a:lnTo>
                  <a:pt x="98227" y="8930"/>
                </a:lnTo>
                <a:lnTo>
                  <a:pt x="107156" y="8930"/>
                </a:lnTo>
                <a:lnTo>
                  <a:pt x="107156" y="26789"/>
                </a:lnTo>
                <a:lnTo>
                  <a:pt x="116086" y="35719"/>
                </a:lnTo>
                <a:lnTo>
                  <a:pt x="116086" y="44648"/>
                </a:lnTo>
                <a:lnTo>
                  <a:pt x="116086" y="53578"/>
                </a:lnTo>
                <a:lnTo>
                  <a:pt x="116086" y="62508"/>
                </a:lnTo>
                <a:lnTo>
                  <a:pt x="125016" y="71437"/>
                </a:lnTo>
                <a:lnTo>
                  <a:pt x="125016" y="80367"/>
                </a:lnTo>
                <a:lnTo>
                  <a:pt x="125016" y="89297"/>
                </a:lnTo>
                <a:lnTo>
                  <a:pt x="125016" y="98227"/>
                </a:lnTo>
                <a:lnTo>
                  <a:pt x="125016" y="98227"/>
                </a:lnTo>
                <a:lnTo>
                  <a:pt x="125016" y="107156"/>
                </a:lnTo>
                <a:lnTo>
                  <a:pt x="125016" y="107156"/>
                </a:lnTo>
                <a:lnTo>
                  <a:pt x="125016" y="107156"/>
                </a:lnTo>
                <a:lnTo>
                  <a:pt x="116086" y="107156"/>
                </a:lnTo>
                <a:lnTo>
                  <a:pt x="116086" y="10715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2" name="Freeform 641"/>
          <p:cNvSpPr/>
          <p:nvPr/>
        </p:nvSpPr>
        <p:spPr>
          <a:xfrm>
            <a:off x="5491758" y="3750468"/>
            <a:ext cx="71438" cy="26790"/>
          </a:xfrm>
          <a:custGeom>
            <a:avLst/>
            <a:gdLst/>
            <a:ahLst/>
            <a:cxnLst/>
            <a:rect l="0" t="0" r="0" b="0"/>
            <a:pathLst>
              <a:path w="71438" h="26790">
                <a:moveTo>
                  <a:pt x="0" y="26789"/>
                </a:moveTo>
                <a:lnTo>
                  <a:pt x="0" y="26789"/>
                </a:lnTo>
                <a:lnTo>
                  <a:pt x="0" y="26789"/>
                </a:lnTo>
                <a:lnTo>
                  <a:pt x="0" y="26789"/>
                </a:lnTo>
                <a:lnTo>
                  <a:pt x="0" y="26789"/>
                </a:lnTo>
                <a:lnTo>
                  <a:pt x="8930" y="26789"/>
                </a:lnTo>
                <a:lnTo>
                  <a:pt x="17859" y="17860"/>
                </a:lnTo>
                <a:lnTo>
                  <a:pt x="26789" y="17860"/>
                </a:lnTo>
                <a:lnTo>
                  <a:pt x="44648" y="8930"/>
                </a:lnTo>
                <a:lnTo>
                  <a:pt x="62508" y="8930"/>
                </a:lnTo>
                <a:lnTo>
                  <a:pt x="62508" y="8930"/>
                </a:lnTo>
                <a:lnTo>
                  <a:pt x="71437" y="0"/>
                </a:lnTo>
                <a:lnTo>
                  <a:pt x="71437"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3" name="Freeform 642"/>
          <p:cNvSpPr/>
          <p:nvPr/>
        </p:nvSpPr>
        <p:spPr>
          <a:xfrm>
            <a:off x="5741789" y="3687961"/>
            <a:ext cx="116087" cy="98227"/>
          </a:xfrm>
          <a:custGeom>
            <a:avLst/>
            <a:gdLst/>
            <a:ahLst/>
            <a:cxnLst/>
            <a:rect l="0" t="0" r="0" b="0"/>
            <a:pathLst>
              <a:path w="116087" h="98227">
                <a:moveTo>
                  <a:pt x="62508" y="17859"/>
                </a:moveTo>
                <a:lnTo>
                  <a:pt x="62508" y="17859"/>
                </a:lnTo>
                <a:lnTo>
                  <a:pt x="62508" y="17859"/>
                </a:lnTo>
                <a:lnTo>
                  <a:pt x="62508" y="17859"/>
                </a:lnTo>
                <a:lnTo>
                  <a:pt x="71438" y="8929"/>
                </a:lnTo>
                <a:lnTo>
                  <a:pt x="71438" y="8929"/>
                </a:lnTo>
                <a:lnTo>
                  <a:pt x="71438" y="8929"/>
                </a:lnTo>
                <a:lnTo>
                  <a:pt x="71438" y="8929"/>
                </a:lnTo>
                <a:lnTo>
                  <a:pt x="71438" y="8929"/>
                </a:lnTo>
                <a:lnTo>
                  <a:pt x="71438" y="0"/>
                </a:lnTo>
                <a:lnTo>
                  <a:pt x="62508" y="0"/>
                </a:lnTo>
                <a:lnTo>
                  <a:pt x="53578" y="0"/>
                </a:lnTo>
                <a:lnTo>
                  <a:pt x="53578" y="0"/>
                </a:lnTo>
                <a:lnTo>
                  <a:pt x="35719" y="0"/>
                </a:lnTo>
                <a:lnTo>
                  <a:pt x="26789" y="8929"/>
                </a:lnTo>
                <a:lnTo>
                  <a:pt x="17859" y="8929"/>
                </a:lnTo>
                <a:lnTo>
                  <a:pt x="8930" y="17859"/>
                </a:lnTo>
                <a:lnTo>
                  <a:pt x="8930" y="26789"/>
                </a:lnTo>
                <a:lnTo>
                  <a:pt x="0" y="35718"/>
                </a:lnTo>
                <a:lnTo>
                  <a:pt x="0" y="44648"/>
                </a:lnTo>
                <a:lnTo>
                  <a:pt x="0" y="53578"/>
                </a:lnTo>
                <a:lnTo>
                  <a:pt x="0" y="62507"/>
                </a:lnTo>
                <a:lnTo>
                  <a:pt x="0" y="71437"/>
                </a:lnTo>
                <a:lnTo>
                  <a:pt x="0" y="80367"/>
                </a:lnTo>
                <a:lnTo>
                  <a:pt x="8930" y="80367"/>
                </a:lnTo>
                <a:lnTo>
                  <a:pt x="8930" y="89296"/>
                </a:lnTo>
                <a:lnTo>
                  <a:pt x="17859" y="89296"/>
                </a:lnTo>
                <a:lnTo>
                  <a:pt x="35719" y="98226"/>
                </a:lnTo>
                <a:lnTo>
                  <a:pt x="44649" y="98226"/>
                </a:lnTo>
                <a:lnTo>
                  <a:pt x="53578" y="98226"/>
                </a:lnTo>
                <a:lnTo>
                  <a:pt x="62508" y="98226"/>
                </a:lnTo>
                <a:lnTo>
                  <a:pt x="71438" y="89296"/>
                </a:lnTo>
                <a:lnTo>
                  <a:pt x="89297" y="89296"/>
                </a:lnTo>
                <a:lnTo>
                  <a:pt x="98227" y="89296"/>
                </a:lnTo>
                <a:lnTo>
                  <a:pt x="107156" y="89296"/>
                </a:lnTo>
                <a:lnTo>
                  <a:pt x="107156" y="89296"/>
                </a:lnTo>
                <a:lnTo>
                  <a:pt x="116086" y="89296"/>
                </a:lnTo>
                <a:lnTo>
                  <a:pt x="116086" y="80367"/>
                </a:lnTo>
                <a:lnTo>
                  <a:pt x="116086" y="80367"/>
                </a:lnTo>
                <a:lnTo>
                  <a:pt x="116086" y="80367"/>
                </a:lnTo>
                <a:lnTo>
                  <a:pt x="116086" y="80367"/>
                </a:lnTo>
                <a:lnTo>
                  <a:pt x="116086" y="80367"/>
                </a:lnTo>
                <a:lnTo>
                  <a:pt x="116086" y="8036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4" name="Freeform 643"/>
          <p:cNvSpPr/>
          <p:nvPr/>
        </p:nvSpPr>
        <p:spPr>
          <a:xfrm>
            <a:off x="3652242" y="4071937"/>
            <a:ext cx="142876" cy="214314"/>
          </a:xfrm>
          <a:custGeom>
            <a:avLst/>
            <a:gdLst/>
            <a:ahLst/>
            <a:cxnLst/>
            <a:rect l="0" t="0" r="0" b="0"/>
            <a:pathLst>
              <a:path w="142876" h="214314">
                <a:moveTo>
                  <a:pt x="26789" y="8930"/>
                </a:moveTo>
                <a:lnTo>
                  <a:pt x="26789" y="17859"/>
                </a:lnTo>
                <a:lnTo>
                  <a:pt x="26789" y="26789"/>
                </a:lnTo>
                <a:lnTo>
                  <a:pt x="17860" y="44649"/>
                </a:lnTo>
                <a:lnTo>
                  <a:pt x="17860" y="62508"/>
                </a:lnTo>
                <a:lnTo>
                  <a:pt x="17860" y="80367"/>
                </a:lnTo>
                <a:lnTo>
                  <a:pt x="8930" y="107156"/>
                </a:lnTo>
                <a:lnTo>
                  <a:pt x="8930" y="125016"/>
                </a:lnTo>
                <a:lnTo>
                  <a:pt x="0" y="142875"/>
                </a:lnTo>
                <a:lnTo>
                  <a:pt x="0" y="160734"/>
                </a:lnTo>
                <a:lnTo>
                  <a:pt x="0" y="178594"/>
                </a:lnTo>
                <a:lnTo>
                  <a:pt x="0" y="187524"/>
                </a:lnTo>
                <a:lnTo>
                  <a:pt x="8930" y="196453"/>
                </a:lnTo>
                <a:lnTo>
                  <a:pt x="8930" y="205383"/>
                </a:lnTo>
                <a:lnTo>
                  <a:pt x="8930" y="214313"/>
                </a:lnTo>
                <a:lnTo>
                  <a:pt x="17860" y="214313"/>
                </a:lnTo>
                <a:lnTo>
                  <a:pt x="26789" y="214313"/>
                </a:lnTo>
                <a:lnTo>
                  <a:pt x="35719" y="214313"/>
                </a:lnTo>
                <a:lnTo>
                  <a:pt x="44649" y="214313"/>
                </a:lnTo>
                <a:lnTo>
                  <a:pt x="62508" y="205383"/>
                </a:lnTo>
                <a:lnTo>
                  <a:pt x="71438" y="187524"/>
                </a:lnTo>
                <a:lnTo>
                  <a:pt x="80367" y="169664"/>
                </a:lnTo>
                <a:lnTo>
                  <a:pt x="89297" y="160734"/>
                </a:lnTo>
                <a:lnTo>
                  <a:pt x="98227" y="133945"/>
                </a:lnTo>
                <a:lnTo>
                  <a:pt x="107156" y="116086"/>
                </a:lnTo>
                <a:lnTo>
                  <a:pt x="116086" y="89297"/>
                </a:lnTo>
                <a:lnTo>
                  <a:pt x="125016" y="71438"/>
                </a:lnTo>
                <a:lnTo>
                  <a:pt x="125016" y="53578"/>
                </a:lnTo>
                <a:lnTo>
                  <a:pt x="133946" y="26789"/>
                </a:lnTo>
                <a:lnTo>
                  <a:pt x="142875" y="17859"/>
                </a:lnTo>
                <a:lnTo>
                  <a:pt x="142875" y="8930"/>
                </a:lnTo>
                <a:lnTo>
                  <a:pt x="142875" y="0"/>
                </a:lnTo>
                <a:lnTo>
                  <a:pt x="142875" y="0"/>
                </a:lnTo>
                <a:lnTo>
                  <a:pt x="133946" y="0"/>
                </a:lnTo>
                <a:lnTo>
                  <a:pt x="133946" y="0"/>
                </a:lnTo>
                <a:lnTo>
                  <a:pt x="133946" y="8930"/>
                </a:lnTo>
                <a:lnTo>
                  <a:pt x="133946"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 name="Freeform 644"/>
          <p:cNvSpPr/>
          <p:nvPr/>
        </p:nvSpPr>
        <p:spPr>
          <a:xfrm>
            <a:off x="3670102" y="3045023"/>
            <a:ext cx="1803797" cy="678657"/>
          </a:xfrm>
          <a:custGeom>
            <a:avLst/>
            <a:gdLst/>
            <a:ahLst/>
            <a:cxnLst/>
            <a:rect l="0" t="0" r="0" b="0"/>
            <a:pathLst>
              <a:path w="1803797" h="678657">
                <a:moveTo>
                  <a:pt x="0" y="678656"/>
                </a:moveTo>
                <a:lnTo>
                  <a:pt x="0" y="669727"/>
                </a:lnTo>
                <a:lnTo>
                  <a:pt x="0" y="669727"/>
                </a:lnTo>
                <a:lnTo>
                  <a:pt x="0" y="660797"/>
                </a:lnTo>
                <a:lnTo>
                  <a:pt x="0" y="642938"/>
                </a:lnTo>
                <a:lnTo>
                  <a:pt x="0" y="634008"/>
                </a:lnTo>
                <a:lnTo>
                  <a:pt x="8929" y="616148"/>
                </a:lnTo>
                <a:lnTo>
                  <a:pt x="8929" y="598289"/>
                </a:lnTo>
                <a:lnTo>
                  <a:pt x="17859" y="571500"/>
                </a:lnTo>
                <a:lnTo>
                  <a:pt x="17859" y="553641"/>
                </a:lnTo>
                <a:lnTo>
                  <a:pt x="26789" y="526852"/>
                </a:lnTo>
                <a:lnTo>
                  <a:pt x="35718" y="508992"/>
                </a:lnTo>
                <a:lnTo>
                  <a:pt x="44648" y="482203"/>
                </a:lnTo>
                <a:lnTo>
                  <a:pt x="53578" y="455414"/>
                </a:lnTo>
                <a:lnTo>
                  <a:pt x="62507" y="428625"/>
                </a:lnTo>
                <a:lnTo>
                  <a:pt x="71437" y="401836"/>
                </a:lnTo>
                <a:lnTo>
                  <a:pt x="80367" y="375047"/>
                </a:lnTo>
                <a:lnTo>
                  <a:pt x="98226" y="348258"/>
                </a:lnTo>
                <a:lnTo>
                  <a:pt x="116086" y="321469"/>
                </a:lnTo>
                <a:lnTo>
                  <a:pt x="125015" y="294680"/>
                </a:lnTo>
                <a:lnTo>
                  <a:pt x="151804" y="267891"/>
                </a:lnTo>
                <a:lnTo>
                  <a:pt x="169664" y="241102"/>
                </a:lnTo>
                <a:lnTo>
                  <a:pt x="196453" y="214313"/>
                </a:lnTo>
                <a:lnTo>
                  <a:pt x="214312" y="187523"/>
                </a:lnTo>
                <a:lnTo>
                  <a:pt x="241101" y="160734"/>
                </a:lnTo>
                <a:lnTo>
                  <a:pt x="267890" y="142875"/>
                </a:lnTo>
                <a:lnTo>
                  <a:pt x="294679" y="125016"/>
                </a:lnTo>
                <a:lnTo>
                  <a:pt x="321468" y="107156"/>
                </a:lnTo>
                <a:lnTo>
                  <a:pt x="357187" y="89297"/>
                </a:lnTo>
                <a:lnTo>
                  <a:pt x="375046" y="80367"/>
                </a:lnTo>
                <a:lnTo>
                  <a:pt x="410765" y="71438"/>
                </a:lnTo>
                <a:lnTo>
                  <a:pt x="437554" y="62508"/>
                </a:lnTo>
                <a:lnTo>
                  <a:pt x="464343" y="53578"/>
                </a:lnTo>
                <a:lnTo>
                  <a:pt x="491132" y="53578"/>
                </a:lnTo>
                <a:lnTo>
                  <a:pt x="526851" y="44648"/>
                </a:lnTo>
                <a:lnTo>
                  <a:pt x="544711" y="44648"/>
                </a:lnTo>
                <a:lnTo>
                  <a:pt x="571500" y="35719"/>
                </a:lnTo>
                <a:lnTo>
                  <a:pt x="598289" y="35719"/>
                </a:lnTo>
                <a:lnTo>
                  <a:pt x="625078" y="35719"/>
                </a:lnTo>
                <a:lnTo>
                  <a:pt x="651867" y="26789"/>
                </a:lnTo>
                <a:lnTo>
                  <a:pt x="669726" y="26789"/>
                </a:lnTo>
                <a:lnTo>
                  <a:pt x="696515" y="26789"/>
                </a:lnTo>
                <a:lnTo>
                  <a:pt x="714375" y="26789"/>
                </a:lnTo>
                <a:lnTo>
                  <a:pt x="732234" y="26789"/>
                </a:lnTo>
                <a:lnTo>
                  <a:pt x="759023" y="35719"/>
                </a:lnTo>
                <a:lnTo>
                  <a:pt x="776882" y="35719"/>
                </a:lnTo>
                <a:lnTo>
                  <a:pt x="794742" y="35719"/>
                </a:lnTo>
                <a:lnTo>
                  <a:pt x="821531" y="35719"/>
                </a:lnTo>
                <a:lnTo>
                  <a:pt x="839390" y="35719"/>
                </a:lnTo>
                <a:lnTo>
                  <a:pt x="866179" y="35719"/>
                </a:lnTo>
                <a:lnTo>
                  <a:pt x="892968" y="35719"/>
                </a:lnTo>
                <a:lnTo>
                  <a:pt x="910828" y="26789"/>
                </a:lnTo>
                <a:lnTo>
                  <a:pt x="928687" y="26789"/>
                </a:lnTo>
                <a:lnTo>
                  <a:pt x="955476" y="26789"/>
                </a:lnTo>
                <a:lnTo>
                  <a:pt x="982265" y="26789"/>
                </a:lnTo>
                <a:lnTo>
                  <a:pt x="1000125" y="26789"/>
                </a:lnTo>
                <a:lnTo>
                  <a:pt x="1026914" y="26789"/>
                </a:lnTo>
                <a:lnTo>
                  <a:pt x="1044773" y="17859"/>
                </a:lnTo>
                <a:lnTo>
                  <a:pt x="1071562" y="17859"/>
                </a:lnTo>
                <a:lnTo>
                  <a:pt x="1089421" y="17859"/>
                </a:lnTo>
                <a:lnTo>
                  <a:pt x="1116211" y="17859"/>
                </a:lnTo>
                <a:lnTo>
                  <a:pt x="1143000" y="17859"/>
                </a:lnTo>
                <a:lnTo>
                  <a:pt x="1160859" y="17859"/>
                </a:lnTo>
                <a:lnTo>
                  <a:pt x="1187648" y="17859"/>
                </a:lnTo>
                <a:lnTo>
                  <a:pt x="1205507" y="17859"/>
                </a:lnTo>
                <a:lnTo>
                  <a:pt x="1232296" y="17859"/>
                </a:lnTo>
                <a:lnTo>
                  <a:pt x="1259086" y="17859"/>
                </a:lnTo>
                <a:lnTo>
                  <a:pt x="1276945" y="17859"/>
                </a:lnTo>
                <a:lnTo>
                  <a:pt x="1303734" y="17859"/>
                </a:lnTo>
                <a:lnTo>
                  <a:pt x="1330523" y="17859"/>
                </a:lnTo>
                <a:lnTo>
                  <a:pt x="1357312" y="17859"/>
                </a:lnTo>
                <a:lnTo>
                  <a:pt x="1384101" y="8930"/>
                </a:lnTo>
                <a:lnTo>
                  <a:pt x="1410890" y="8930"/>
                </a:lnTo>
                <a:lnTo>
                  <a:pt x="1428750" y="8930"/>
                </a:lnTo>
                <a:lnTo>
                  <a:pt x="1455539" y="8930"/>
                </a:lnTo>
                <a:lnTo>
                  <a:pt x="1473398" y="8930"/>
                </a:lnTo>
                <a:lnTo>
                  <a:pt x="1500187" y="8930"/>
                </a:lnTo>
                <a:lnTo>
                  <a:pt x="1518046" y="8930"/>
                </a:lnTo>
                <a:lnTo>
                  <a:pt x="1544836" y="17859"/>
                </a:lnTo>
                <a:lnTo>
                  <a:pt x="1562695" y="17859"/>
                </a:lnTo>
                <a:lnTo>
                  <a:pt x="1580554" y="17859"/>
                </a:lnTo>
                <a:lnTo>
                  <a:pt x="1607343" y="17859"/>
                </a:lnTo>
                <a:lnTo>
                  <a:pt x="1625203" y="17859"/>
                </a:lnTo>
                <a:lnTo>
                  <a:pt x="1643062" y="17859"/>
                </a:lnTo>
                <a:lnTo>
                  <a:pt x="1660921" y="17859"/>
                </a:lnTo>
                <a:lnTo>
                  <a:pt x="1678781" y="17859"/>
                </a:lnTo>
                <a:lnTo>
                  <a:pt x="1705570" y="17859"/>
                </a:lnTo>
                <a:lnTo>
                  <a:pt x="1714500" y="8930"/>
                </a:lnTo>
                <a:lnTo>
                  <a:pt x="1732359" y="8930"/>
                </a:lnTo>
                <a:lnTo>
                  <a:pt x="1750218" y="8930"/>
                </a:lnTo>
                <a:lnTo>
                  <a:pt x="1768078" y="8930"/>
                </a:lnTo>
                <a:lnTo>
                  <a:pt x="1777007" y="8930"/>
                </a:lnTo>
                <a:lnTo>
                  <a:pt x="1794867" y="0"/>
                </a:lnTo>
                <a:lnTo>
                  <a:pt x="1794867" y="0"/>
                </a:lnTo>
                <a:lnTo>
                  <a:pt x="1803796" y="0"/>
                </a:lnTo>
                <a:lnTo>
                  <a:pt x="180379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6" name="Freeform 645"/>
          <p:cNvSpPr/>
          <p:nvPr/>
        </p:nvSpPr>
        <p:spPr>
          <a:xfrm>
            <a:off x="5420320" y="2937867"/>
            <a:ext cx="205384" cy="294680"/>
          </a:xfrm>
          <a:custGeom>
            <a:avLst/>
            <a:gdLst/>
            <a:ahLst/>
            <a:cxnLst/>
            <a:rect l="0" t="0" r="0" b="0"/>
            <a:pathLst>
              <a:path w="205384" h="294680">
                <a:moveTo>
                  <a:pt x="0" y="0"/>
                </a:moveTo>
                <a:lnTo>
                  <a:pt x="0" y="0"/>
                </a:lnTo>
                <a:lnTo>
                  <a:pt x="0" y="0"/>
                </a:lnTo>
                <a:lnTo>
                  <a:pt x="0" y="8929"/>
                </a:lnTo>
                <a:lnTo>
                  <a:pt x="0" y="8929"/>
                </a:lnTo>
                <a:lnTo>
                  <a:pt x="8930" y="8929"/>
                </a:lnTo>
                <a:lnTo>
                  <a:pt x="8930" y="8929"/>
                </a:lnTo>
                <a:lnTo>
                  <a:pt x="26789" y="17859"/>
                </a:lnTo>
                <a:lnTo>
                  <a:pt x="35719" y="17859"/>
                </a:lnTo>
                <a:lnTo>
                  <a:pt x="53578" y="17859"/>
                </a:lnTo>
                <a:lnTo>
                  <a:pt x="71438" y="26789"/>
                </a:lnTo>
                <a:lnTo>
                  <a:pt x="89297" y="26789"/>
                </a:lnTo>
                <a:lnTo>
                  <a:pt x="107157" y="26789"/>
                </a:lnTo>
                <a:lnTo>
                  <a:pt x="125016" y="26789"/>
                </a:lnTo>
                <a:lnTo>
                  <a:pt x="142875" y="35719"/>
                </a:lnTo>
                <a:lnTo>
                  <a:pt x="160735" y="35719"/>
                </a:lnTo>
                <a:lnTo>
                  <a:pt x="178594" y="44648"/>
                </a:lnTo>
                <a:lnTo>
                  <a:pt x="187524" y="53578"/>
                </a:lnTo>
                <a:lnTo>
                  <a:pt x="205383" y="62508"/>
                </a:lnTo>
                <a:lnTo>
                  <a:pt x="205383" y="80367"/>
                </a:lnTo>
                <a:lnTo>
                  <a:pt x="205383" y="89297"/>
                </a:lnTo>
                <a:lnTo>
                  <a:pt x="196453" y="107156"/>
                </a:lnTo>
                <a:lnTo>
                  <a:pt x="187524" y="125015"/>
                </a:lnTo>
                <a:lnTo>
                  <a:pt x="178594" y="142875"/>
                </a:lnTo>
                <a:lnTo>
                  <a:pt x="160735" y="169664"/>
                </a:lnTo>
                <a:lnTo>
                  <a:pt x="142875" y="187523"/>
                </a:lnTo>
                <a:lnTo>
                  <a:pt x="125016" y="214312"/>
                </a:lnTo>
                <a:lnTo>
                  <a:pt x="107157" y="241101"/>
                </a:lnTo>
                <a:lnTo>
                  <a:pt x="80368" y="267890"/>
                </a:lnTo>
                <a:lnTo>
                  <a:pt x="80368" y="267890"/>
                </a:lnTo>
                <a:lnTo>
                  <a:pt x="62508" y="294679"/>
                </a:lnTo>
                <a:lnTo>
                  <a:pt x="62508" y="2946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7" name="Freeform 646"/>
          <p:cNvSpPr/>
          <p:nvPr/>
        </p:nvSpPr>
        <p:spPr>
          <a:xfrm>
            <a:off x="7170539" y="3973711"/>
            <a:ext cx="26790" cy="321469"/>
          </a:xfrm>
          <a:custGeom>
            <a:avLst/>
            <a:gdLst/>
            <a:ahLst/>
            <a:cxnLst/>
            <a:rect l="0" t="0" r="0" b="0"/>
            <a:pathLst>
              <a:path w="26790" h="321469">
                <a:moveTo>
                  <a:pt x="17859" y="0"/>
                </a:moveTo>
                <a:lnTo>
                  <a:pt x="17859" y="0"/>
                </a:lnTo>
                <a:lnTo>
                  <a:pt x="17859" y="0"/>
                </a:lnTo>
                <a:lnTo>
                  <a:pt x="17859" y="17859"/>
                </a:lnTo>
                <a:lnTo>
                  <a:pt x="17859" y="26789"/>
                </a:lnTo>
                <a:lnTo>
                  <a:pt x="26789" y="44648"/>
                </a:lnTo>
                <a:lnTo>
                  <a:pt x="26789" y="62507"/>
                </a:lnTo>
                <a:lnTo>
                  <a:pt x="17859" y="80367"/>
                </a:lnTo>
                <a:lnTo>
                  <a:pt x="17859" y="107156"/>
                </a:lnTo>
                <a:lnTo>
                  <a:pt x="17859" y="133945"/>
                </a:lnTo>
                <a:lnTo>
                  <a:pt x="17859" y="160734"/>
                </a:lnTo>
                <a:lnTo>
                  <a:pt x="8930" y="178593"/>
                </a:lnTo>
                <a:lnTo>
                  <a:pt x="8930" y="205382"/>
                </a:lnTo>
                <a:lnTo>
                  <a:pt x="8930" y="223242"/>
                </a:lnTo>
                <a:lnTo>
                  <a:pt x="8930" y="250031"/>
                </a:lnTo>
                <a:lnTo>
                  <a:pt x="8930" y="267890"/>
                </a:lnTo>
                <a:lnTo>
                  <a:pt x="0" y="285750"/>
                </a:lnTo>
                <a:lnTo>
                  <a:pt x="8930" y="294679"/>
                </a:lnTo>
                <a:lnTo>
                  <a:pt x="8930" y="312539"/>
                </a:lnTo>
                <a:lnTo>
                  <a:pt x="8930" y="312539"/>
                </a:lnTo>
                <a:lnTo>
                  <a:pt x="8930" y="321468"/>
                </a:lnTo>
                <a:lnTo>
                  <a:pt x="8930" y="321468"/>
                </a:lnTo>
                <a:lnTo>
                  <a:pt x="17859" y="321468"/>
                </a:lnTo>
                <a:lnTo>
                  <a:pt x="17859" y="321468"/>
                </a:lnTo>
                <a:lnTo>
                  <a:pt x="17859" y="312539"/>
                </a:lnTo>
                <a:lnTo>
                  <a:pt x="17859" y="31253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Freeform 647"/>
          <p:cNvSpPr/>
          <p:nvPr/>
        </p:nvSpPr>
        <p:spPr>
          <a:xfrm>
            <a:off x="7170539" y="3955851"/>
            <a:ext cx="884040" cy="392907"/>
          </a:xfrm>
          <a:custGeom>
            <a:avLst/>
            <a:gdLst/>
            <a:ahLst/>
            <a:cxnLst/>
            <a:rect l="0" t="0" r="0" b="0"/>
            <a:pathLst>
              <a:path w="884040" h="392907">
                <a:moveTo>
                  <a:pt x="0" y="35719"/>
                </a:moveTo>
                <a:lnTo>
                  <a:pt x="0" y="35719"/>
                </a:lnTo>
                <a:lnTo>
                  <a:pt x="0" y="26789"/>
                </a:lnTo>
                <a:lnTo>
                  <a:pt x="0" y="26789"/>
                </a:lnTo>
                <a:lnTo>
                  <a:pt x="8930" y="17860"/>
                </a:lnTo>
                <a:lnTo>
                  <a:pt x="17859" y="17860"/>
                </a:lnTo>
                <a:lnTo>
                  <a:pt x="26789" y="8930"/>
                </a:lnTo>
                <a:lnTo>
                  <a:pt x="44649" y="8930"/>
                </a:lnTo>
                <a:lnTo>
                  <a:pt x="62508" y="8930"/>
                </a:lnTo>
                <a:lnTo>
                  <a:pt x="80367" y="8930"/>
                </a:lnTo>
                <a:lnTo>
                  <a:pt x="107156" y="0"/>
                </a:lnTo>
                <a:lnTo>
                  <a:pt x="125016" y="0"/>
                </a:lnTo>
                <a:lnTo>
                  <a:pt x="151805" y="0"/>
                </a:lnTo>
                <a:lnTo>
                  <a:pt x="178594" y="0"/>
                </a:lnTo>
                <a:lnTo>
                  <a:pt x="205383" y="0"/>
                </a:lnTo>
                <a:lnTo>
                  <a:pt x="232172" y="0"/>
                </a:lnTo>
                <a:lnTo>
                  <a:pt x="250031" y="0"/>
                </a:lnTo>
                <a:lnTo>
                  <a:pt x="276820" y="0"/>
                </a:lnTo>
                <a:lnTo>
                  <a:pt x="303609" y="0"/>
                </a:lnTo>
                <a:lnTo>
                  <a:pt x="330399" y="0"/>
                </a:lnTo>
                <a:lnTo>
                  <a:pt x="357188" y="8930"/>
                </a:lnTo>
                <a:lnTo>
                  <a:pt x="392906" y="8930"/>
                </a:lnTo>
                <a:lnTo>
                  <a:pt x="419695" y="8930"/>
                </a:lnTo>
                <a:lnTo>
                  <a:pt x="437555" y="0"/>
                </a:lnTo>
                <a:lnTo>
                  <a:pt x="464344" y="0"/>
                </a:lnTo>
                <a:lnTo>
                  <a:pt x="491133" y="0"/>
                </a:lnTo>
                <a:lnTo>
                  <a:pt x="517922" y="0"/>
                </a:lnTo>
                <a:lnTo>
                  <a:pt x="544711" y="0"/>
                </a:lnTo>
                <a:lnTo>
                  <a:pt x="562570" y="0"/>
                </a:lnTo>
                <a:lnTo>
                  <a:pt x="589359" y="0"/>
                </a:lnTo>
                <a:lnTo>
                  <a:pt x="607219" y="0"/>
                </a:lnTo>
                <a:lnTo>
                  <a:pt x="634008" y="0"/>
                </a:lnTo>
                <a:lnTo>
                  <a:pt x="651867" y="0"/>
                </a:lnTo>
                <a:lnTo>
                  <a:pt x="669727" y="0"/>
                </a:lnTo>
                <a:lnTo>
                  <a:pt x="687586" y="8930"/>
                </a:lnTo>
                <a:lnTo>
                  <a:pt x="705445" y="8930"/>
                </a:lnTo>
                <a:lnTo>
                  <a:pt x="723305" y="8930"/>
                </a:lnTo>
                <a:lnTo>
                  <a:pt x="732234" y="8930"/>
                </a:lnTo>
                <a:lnTo>
                  <a:pt x="750094" y="17860"/>
                </a:lnTo>
                <a:lnTo>
                  <a:pt x="759024" y="17860"/>
                </a:lnTo>
                <a:lnTo>
                  <a:pt x="776883" y="26789"/>
                </a:lnTo>
                <a:lnTo>
                  <a:pt x="785813" y="35719"/>
                </a:lnTo>
                <a:lnTo>
                  <a:pt x="794742" y="44649"/>
                </a:lnTo>
                <a:lnTo>
                  <a:pt x="803672" y="53578"/>
                </a:lnTo>
                <a:lnTo>
                  <a:pt x="812602" y="53578"/>
                </a:lnTo>
                <a:lnTo>
                  <a:pt x="821531" y="62508"/>
                </a:lnTo>
                <a:lnTo>
                  <a:pt x="830461" y="71438"/>
                </a:lnTo>
                <a:lnTo>
                  <a:pt x="839391" y="80367"/>
                </a:lnTo>
                <a:lnTo>
                  <a:pt x="848320" y="89297"/>
                </a:lnTo>
                <a:lnTo>
                  <a:pt x="857250" y="98227"/>
                </a:lnTo>
                <a:lnTo>
                  <a:pt x="866180" y="107156"/>
                </a:lnTo>
                <a:lnTo>
                  <a:pt x="866180" y="116086"/>
                </a:lnTo>
                <a:lnTo>
                  <a:pt x="875109" y="125016"/>
                </a:lnTo>
                <a:lnTo>
                  <a:pt x="875109" y="133945"/>
                </a:lnTo>
                <a:lnTo>
                  <a:pt x="884039" y="142875"/>
                </a:lnTo>
                <a:lnTo>
                  <a:pt x="884039" y="151805"/>
                </a:lnTo>
                <a:lnTo>
                  <a:pt x="884039" y="160735"/>
                </a:lnTo>
                <a:lnTo>
                  <a:pt x="884039" y="178594"/>
                </a:lnTo>
                <a:lnTo>
                  <a:pt x="884039" y="187524"/>
                </a:lnTo>
                <a:lnTo>
                  <a:pt x="875109" y="205383"/>
                </a:lnTo>
                <a:lnTo>
                  <a:pt x="875109" y="223242"/>
                </a:lnTo>
                <a:lnTo>
                  <a:pt x="866180" y="241102"/>
                </a:lnTo>
                <a:lnTo>
                  <a:pt x="857250" y="250031"/>
                </a:lnTo>
                <a:lnTo>
                  <a:pt x="857250" y="267891"/>
                </a:lnTo>
                <a:lnTo>
                  <a:pt x="857250" y="285750"/>
                </a:lnTo>
                <a:lnTo>
                  <a:pt x="848320" y="303610"/>
                </a:lnTo>
                <a:lnTo>
                  <a:pt x="839391" y="312539"/>
                </a:lnTo>
                <a:lnTo>
                  <a:pt x="839391" y="330399"/>
                </a:lnTo>
                <a:lnTo>
                  <a:pt x="830461" y="339328"/>
                </a:lnTo>
                <a:lnTo>
                  <a:pt x="830461" y="357188"/>
                </a:lnTo>
                <a:lnTo>
                  <a:pt x="821531" y="366117"/>
                </a:lnTo>
                <a:lnTo>
                  <a:pt x="812602" y="375047"/>
                </a:lnTo>
                <a:lnTo>
                  <a:pt x="803672" y="383977"/>
                </a:lnTo>
                <a:lnTo>
                  <a:pt x="785813" y="383977"/>
                </a:lnTo>
                <a:lnTo>
                  <a:pt x="776883" y="392906"/>
                </a:lnTo>
                <a:lnTo>
                  <a:pt x="759024" y="392906"/>
                </a:lnTo>
                <a:lnTo>
                  <a:pt x="732234" y="392906"/>
                </a:lnTo>
                <a:lnTo>
                  <a:pt x="705445" y="383977"/>
                </a:lnTo>
                <a:lnTo>
                  <a:pt x="678656" y="383977"/>
                </a:lnTo>
                <a:lnTo>
                  <a:pt x="651867" y="375047"/>
                </a:lnTo>
                <a:lnTo>
                  <a:pt x="616149" y="375047"/>
                </a:lnTo>
                <a:lnTo>
                  <a:pt x="589359" y="366117"/>
                </a:lnTo>
                <a:lnTo>
                  <a:pt x="553641" y="366117"/>
                </a:lnTo>
                <a:lnTo>
                  <a:pt x="517922" y="366117"/>
                </a:lnTo>
                <a:lnTo>
                  <a:pt x="482203" y="357188"/>
                </a:lnTo>
                <a:lnTo>
                  <a:pt x="446484" y="357188"/>
                </a:lnTo>
                <a:lnTo>
                  <a:pt x="410766" y="348258"/>
                </a:lnTo>
                <a:lnTo>
                  <a:pt x="375047" y="348258"/>
                </a:lnTo>
                <a:lnTo>
                  <a:pt x="330399" y="348258"/>
                </a:lnTo>
                <a:lnTo>
                  <a:pt x="294680" y="348258"/>
                </a:lnTo>
                <a:lnTo>
                  <a:pt x="267891" y="348258"/>
                </a:lnTo>
                <a:lnTo>
                  <a:pt x="232172" y="348258"/>
                </a:lnTo>
                <a:lnTo>
                  <a:pt x="205383" y="348258"/>
                </a:lnTo>
                <a:lnTo>
                  <a:pt x="178594" y="348258"/>
                </a:lnTo>
                <a:lnTo>
                  <a:pt x="160734" y="348258"/>
                </a:lnTo>
                <a:lnTo>
                  <a:pt x="142875" y="348258"/>
                </a:lnTo>
                <a:lnTo>
                  <a:pt x="133945" y="348258"/>
                </a:lnTo>
                <a:lnTo>
                  <a:pt x="116086" y="348258"/>
                </a:lnTo>
                <a:lnTo>
                  <a:pt x="116086" y="348258"/>
                </a:lnTo>
                <a:lnTo>
                  <a:pt x="107156" y="339328"/>
                </a:lnTo>
                <a:lnTo>
                  <a:pt x="107156" y="339328"/>
                </a:lnTo>
                <a:lnTo>
                  <a:pt x="107156" y="339328"/>
                </a:lnTo>
                <a:lnTo>
                  <a:pt x="107156" y="339328"/>
                </a:lnTo>
                <a:lnTo>
                  <a:pt x="107156" y="33932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Freeform 648"/>
          <p:cNvSpPr/>
          <p:nvPr/>
        </p:nvSpPr>
        <p:spPr>
          <a:xfrm>
            <a:off x="7197328" y="3991570"/>
            <a:ext cx="642939" cy="276821"/>
          </a:xfrm>
          <a:custGeom>
            <a:avLst/>
            <a:gdLst/>
            <a:ahLst/>
            <a:cxnLst/>
            <a:rect l="0" t="0" r="0" b="0"/>
            <a:pathLst>
              <a:path w="642939" h="276821">
                <a:moveTo>
                  <a:pt x="0" y="89297"/>
                </a:moveTo>
                <a:lnTo>
                  <a:pt x="0" y="89297"/>
                </a:lnTo>
                <a:lnTo>
                  <a:pt x="0" y="89297"/>
                </a:lnTo>
                <a:lnTo>
                  <a:pt x="8930" y="89297"/>
                </a:lnTo>
                <a:lnTo>
                  <a:pt x="17860" y="80367"/>
                </a:lnTo>
                <a:lnTo>
                  <a:pt x="26789" y="71437"/>
                </a:lnTo>
                <a:lnTo>
                  <a:pt x="44649" y="71437"/>
                </a:lnTo>
                <a:lnTo>
                  <a:pt x="71438" y="62508"/>
                </a:lnTo>
                <a:lnTo>
                  <a:pt x="98227" y="53578"/>
                </a:lnTo>
                <a:lnTo>
                  <a:pt x="133945" y="44648"/>
                </a:lnTo>
                <a:lnTo>
                  <a:pt x="160735" y="35719"/>
                </a:lnTo>
                <a:lnTo>
                  <a:pt x="205383" y="26789"/>
                </a:lnTo>
                <a:lnTo>
                  <a:pt x="241102" y="17859"/>
                </a:lnTo>
                <a:lnTo>
                  <a:pt x="285750" y="8930"/>
                </a:lnTo>
                <a:lnTo>
                  <a:pt x="321469" y="8930"/>
                </a:lnTo>
                <a:lnTo>
                  <a:pt x="366117" y="0"/>
                </a:lnTo>
                <a:lnTo>
                  <a:pt x="410766" y="0"/>
                </a:lnTo>
                <a:lnTo>
                  <a:pt x="446485" y="0"/>
                </a:lnTo>
                <a:lnTo>
                  <a:pt x="482203" y="0"/>
                </a:lnTo>
                <a:lnTo>
                  <a:pt x="517922" y="0"/>
                </a:lnTo>
                <a:lnTo>
                  <a:pt x="544711" y="0"/>
                </a:lnTo>
                <a:lnTo>
                  <a:pt x="571500" y="0"/>
                </a:lnTo>
                <a:lnTo>
                  <a:pt x="589360" y="0"/>
                </a:lnTo>
                <a:lnTo>
                  <a:pt x="598289" y="0"/>
                </a:lnTo>
                <a:lnTo>
                  <a:pt x="607219" y="0"/>
                </a:lnTo>
                <a:lnTo>
                  <a:pt x="607219" y="0"/>
                </a:lnTo>
                <a:lnTo>
                  <a:pt x="598289" y="0"/>
                </a:lnTo>
                <a:lnTo>
                  <a:pt x="580430" y="0"/>
                </a:lnTo>
                <a:lnTo>
                  <a:pt x="562570" y="0"/>
                </a:lnTo>
                <a:lnTo>
                  <a:pt x="535781" y="8930"/>
                </a:lnTo>
                <a:lnTo>
                  <a:pt x="491133" y="8930"/>
                </a:lnTo>
                <a:lnTo>
                  <a:pt x="455414" y="17859"/>
                </a:lnTo>
                <a:lnTo>
                  <a:pt x="410766" y="17859"/>
                </a:lnTo>
                <a:lnTo>
                  <a:pt x="366117" y="26789"/>
                </a:lnTo>
                <a:lnTo>
                  <a:pt x="321469" y="44648"/>
                </a:lnTo>
                <a:lnTo>
                  <a:pt x="267891" y="53578"/>
                </a:lnTo>
                <a:lnTo>
                  <a:pt x="232172" y="62508"/>
                </a:lnTo>
                <a:lnTo>
                  <a:pt x="187524" y="80367"/>
                </a:lnTo>
                <a:lnTo>
                  <a:pt x="151805" y="89297"/>
                </a:lnTo>
                <a:lnTo>
                  <a:pt x="125016" y="107156"/>
                </a:lnTo>
                <a:lnTo>
                  <a:pt x="98227" y="116086"/>
                </a:lnTo>
                <a:lnTo>
                  <a:pt x="80367" y="125016"/>
                </a:lnTo>
                <a:lnTo>
                  <a:pt x="71438" y="133945"/>
                </a:lnTo>
                <a:lnTo>
                  <a:pt x="71438" y="133945"/>
                </a:lnTo>
                <a:lnTo>
                  <a:pt x="71438" y="133945"/>
                </a:lnTo>
                <a:lnTo>
                  <a:pt x="80367" y="142875"/>
                </a:lnTo>
                <a:lnTo>
                  <a:pt x="98227" y="142875"/>
                </a:lnTo>
                <a:lnTo>
                  <a:pt x="116086" y="133945"/>
                </a:lnTo>
                <a:lnTo>
                  <a:pt x="151805" y="133945"/>
                </a:lnTo>
                <a:lnTo>
                  <a:pt x="178594" y="125016"/>
                </a:lnTo>
                <a:lnTo>
                  <a:pt x="223242" y="116086"/>
                </a:lnTo>
                <a:lnTo>
                  <a:pt x="267891" y="116086"/>
                </a:lnTo>
                <a:lnTo>
                  <a:pt x="312539" y="107156"/>
                </a:lnTo>
                <a:lnTo>
                  <a:pt x="366117" y="98226"/>
                </a:lnTo>
                <a:lnTo>
                  <a:pt x="410766" y="98226"/>
                </a:lnTo>
                <a:lnTo>
                  <a:pt x="464344" y="98226"/>
                </a:lnTo>
                <a:lnTo>
                  <a:pt x="508992" y="98226"/>
                </a:lnTo>
                <a:lnTo>
                  <a:pt x="544711" y="107156"/>
                </a:lnTo>
                <a:lnTo>
                  <a:pt x="580430" y="116086"/>
                </a:lnTo>
                <a:lnTo>
                  <a:pt x="616149" y="125016"/>
                </a:lnTo>
                <a:lnTo>
                  <a:pt x="634008" y="133945"/>
                </a:lnTo>
                <a:lnTo>
                  <a:pt x="642938" y="133945"/>
                </a:lnTo>
                <a:lnTo>
                  <a:pt x="642938" y="142875"/>
                </a:lnTo>
                <a:lnTo>
                  <a:pt x="634008" y="151805"/>
                </a:lnTo>
                <a:lnTo>
                  <a:pt x="616149" y="151805"/>
                </a:lnTo>
                <a:lnTo>
                  <a:pt x="589360" y="160734"/>
                </a:lnTo>
                <a:lnTo>
                  <a:pt x="553641" y="160734"/>
                </a:lnTo>
                <a:lnTo>
                  <a:pt x="517922" y="160734"/>
                </a:lnTo>
                <a:lnTo>
                  <a:pt x="473274" y="169664"/>
                </a:lnTo>
                <a:lnTo>
                  <a:pt x="419695" y="169664"/>
                </a:lnTo>
                <a:lnTo>
                  <a:pt x="366117" y="178594"/>
                </a:lnTo>
                <a:lnTo>
                  <a:pt x="312539" y="178594"/>
                </a:lnTo>
                <a:lnTo>
                  <a:pt x="258961" y="187523"/>
                </a:lnTo>
                <a:lnTo>
                  <a:pt x="214313" y="196453"/>
                </a:lnTo>
                <a:lnTo>
                  <a:pt x="178594" y="205383"/>
                </a:lnTo>
                <a:lnTo>
                  <a:pt x="142875" y="214312"/>
                </a:lnTo>
                <a:lnTo>
                  <a:pt x="116086" y="223242"/>
                </a:lnTo>
                <a:lnTo>
                  <a:pt x="98227" y="232172"/>
                </a:lnTo>
                <a:lnTo>
                  <a:pt x="89297" y="241101"/>
                </a:lnTo>
                <a:lnTo>
                  <a:pt x="98227" y="241101"/>
                </a:lnTo>
                <a:lnTo>
                  <a:pt x="107156" y="241101"/>
                </a:lnTo>
                <a:lnTo>
                  <a:pt x="116086" y="250031"/>
                </a:lnTo>
                <a:lnTo>
                  <a:pt x="142875" y="241101"/>
                </a:lnTo>
                <a:lnTo>
                  <a:pt x="178594" y="241101"/>
                </a:lnTo>
                <a:lnTo>
                  <a:pt x="223242" y="241101"/>
                </a:lnTo>
                <a:lnTo>
                  <a:pt x="267891" y="232172"/>
                </a:lnTo>
                <a:lnTo>
                  <a:pt x="312539" y="232172"/>
                </a:lnTo>
                <a:lnTo>
                  <a:pt x="366117" y="232172"/>
                </a:lnTo>
                <a:lnTo>
                  <a:pt x="410766" y="232172"/>
                </a:lnTo>
                <a:lnTo>
                  <a:pt x="464344" y="232172"/>
                </a:lnTo>
                <a:lnTo>
                  <a:pt x="500063" y="241101"/>
                </a:lnTo>
                <a:lnTo>
                  <a:pt x="544711" y="241101"/>
                </a:lnTo>
                <a:lnTo>
                  <a:pt x="571500" y="250031"/>
                </a:lnTo>
                <a:lnTo>
                  <a:pt x="598289" y="258961"/>
                </a:lnTo>
                <a:lnTo>
                  <a:pt x="616149" y="267891"/>
                </a:lnTo>
                <a:lnTo>
                  <a:pt x="625078" y="267891"/>
                </a:lnTo>
                <a:lnTo>
                  <a:pt x="625078" y="267891"/>
                </a:lnTo>
                <a:lnTo>
                  <a:pt x="616149" y="267891"/>
                </a:lnTo>
                <a:lnTo>
                  <a:pt x="598289" y="276820"/>
                </a:lnTo>
                <a:lnTo>
                  <a:pt x="580430" y="276820"/>
                </a:lnTo>
                <a:lnTo>
                  <a:pt x="544711" y="276820"/>
                </a:lnTo>
                <a:lnTo>
                  <a:pt x="508992" y="276820"/>
                </a:lnTo>
                <a:lnTo>
                  <a:pt x="464344" y="267891"/>
                </a:lnTo>
                <a:lnTo>
                  <a:pt x="419695" y="276820"/>
                </a:lnTo>
                <a:lnTo>
                  <a:pt x="383977" y="276820"/>
                </a:lnTo>
                <a:lnTo>
                  <a:pt x="383977" y="276820"/>
                </a:lnTo>
                <a:lnTo>
                  <a:pt x="348258" y="276820"/>
                </a:lnTo>
                <a:lnTo>
                  <a:pt x="348258" y="27682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0" name="Freeform 649"/>
          <p:cNvSpPr/>
          <p:nvPr/>
        </p:nvSpPr>
        <p:spPr>
          <a:xfrm>
            <a:off x="7206258" y="4393406"/>
            <a:ext cx="26790" cy="205384"/>
          </a:xfrm>
          <a:custGeom>
            <a:avLst/>
            <a:gdLst/>
            <a:ahLst/>
            <a:cxnLst/>
            <a:rect l="0" t="0" r="0" b="0"/>
            <a:pathLst>
              <a:path w="26790" h="205384">
                <a:moveTo>
                  <a:pt x="26789" y="0"/>
                </a:moveTo>
                <a:lnTo>
                  <a:pt x="26789" y="0"/>
                </a:lnTo>
                <a:lnTo>
                  <a:pt x="26789" y="0"/>
                </a:lnTo>
                <a:lnTo>
                  <a:pt x="26789" y="8930"/>
                </a:lnTo>
                <a:lnTo>
                  <a:pt x="17859" y="17859"/>
                </a:lnTo>
                <a:lnTo>
                  <a:pt x="17859" y="26789"/>
                </a:lnTo>
                <a:lnTo>
                  <a:pt x="17859" y="44648"/>
                </a:lnTo>
                <a:lnTo>
                  <a:pt x="8930" y="71437"/>
                </a:lnTo>
                <a:lnTo>
                  <a:pt x="8930" y="89297"/>
                </a:lnTo>
                <a:lnTo>
                  <a:pt x="8930" y="107156"/>
                </a:lnTo>
                <a:lnTo>
                  <a:pt x="0" y="133945"/>
                </a:lnTo>
                <a:lnTo>
                  <a:pt x="0" y="151805"/>
                </a:lnTo>
                <a:lnTo>
                  <a:pt x="0" y="160734"/>
                </a:lnTo>
                <a:lnTo>
                  <a:pt x="0" y="178594"/>
                </a:lnTo>
                <a:lnTo>
                  <a:pt x="0" y="187523"/>
                </a:lnTo>
                <a:lnTo>
                  <a:pt x="0" y="196453"/>
                </a:lnTo>
                <a:lnTo>
                  <a:pt x="0" y="205383"/>
                </a:lnTo>
                <a:lnTo>
                  <a:pt x="8930" y="205383"/>
                </a:lnTo>
                <a:lnTo>
                  <a:pt x="8930" y="205383"/>
                </a:lnTo>
                <a:lnTo>
                  <a:pt x="8930" y="196453"/>
                </a:lnTo>
                <a:lnTo>
                  <a:pt x="8930" y="19645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Freeform 650"/>
          <p:cNvSpPr/>
          <p:nvPr/>
        </p:nvSpPr>
        <p:spPr>
          <a:xfrm>
            <a:off x="7116961" y="4375546"/>
            <a:ext cx="223243" cy="26791"/>
          </a:xfrm>
          <a:custGeom>
            <a:avLst/>
            <a:gdLst/>
            <a:ahLst/>
            <a:cxnLst/>
            <a:rect l="0" t="0" r="0" b="0"/>
            <a:pathLst>
              <a:path w="223243" h="26791">
                <a:moveTo>
                  <a:pt x="223242" y="8930"/>
                </a:moveTo>
                <a:lnTo>
                  <a:pt x="223242" y="8930"/>
                </a:lnTo>
                <a:lnTo>
                  <a:pt x="214312" y="8930"/>
                </a:lnTo>
                <a:lnTo>
                  <a:pt x="205383" y="0"/>
                </a:lnTo>
                <a:lnTo>
                  <a:pt x="196453" y="0"/>
                </a:lnTo>
                <a:lnTo>
                  <a:pt x="178594" y="0"/>
                </a:lnTo>
                <a:lnTo>
                  <a:pt x="169664" y="0"/>
                </a:lnTo>
                <a:lnTo>
                  <a:pt x="151805" y="0"/>
                </a:lnTo>
                <a:lnTo>
                  <a:pt x="125016" y="8930"/>
                </a:lnTo>
                <a:lnTo>
                  <a:pt x="107156" y="8930"/>
                </a:lnTo>
                <a:lnTo>
                  <a:pt x="89297" y="8930"/>
                </a:lnTo>
                <a:lnTo>
                  <a:pt x="71437" y="8930"/>
                </a:lnTo>
                <a:lnTo>
                  <a:pt x="53578" y="17860"/>
                </a:lnTo>
                <a:lnTo>
                  <a:pt x="35719" y="17860"/>
                </a:lnTo>
                <a:lnTo>
                  <a:pt x="26789" y="17860"/>
                </a:lnTo>
                <a:lnTo>
                  <a:pt x="8930" y="26790"/>
                </a:lnTo>
                <a:lnTo>
                  <a:pt x="8930" y="26790"/>
                </a:lnTo>
                <a:lnTo>
                  <a:pt x="0" y="26790"/>
                </a:lnTo>
                <a:lnTo>
                  <a:pt x="0" y="2679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Freeform 651"/>
          <p:cNvSpPr/>
          <p:nvPr/>
        </p:nvSpPr>
        <p:spPr>
          <a:xfrm>
            <a:off x="7286625" y="4429125"/>
            <a:ext cx="71439" cy="142876"/>
          </a:xfrm>
          <a:custGeom>
            <a:avLst/>
            <a:gdLst/>
            <a:ahLst/>
            <a:cxnLst/>
            <a:rect l="0" t="0" r="0" b="0"/>
            <a:pathLst>
              <a:path w="71439" h="142876">
                <a:moveTo>
                  <a:pt x="26789" y="98226"/>
                </a:moveTo>
                <a:lnTo>
                  <a:pt x="26789" y="98226"/>
                </a:lnTo>
                <a:lnTo>
                  <a:pt x="26789" y="98226"/>
                </a:lnTo>
                <a:lnTo>
                  <a:pt x="35719" y="98226"/>
                </a:lnTo>
                <a:lnTo>
                  <a:pt x="35719" y="89296"/>
                </a:lnTo>
                <a:lnTo>
                  <a:pt x="44648" y="89296"/>
                </a:lnTo>
                <a:lnTo>
                  <a:pt x="53578" y="89296"/>
                </a:lnTo>
                <a:lnTo>
                  <a:pt x="53578" y="80367"/>
                </a:lnTo>
                <a:lnTo>
                  <a:pt x="62508" y="71437"/>
                </a:lnTo>
                <a:lnTo>
                  <a:pt x="62508" y="53578"/>
                </a:lnTo>
                <a:lnTo>
                  <a:pt x="71438" y="35718"/>
                </a:lnTo>
                <a:lnTo>
                  <a:pt x="71438" y="17859"/>
                </a:lnTo>
                <a:lnTo>
                  <a:pt x="71438" y="8929"/>
                </a:lnTo>
                <a:lnTo>
                  <a:pt x="71438" y="0"/>
                </a:lnTo>
                <a:lnTo>
                  <a:pt x="62508" y="0"/>
                </a:lnTo>
                <a:lnTo>
                  <a:pt x="53578" y="0"/>
                </a:lnTo>
                <a:lnTo>
                  <a:pt x="44648" y="8929"/>
                </a:lnTo>
                <a:lnTo>
                  <a:pt x="35719" y="26789"/>
                </a:lnTo>
                <a:lnTo>
                  <a:pt x="26789" y="35718"/>
                </a:lnTo>
                <a:lnTo>
                  <a:pt x="17859" y="62507"/>
                </a:lnTo>
                <a:lnTo>
                  <a:pt x="0" y="71437"/>
                </a:lnTo>
                <a:lnTo>
                  <a:pt x="0" y="98226"/>
                </a:lnTo>
                <a:lnTo>
                  <a:pt x="0" y="107156"/>
                </a:lnTo>
                <a:lnTo>
                  <a:pt x="0" y="125015"/>
                </a:lnTo>
                <a:lnTo>
                  <a:pt x="0" y="133945"/>
                </a:lnTo>
                <a:lnTo>
                  <a:pt x="8930" y="142875"/>
                </a:lnTo>
                <a:lnTo>
                  <a:pt x="17859" y="142875"/>
                </a:lnTo>
                <a:lnTo>
                  <a:pt x="26789" y="142875"/>
                </a:lnTo>
                <a:lnTo>
                  <a:pt x="26789" y="142875"/>
                </a:lnTo>
                <a:lnTo>
                  <a:pt x="44648" y="142875"/>
                </a:lnTo>
                <a:lnTo>
                  <a:pt x="44648"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Freeform 652"/>
          <p:cNvSpPr/>
          <p:nvPr/>
        </p:nvSpPr>
        <p:spPr>
          <a:xfrm>
            <a:off x="7438430" y="4446984"/>
            <a:ext cx="71438" cy="133946"/>
          </a:xfrm>
          <a:custGeom>
            <a:avLst/>
            <a:gdLst/>
            <a:ahLst/>
            <a:cxnLst/>
            <a:rect l="0" t="0" r="0" b="0"/>
            <a:pathLst>
              <a:path w="71438" h="133946">
                <a:moveTo>
                  <a:pt x="8929" y="0"/>
                </a:moveTo>
                <a:lnTo>
                  <a:pt x="8929" y="8930"/>
                </a:lnTo>
                <a:lnTo>
                  <a:pt x="8929" y="17859"/>
                </a:lnTo>
                <a:lnTo>
                  <a:pt x="0" y="35719"/>
                </a:lnTo>
                <a:lnTo>
                  <a:pt x="0" y="53578"/>
                </a:lnTo>
                <a:lnTo>
                  <a:pt x="0" y="71437"/>
                </a:lnTo>
                <a:lnTo>
                  <a:pt x="0" y="89297"/>
                </a:lnTo>
                <a:lnTo>
                  <a:pt x="0" y="107156"/>
                </a:lnTo>
                <a:lnTo>
                  <a:pt x="0" y="116086"/>
                </a:lnTo>
                <a:lnTo>
                  <a:pt x="0" y="125016"/>
                </a:lnTo>
                <a:lnTo>
                  <a:pt x="0" y="133945"/>
                </a:lnTo>
                <a:lnTo>
                  <a:pt x="0" y="133945"/>
                </a:lnTo>
                <a:lnTo>
                  <a:pt x="0" y="133945"/>
                </a:lnTo>
                <a:lnTo>
                  <a:pt x="0" y="133945"/>
                </a:lnTo>
                <a:lnTo>
                  <a:pt x="0" y="125016"/>
                </a:lnTo>
                <a:lnTo>
                  <a:pt x="8929" y="116086"/>
                </a:lnTo>
                <a:lnTo>
                  <a:pt x="8929" y="98227"/>
                </a:lnTo>
                <a:lnTo>
                  <a:pt x="17859" y="89297"/>
                </a:lnTo>
                <a:lnTo>
                  <a:pt x="17859" y="71437"/>
                </a:lnTo>
                <a:lnTo>
                  <a:pt x="26789" y="53578"/>
                </a:lnTo>
                <a:lnTo>
                  <a:pt x="35718" y="44648"/>
                </a:lnTo>
                <a:lnTo>
                  <a:pt x="44648" y="26789"/>
                </a:lnTo>
                <a:lnTo>
                  <a:pt x="53578" y="26789"/>
                </a:lnTo>
                <a:lnTo>
                  <a:pt x="53578" y="26789"/>
                </a:lnTo>
                <a:lnTo>
                  <a:pt x="71437" y="17859"/>
                </a:lnTo>
                <a:lnTo>
                  <a:pt x="71437" y="1785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4" name="Freeform 653"/>
          <p:cNvSpPr/>
          <p:nvPr/>
        </p:nvSpPr>
        <p:spPr>
          <a:xfrm>
            <a:off x="7572375" y="4455914"/>
            <a:ext cx="71439" cy="125016"/>
          </a:xfrm>
          <a:custGeom>
            <a:avLst/>
            <a:gdLst/>
            <a:ahLst/>
            <a:cxnLst/>
            <a:rect l="0" t="0" r="0" b="0"/>
            <a:pathLst>
              <a:path w="71439" h="125016">
                <a:moveTo>
                  <a:pt x="17859" y="0"/>
                </a:moveTo>
                <a:lnTo>
                  <a:pt x="17859" y="8929"/>
                </a:lnTo>
                <a:lnTo>
                  <a:pt x="17859" y="17859"/>
                </a:lnTo>
                <a:lnTo>
                  <a:pt x="8930" y="26789"/>
                </a:lnTo>
                <a:lnTo>
                  <a:pt x="8930" y="44648"/>
                </a:lnTo>
                <a:lnTo>
                  <a:pt x="8930" y="53578"/>
                </a:lnTo>
                <a:lnTo>
                  <a:pt x="0" y="71437"/>
                </a:lnTo>
                <a:lnTo>
                  <a:pt x="0" y="89297"/>
                </a:lnTo>
                <a:lnTo>
                  <a:pt x="0" y="98226"/>
                </a:lnTo>
                <a:lnTo>
                  <a:pt x="0" y="107156"/>
                </a:lnTo>
                <a:lnTo>
                  <a:pt x="0" y="116086"/>
                </a:lnTo>
                <a:lnTo>
                  <a:pt x="0" y="125015"/>
                </a:lnTo>
                <a:lnTo>
                  <a:pt x="0" y="125015"/>
                </a:lnTo>
                <a:lnTo>
                  <a:pt x="0" y="125015"/>
                </a:lnTo>
                <a:lnTo>
                  <a:pt x="0" y="125015"/>
                </a:lnTo>
                <a:lnTo>
                  <a:pt x="0" y="125015"/>
                </a:lnTo>
                <a:lnTo>
                  <a:pt x="0" y="116086"/>
                </a:lnTo>
                <a:lnTo>
                  <a:pt x="0" y="107156"/>
                </a:lnTo>
                <a:lnTo>
                  <a:pt x="8930" y="89297"/>
                </a:lnTo>
                <a:lnTo>
                  <a:pt x="8930" y="80367"/>
                </a:lnTo>
                <a:lnTo>
                  <a:pt x="17859" y="53578"/>
                </a:lnTo>
                <a:lnTo>
                  <a:pt x="26789" y="35718"/>
                </a:lnTo>
                <a:lnTo>
                  <a:pt x="35719" y="17859"/>
                </a:lnTo>
                <a:lnTo>
                  <a:pt x="35719" y="8929"/>
                </a:lnTo>
                <a:lnTo>
                  <a:pt x="44648" y="0"/>
                </a:lnTo>
                <a:lnTo>
                  <a:pt x="44648" y="0"/>
                </a:lnTo>
                <a:lnTo>
                  <a:pt x="53578" y="0"/>
                </a:lnTo>
                <a:lnTo>
                  <a:pt x="53578" y="8929"/>
                </a:lnTo>
                <a:lnTo>
                  <a:pt x="62508" y="17859"/>
                </a:lnTo>
                <a:lnTo>
                  <a:pt x="62508" y="17859"/>
                </a:lnTo>
                <a:lnTo>
                  <a:pt x="62508" y="26789"/>
                </a:lnTo>
                <a:lnTo>
                  <a:pt x="62508" y="26789"/>
                </a:lnTo>
                <a:lnTo>
                  <a:pt x="71438" y="26789"/>
                </a:lnTo>
                <a:lnTo>
                  <a:pt x="71438" y="2678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5" name="Freeform 654"/>
          <p:cNvSpPr/>
          <p:nvPr/>
        </p:nvSpPr>
        <p:spPr>
          <a:xfrm>
            <a:off x="7643813" y="4491632"/>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reeform 655"/>
          <p:cNvSpPr/>
          <p:nvPr/>
        </p:nvSpPr>
        <p:spPr>
          <a:xfrm>
            <a:off x="7500938" y="4411265"/>
            <a:ext cx="26790" cy="151806"/>
          </a:xfrm>
          <a:custGeom>
            <a:avLst/>
            <a:gdLst/>
            <a:ahLst/>
            <a:cxnLst/>
            <a:rect l="0" t="0" r="0" b="0"/>
            <a:pathLst>
              <a:path w="26790" h="151806">
                <a:moveTo>
                  <a:pt x="26789" y="0"/>
                </a:moveTo>
                <a:lnTo>
                  <a:pt x="26789" y="8930"/>
                </a:lnTo>
                <a:lnTo>
                  <a:pt x="26789" y="8930"/>
                </a:lnTo>
                <a:lnTo>
                  <a:pt x="26789" y="8930"/>
                </a:lnTo>
                <a:lnTo>
                  <a:pt x="26789" y="8930"/>
                </a:lnTo>
                <a:lnTo>
                  <a:pt x="26789" y="17860"/>
                </a:lnTo>
                <a:lnTo>
                  <a:pt x="26789" y="17860"/>
                </a:lnTo>
                <a:lnTo>
                  <a:pt x="26789" y="26789"/>
                </a:lnTo>
                <a:lnTo>
                  <a:pt x="17859" y="35719"/>
                </a:lnTo>
                <a:lnTo>
                  <a:pt x="17859" y="53578"/>
                </a:lnTo>
                <a:lnTo>
                  <a:pt x="17859" y="62508"/>
                </a:lnTo>
                <a:lnTo>
                  <a:pt x="17859" y="80367"/>
                </a:lnTo>
                <a:lnTo>
                  <a:pt x="8929" y="89297"/>
                </a:lnTo>
                <a:lnTo>
                  <a:pt x="8929" y="107156"/>
                </a:lnTo>
                <a:lnTo>
                  <a:pt x="8929" y="116086"/>
                </a:lnTo>
                <a:lnTo>
                  <a:pt x="0" y="133946"/>
                </a:lnTo>
                <a:lnTo>
                  <a:pt x="0" y="142875"/>
                </a:lnTo>
                <a:lnTo>
                  <a:pt x="0" y="142875"/>
                </a:lnTo>
                <a:lnTo>
                  <a:pt x="0" y="151805"/>
                </a:lnTo>
                <a:lnTo>
                  <a:pt x="0" y="151805"/>
                </a:lnTo>
                <a:lnTo>
                  <a:pt x="0" y="151805"/>
                </a:lnTo>
                <a:lnTo>
                  <a:pt x="0" y="151805"/>
                </a:lnTo>
                <a:lnTo>
                  <a:pt x="0" y="15180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Freeform 656"/>
          <p:cNvSpPr/>
          <p:nvPr/>
        </p:nvSpPr>
        <p:spPr>
          <a:xfrm>
            <a:off x="7509867" y="4366617"/>
            <a:ext cx="8931" cy="8930"/>
          </a:xfrm>
          <a:custGeom>
            <a:avLst/>
            <a:gdLst/>
            <a:ahLst/>
            <a:cxnLst/>
            <a:rect l="0" t="0" r="0" b="0"/>
            <a:pathLst>
              <a:path w="8931" h="8930">
                <a:moveTo>
                  <a:pt x="8930" y="8929"/>
                </a:moveTo>
                <a:lnTo>
                  <a:pt x="8930" y="8929"/>
                </a:lnTo>
                <a:lnTo>
                  <a:pt x="8930" y="8929"/>
                </a:lnTo>
                <a:lnTo>
                  <a:pt x="8930" y="0"/>
                </a:lnTo>
                <a:lnTo>
                  <a:pt x="0" y="0"/>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8" name="Freeform 657"/>
          <p:cNvSpPr/>
          <p:nvPr/>
        </p:nvSpPr>
        <p:spPr>
          <a:xfrm>
            <a:off x="7608094" y="4411265"/>
            <a:ext cx="142876" cy="133947"/>
          </a:xfrm>
          <a:custGeom>
            <a:avLst/>
            <a:gdLst/>
            <a:ahLst/>
            <a:cxnLst/>
            <a:rect l="0" t="0" r="0" b="0"/>
            <a:pathLst>
              <a:path w="142876" h="133947">
                <a:moveTo>
                  <a:pt x="0" y="26789"/>
                </a:moveTo>
                <a:lnTo>
                  <a:pt x="0" y="26789"/>
                </a:lnTo>
                <a:lnTo>
                  <a:pt x="0" y="26789"/>
                </a:lnTo>
                <a:lnTo>
                  <a:pt x="0" y="26789"/>
                </a:lnTo>
                <a:lnTo>
                  <a:pt x="0" y="35719"/>
                </a:lnTo>
                <a:lnTo>
                  <a:pt x="0" y="44649"/>
                </a:lnTo>
                <a:lnTo>
                  <a:pt x="8929" y="53578"/>
                </a:lnTo>
                <a:lnTo>
                  <a:pt x="8929" y="62508"/>
                </a:lnTo>
                <a:lnTo>
                  <a:pt x="8929" y="62508"/>
                </a:lnTo>
                <a:lnTo>
                  <a:pt x="8929" y="71438"/>
                </a:lnTo>
                <a:lnTo>
                  <a:pt x="8929" y="80367"/>
                </a:lnTo>
                <a:lnTo>
                  <a:pt x="0" y="89297"/>
                </a:lnTo>
                <a:lnTo>
                  <a:pt x="0" y="89297"/>
                </a:lnTo>
                <a:lnTo>
                  <a:pt x="0" y="89297"/>
                </a:lnTo>
                <a:lnTo>
                  <a:pt x="0" y="89297"/>
                </a:lnTo>
                <a:lnTo>
                  <a:pt x="0" y="89297"/>
                </a:lnTo>
                <a:lnTo>
                  <a:pt x="0" y="89297"/>
                </a:lnTo>
                <a:lnTo>
                  <a:pt x="8929" y="80367"/>
                </a:lnTo>
                <a:lnTo>
                  <a:pt x="8929" y="62508"/>
                </a:lnTo>
                <a:lnTo>
                  <a:pt x="8929" y="53578"/>
                </a:lnTo>
                <a:lnTo>
                  <a:pt x="17859" y="35719"/>
                </a:lnTo>
                <a:lnTo>
                  <a:pt x="26789" y="26789"/>
                </a:lnTo>
                <a:lnTo>
                  <a:pt x="35719" y="8930"/>
                </a:lnTo>
                <a:lnTo>
                  <a:pt x="35719" y="0"/>
                </a:lnTo>
                <a:lnTo>
                  <a:pt x="44648" y="0"/>
                </a:lnTo>
                <a:lnTo>
                  <a:pt x="53578" y="0"/>
                </a:lnTo>
                <a:lnTo>
                  <a:pt x="53578" y="0"/>
                </a:lnTo>
                <a:lnTo>
                  <a:pt x="62508" y="8930"/>
                </a:lnTo>
                <a:lnTo>
                  <a:pt x="71437" y="8930"/>
                </a:lnTo>
                <a:lnTo>
                  <a:pt x="71437" y="26789"/>
                </a:lnTo>
                <a:lnTo>
                  <a:pt x="71437" y="35719"/>
                </a:lnTo>
                <a:lnTo>
                  <a:pt x="80367" y="44649"/>
                </a:lnTo>
                <a:lnTo>
                  <a:pt x="80367" y="62508"/>
                </a:lnTo>
                <a:lnTo>
                  <a:pt x="71437" y="62508"/>
                </a:lnTo>
                <a:lnTo>
                  <a:pt x="71437" y="71438"/>
                </a:lnTo>
                <a:lnTo>
                  <a:pt x="71437" y="80367"/>
                </a:lnTo>
                <a:lnTo>
                  <a:pt x="71437" y="80367"/>
                </a:lnTo>
                <a:lnTo>
                  <a:pt x="71437" y="89297"/>
                </a:lnTo>
                <a:lnTo>
                  <a:pt x="71437" y="89297"/>
                </a:lnTo>
                <a:lnTo>
                  <a:pt x="80367" y="89297"/>
                </a:lnTo>
                <a:lnTo>
                  <a:pt x="80367" y="80367"/>
                </a:lnTo>
                <a:lnTo>
                  <a:pt x="80367" y="80367"/>
                </a:lnTo>
                <a:lnTo>
                  <a:pt x="89297" y="71438"/>
                </a:lnTo>
                <a:lnTo>
                  <a:pt x="98226" y="53578"/>
                </a:lnTo>
                <a:lnTo>
                  <a:pt x="107156" y="35719"/>
                </a:lnTo>
                <a:lnTo>
                  <a:pt x="116086" y="26789"/>
                </a:lnTo>
                <a:lnTo>
                  <a:pt x="125015" y="17860"/>
                </a:lnTo>
                <a:lnTo>
                  <a:pt x="133945" y="8930"/>
                </a:lnTo>
                <a:lnTo>
                  <a:pt x="133945" y="17860"/>
                </a:lnTo>
                <a:lnTo>
                  <a:pt x="133945" y="26789"/>
                </a:lnTo>
                <a:lnTo>
                  <a:pt x="133945" y="35719"/>
                </a:lnTo>
                <a:lnTo>
                  <a:pt x="133945" y="44649"/>
                </a:lnTo>
                <a:lnTo>
                  <a:pt x="133945" y="62508"/>
                </a:lnTo>
                <a:lnTo>
                  <a:pt x="133945" y="80367"/>
                </a:lnTo>
                <a:lnTo>
                  <a:pt x="133945" y="89297"/>
                </a:lnTo>
                <a:lnTo>
                  <a:pt x="133945" y="98227"/>
                </a:lnTo>
                <a:lnTo>
                  <a:pt x="133945" y="107156"/>
                </a:lnTo>
                <a:lnTo>
                  <a:pt x="133945" y="116086"/>
                </a:lnTo>
                <a:lnTo>
                  <a:pt x="133945" y="125016"/>
                </a:lnTo>
                <a:lnTo>
                  <a:pt x="133945" y="125016"/>
                </a:lnTo>
                <a:lnTo>
                  <a:pt x="133945" y="125016"/>
                </a:lnTo>
                <a:lnTo>
                  <a:pt x="142875" y="133946"/>
                </a:lnTo>
                <a:lnTo>
                  <a:pt x="142875" y="13394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9" name="Freeform 658"/>
          <p:cNvSpPr/>
          <p:nvPr/>
        </p:nvSpPr>
        <p:spPr>
          <a:xfrm>
            <a:off x="7777758" y="4402336"/>
            <a:ext cx="17860" cy="116086"/>
          </a:xfrm>
          <a:custGeom>
            <a:avLst/>
            <a:gdLst/>
            <a:ahLst/>
            <a:cxnLst/>
            <a:rect l="0" t="0" r="0" b="0"/>
            <a:pathLst>
              <a:path w="17860" h="116086">
                <a:moveTo>
                  <a:pt x="17859" y="0"/>
                </a:moveTo>
                <a:lnTo>
                  <a:pt x="17859" y="0"/>
                </a:lnTo>
                <a:lnTo>
                  <a:pt x="17859" y="0"/>
                </a:lnTo>
                <a:lnTo>
                  <a:pt x="17859" y="17859"/>
                </a:lnTo>
                <a:lnTo>
                  <a:pt x="17859" y="26789"/>
                </a:lnTo>
                <a:lnTo>
                  <a:pt x="8930" y="44648"/>
                </a:lnTo>
                <a:lnTo>
                  <a:pt x="8930" y="53578"/>
                </a:lnTo>
                <a:lnTo>
                  <a:pt x="8930" y="71437"/>
                </a:lnTo>
                <a:lnTo>
                  <a:pt x="8930" y="89296"/>
                </a:lnTo>
                <a:lnTo>
                  <a:pt x="0" y="98226"/>
                </a:lnTo>
                <a:lnTo>
                  <a:pt x="0" y="107156"/>
                </a:lnTo>
                <a:lnTo>
                  <a:pt x="0" y="107156"/>
                </a:lnTo>
                <a:lnTo>
                  <a:pt x="0" y="116085"/>
                </a:lnTo>
                <a:lnTo>
                  <a:pt x="0" y="116085"/>
                </a:lnTo>
                <a:lnTo>
                  <a:pt x="0" y="116085"/>
                </a:lnTo>
                <a:lnTo>
                  <a:pt x="0" y="11608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Freeform 659"/>
          <p:cNvSpPr/>
          <p:nvPr/>
        </p:nvSpPr>
        <p:spPr>
          <a:xfrm>
            <a:off x="7840266" y="4366617"/>
            <a:ext cx="98227" cy="160735"/>
          </a:xfrm>
          <a:custGeom>
            <a:avLst/>
            <a:gdLst/>
            <a:ahLst/>
            <a:cxnLst/>
            <a:rect l="0" t="0" r="0" b="0"/>
            <a:pathLst>
              <a:path w="98227" h="160735">
                <a:moveTo>
                  <a:pt x="0" y="0"/>
                </a:moveTo>
                <a:lnTo>
                  <a:pt x="0" y="0"/>
                </a:lnTo>
                <a:lnTo>
                  <a:pt x="0" y="8929"/>
                </a:lnTo>
                <a:lnTo>
                  <a:pt x="8929" y="17859"/>
                </a:lnTo>
                <a:lnTo>
                  <a:pt x="8929" y="26789"/>
                </a:lnTo>
                <a:lnTo>
                  <a:pt x="8929" y="44648"/>
                </a:lnTo>
                <a:lnTo>
                  <a:pt x="8929" y="62508"/>
                </a:lnTo>
                <a:lnTo>
                  <a:pt x="8929" y="89297"/>
                </a:lnTo>
                <a:lnTo>
                  <a:pt x="8929" y="107156"/>
                </a:lnTo>
                <a:lnTo>
                  <a:pt x="8929" y="125015"/>
                </a:lnTo>
                <a:lnTo>
                  <a:pt x="8929" y="133945"/>
                </a:lnTo>
                <a:lnTo>
                  <a:pt x="8929" y="142875"/>
                </a:lnTo>
                <a:lnTo>
                  <a:pt x="8929" y="151804"/>
                </a:lnTo>
                <a:lnTo>
                  <a:pt x="8929" y="151804"/>
                </a:lnTo>
                <a:lnTo>
                  <a:pt x="8929" y="151804"/>
                </a:lnTo>
                <a:lnTo>
                  <a:pt x="8929" y="151804"/>
                </a:lnTo>
                <a:lnTo>
                  <a:pt x="8929" y="142875"/>
                </a:lnTo>
                <a:lnTo>
                  <a:pt x="8929" y="133945"/>
                </a:lnTo>
                <a:lnTo>
                  <a:pt x="17859" y="116086"/>
                </a:lnTo>
                <a:lnTo>
                  <a:pt x="26789" y="98226"/>
                </a:lnTo>
                <a:lnTo>
                  <a:pt x="35718" y="71437"/>
                </a:lnTo>
                <a:lnTo>
                  <a:pt x="44648" y="53578"/>
                </a:lnTo>
                <a:lnTo>
                  <a:pt x="44648" y="44648"/>
                </a:lnTo>
                <a:lnTo>
                  <a:pt x="53578" y="35719"/>
                </a:lnTo>
                <a:lnTo>
                  <a:pt x="62507" y="44648"/>
                </a:lnTo>
                <a:lnTo>
                  <a:pt x="71437" y="53578"/>
                </a:lnTo>
                <a:lnTo>
                  <a:pt x="80367" y="62508"/>
                </a:lnTo>
                <a:lnTo>
                  <a:pt x="80367" y="80367"/>
                </a:lnTo>
                <a:lnTo>
                  <a:pt x="80367" y="98226"/>
                </a:lnTo>
                <a:lnTo>
                  <a:pt x="89297" y="125015"/>
                </a:lnTo>
                <a:lnTo>
                  <a:pt x="89297" y="133945"/>
                </a:lnTo>
                <a:lnTo>
                  <a:pt x="89297" y="151804"/>
                </a:lnTo>
                <a:lnTo>
                  <a:pt x="89297" y="160734"/>
                </a:lnTo>
                <a:lnTo>
                  <a:pt x="89297" y="160734"/>
                </a:lnTo>
                <a:lnTo>
                  <a:pt x="89297" y="160734"/>
                </a:lnTo>
                <a:lnTo>
                  <a:pt x="89297" y="160734"/>
                </a:lnTo>
                <a:lnTo>
                  <a:pt x="98226" y="160734"/>
                </a:lnTo>
                <a:lnTo>
                  <a:pt x="98226" y="16073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Freeform 660"/>
          <p:cNvSpPr/>
          <p:nvPr/>
        </p:nvSpPr>
        <p:spPr>
          <a:xfrm>
            <a:off x="7983141" y="4357687"/>
            <a:ext cx="89298" cy="214314"/>
          </a:xfrm>
          <a:custGeom>
            <a:avLst/>
            <a:gdLst/>
            <a:ahLst/>
            <a:cxnLst/>
            <a:rect l="0" t="0" r="0" b="0"/>
            <a:pathLst>
              <a:path w="89298" h="214314">
                <a:moveTo>
                  <a:pt x="35718" y="0"/>
                </a:moveTo>
                <a:lnTo>
                  <a:pt x="26789" y="8930"/>
                </a:lnTo>
                <a:lnTo>
                  <a:pt x="26789" y="8930"/>
                </a:lnTo>
                <a:lnTo>
                  <a:pt x="17859" y="17859"/>
                </a:lnTo>
                <a:lnTo>
                  <a:pt x="17859" y="35719"/>
                </a:lnTo>
                <a:lnTo>
                  <a:pt x="8929" y="44649"/>
                </a:lnTo>
                <a:lnTo>
                  <a:pt x="0" y="62508"/>
                </a:lnTo>
                <a:lnTo>
                  <a:pt x="0" y="80367"/>
                </a:lnTo>
                <a:lnTo>
                  <a:pt x="0" y="98227"/>
                </a:lnTo>
                <a:lnTo>
                  <a:pt x="0" y="116086"/>
                </a:lnTo>
                <a:lnTo>
                  <a:pt x="0" y="133945"/>
                </a:lnTo>
                <a:lnTo>
                  <a:pt x="0" y="142875"/>
                </a:lnTo>
                <a:lnTo>
                  <a:pt x="8929" y="151805"/>
                </a:lnTo>
                <a:lnTo>
                  <a:pt x="8929" y="151805"/>
                </a:lnTo>
                <a:lnTo>
                  <a:pt x="17859" y="151805"/>
                </a:lnTo>
                <a:lnTo>
                  <a:pt x="26789" y="151805"/>
                </a:lnTo>
                <a:lnTo>
                  <a:pt x="35718" y="142875"/>
                </a:lnTo>
                <a:lnTo>
                  <a:pt x="44648" y="133945"/>
                </a:lnTo>
                <a:lnTo>
                  <a:pt x="53578" y="116086"/>
                </a:lnTo>
                <a:lnTo>
                  <a:pt x="62507" y="107156"/>
                </a:lnTo>
                <a:lnTo>
                  <a:pt x="71437" y="89297"/>
                </a:lnTo>
                <a:lnTo>
                  <a:pt x="71437" y="71438"/>
                </a:lnTo>
                <a:lnTo>
                  <a:pt x="71437" y="62508"/>
                </a:lnTo>
                <a:lnTo>
                  <a:pt x="80367" y="53578"/>
                </a:lnTo>
                <a:lnTo>
                  <a:pt x="80367" y="62508"/>
                </a:lnTo>
                <a:lnTo>
                  <a:pt x="80367" y="71438"/>
                </a:lnTo>
                <a:lnTo>
                  <a:pt x="80367" y="89297"/>
                </a:lnTo>
                <a:lnTo>
                  <a:pt x="80367" y="107156"/>
                </a:lnTo>
                <a:lnTo>
                  <a:pt x="80367" y="133945"/>
                </a:lnTo>
                <a:lnTo>
                  <a:pt x="80367" y="151805"/>
                </a:lnTo>
                <a:lnTo>
                  <a:pt x="80367" y="178594"/>
                </a:lnTo>
                <a:lnTo>
                  <a:pt x="71437" y="196453"/>
                </a:lnTo>
                <a:lnTo>
                  <a:pt x="80367" y="205383"/>
                </a:lnTo>
                <a:lnTo>
                  <a:pt x="80367" y="214313"/>
                </a:lnTo>
                <a:lnTo>
                  <a:pt x="89297" y="214313"/>
                </a:lnTo>
                <a:lnTo>
                  <a:pt x="89297" y="214313"/>
                </a:lnTo>
                <a:lnTo>
                  <a:pt x="89297" y="214313"/>
                </a:lnTo>
                <a:lnTo>
                  <a:pt x="89297"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2" name="Freeform 661"/>
          <p:cNvSpPr/>
          <p:nvPr/>
        </p:nvSpPr>
        <p:spPr>
          <a:xfrm>
            <a:off x="8143875" y="4304109"/>
            <a:ext cx="8931" cy="232173"/>
          </a:xfrm>
          <a:custGeom>
            <a:avLst/>
            <a:gdLst/>
            <a:ahLst/>
            <a:cxnLst/>
            <a:rect l="0" t="0" r="0" b="0"/>
            <a:pathLst>
              <a:path w="8931" h="232173">
                <a:moveTo>
                  <a:pt x="8930" y="0"/>
                </a:moveTo>
                <a:lnTo>
                  <a:pt x="8930" y="0"/>
                </a:lnTo>
                <a:lnTo>
                  <a:pt x="8930" y="8930"/>
                </a:lnTo>
                <a:lnTo>
                  <a:pt x="8930" y="17859"/>
                </a:lnTo>
                <a:lnTo>
                  <a:pt x="8930" y="26789"/>
                </a:lnTo>
                <a:lnTo>
                  <a:pt x="8930" y="44648"/>
                </a:lnTo>
                <a:lnTo>
                  <a:pt x="0" y="71437"/>
                </a:lnTo>
                <a:lnTo>
                  <a:pt x="8930" y="107156"/>
                </a:lnTo>
                <a:lnTo>
                  <a:pt x="8930" y="133945"/>
                </a:lnTo>
                <a:lnTo>
                  <a:pt x="8930" y="160734"/>
                </a:lnTo>
                <a:lnTo>
                  <a:pt x="8930" y="187523"/>
                </a:lnTo>
                <a:lnTo>
                  <a:pt x="8930" y="205383"/>
                </a:lnTo>
                <a:lnTo>
                  <a:pt x="8930" y="223242"/>
                </a:lnTo>
                <a:lnTo>
                  <a:pt x="0" y="232172"/>
                </a:lnTo>
                <a:lnTo>
                  <a:pt x="0" y="232172"/>
                </a:lnTo>
                <a:lnTo>
                  <a:pt x="0" y="232172"/>
                </a:lnTo>
                <a:lnTo>
                  <a:pt x="0" y="23217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3" name="Freeform 662"/>
          <p:cNvSpPr/>
          <p:nvPr/>
        </p:nvSpPr>
        <p:spPr>
          <a:xfrm>
            <a:off x="8099227" y="4357687"/>
            <a:ext cx="178594" cy="151806"/>
          </a:xfrm>
          <a:custGeom>
            <a:avLst/>
            <a:gdLst/>
            <a:ahLst/>
            <a:cxnLst/>
            <a:rect l="0" t="0" r="0" b="0"/>
            <a:pathLst>
              <a:path w="178594" h="151806">
                <a:moveTo>
                  <a:pt x="0" y="53578"/>
                </a:moveTo>
                <a:lnTo>
                  <a:pt x="0" y="53578"/>
                </a:lnTo>
                <a:lnTo>
                  <a:pt x="8929" y="44649"/>
                </a:lnTo>
                <a:lnTo>
                  <a:pt x="17859" y="44649"/>
                </a:lnTo>
                <a:lnTo>
                  <a:pt x="26789" y="35719"/>
                </a:lnTo>
                <a:lnTo>
                  <a:pt x="44648" y="35719"/>
                </a:lnTo>
                <a:lnTo>
                  <a:pt x="62507" y="26789"/>
                </a:lnTo>
                <a:lnTo>
                  <a:pt x="80367" y="26789"/>
                </a:lnTo>
                <a:lnTo>
                  <a:pt x="89296" y="17859"/>
                </a:lnTo>
                <a:lnTo>
                  <a:pt x="107155" y="26789"/>
                </a:lnTo>
                <a:lnTo>
                  <a:pt x="107155" y="26789"/>
                </a:lnTo>
                <a:lnTo>
                  <a:pt x="116085" y="35719"/>
                </a:lnTo>
                <a:lnTo>
                  <a:pt x="116085" y="53578"/>
                </a:lnTo>
                <a:lnTo>
                  <a:pt x="116085" y="71438"/>
                </a:lnTo>
                <a:lnTo>
                  <a:pt x="107155" y="89297"/>
                </a:lnTo>
                <a:lnTo>
                  <a:pt x="107155" y="107156"/>
                </a:lnTo>
                <a:lnTo>
                  <a:pt x="107155" y="125016"/>
                </a:lnTo>
                <a:lnTo>
                  <a:pt x="107155" y="133945"/>
                </a:lnTo>
                <a:lnTo>
                  <a:pt x="107155" y="142875"/>
                </a:lnTo>
                <a:lnTo>
                  <a:pt x="116085" y="151805"/>
                </a:lnTo>
                <a:lnTo>
                  <a:pt x="116085" y="151805"/>
                </a:lnTo>
                <a:lnTo>
                  <a:pt x="125014" y="151805"/>
                </a:lnTo>
                <a:lnTo>
                  <a:pt x="133944" y="151805"/>
                </a:lnTo>
                <a:lnTo>
                  <a:pt x="142874" y="142875"/>
                </a:lnTo>
                <a:lnTo>
                  <a:pt x="151803" y="133945"/>
                </a:lnTo>
                <a:lnTo>
                  <a:pt x="160733" y="116086"/>
                </a:lnTo>
                <a:lnTo>
                  <a:pt x="169663" y="89297"/>
                </a:lnTo>
                <a:lnTo>
                  <a:pt x="169663" y="62508"/>
                </a:lnTo>
                <a:lnTo>
                  <a:pt x="178593" y="35719"/>
                </a:lnTo>
                <a:lnTo>
                  <a:pt x="178593" y="17859"/>
                </a:lnTo>
                <a:lnTo>
                  <a:pt x="169663" y="8930"/>
                </a:lnTo>
                <a:lnTo>
                  <a:pt x="169663" y="0"/>
                </a:lnTo>
                <a:lnTo>
                  <a:pt x="160733" y="0"/>
                </a:lnTo>
                <a:lnTo>
                  <a:pt x="151803" y="0"/>
                </a:lnTo>
                <a:lnTo>
                  <a:pt x="142874" y="0"/>
                </a:lnTo>
                <a:lnTo>
                  <a:pt x="133944" y="0"/>
                </a:lnTo>
                <a:lnTo>
                  <a:pt x="125014" y="0"/>
                </a:lnTo>
                <a:lnTo>
                  <a:pt x="125014" y="0"/>
                </a:lnTo>
                <a:lnTo>
                  <a:pt x="125014" y="0"/>
                </a:lnTo>
                <a:lnTo>
                  <a:pt x="12501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Freeform 663"/>
          <p:cNvSpPr/>
          <p:nvPr/>
        </p:nvSpPr>
        <p:spPr>
          <a:xfrm>
            <a:off x="8286749" y="4348757"/>
            <a:ext cx="125017" cy="142876"/>
          </a:xfrm>
          <a:custGeom>
            <a:avLst/>
            <a:gdLst/>
            <a:ahLst/>
            <a:cxnLst/>
            <a:rect l="0" t="0" r="0" b="0"/>
            <a:pathLst>
              <a:path w="125017" h="142876">
                <a:moveTo>
                  <a:pt x="0" y="62508"/>
                </a:moveTo>
                <a:lnTo>
                  <a:pt x="0" y="71438"/>
                </a:lnTo>
                <a:lnTo>
                  <a:pt x="0" y="80368"/>
                </a:lnTo>
                <a:lnTo>
                  <a:pt x="8930" y="98227"/>
                </a:lnTo>
                <a:lnTo>
                  <a:pt x="17860" y="116086"/>
                </a:lnTo>
                <a:lnTo>
                  <a:pt x="17860" y="125016"/>
                </a:lnTo>
                <a:lnTo>
                  <a:pt x="17860" y="133946"/>
                </a:lnTo>
                <a:lnTo>
                  <a:pt x="17860" y="142875"/>
                </a:lnTo>
                <a:lnTo>
                  <a:pt x="17860" y="142875"/>
                </a:lnTo>
                <a:lnTo>
                  <a:pt x="17860" y="142875"/>
                </a:lnTo>
                <a:lnTo>
                  <a:pt x="17860" y="133946"/>
                </a:lnTo>
                <a:lnTo>
                  <a:pt x="26789" y="125016"/>
                </a:lnTo>
                <a:lnTo>
                  <a:pt x="26789" y="116086"/>
                </a:lnTo>
                <a:lnTo>
                  <a:pt x="35719" y="98227"/>
                </a:lnTo>
                <a:lnTo>
                  <a:pt x="35719" y="71438"/>
                </a:lnTo>
                <a:lnTo>
                  <a:pt x="44649" y="44649"/>
                </a:lnTo>
                <a:lnTo>
                  <a:pt x="53578" y="26789"/>
                </a:lnTo>
                <a:lnTo>
                  <a:pt x="62508" y="17860"/>
                </a:lnTo>
                <a:lnTo>
                  <a:pt x="80367" y="0"/>
                </a:lnTo>
                <a:lnTo>
                  <a:pt x="89297" y="0"/>
                </a:lnTo>
                <a:lnTo>
                  <a:pt x="98227" y="0"/>
                </a:lnTo>
                <a:lnTo>
                  <a:pt x="116086" y="0"/>
                </a:lnTo>
                <a:lnTo>
                  <a:pt x="116086" y="0"/>
                </a:lnTo>
                <a:lnTo>
                  <a:pt x="125016" y="0"/>
                </a:lnTo>
                <a:lnTo>
                  <a:pt x="12501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Freeform 664"/>
          <p:cNvSpPr/>
          <p:nvPr/>
        </p:nvSpPr>
        <p:spPr>
          <a:xfrm>
            <a:off x="7652742" y="4643437"/>
            <a:ext cx="133947" cy="241103"/>
          </a:xfrm>
          <a:custGeom>
            <a:avLst/>
            <a:gdLst/>
            <a:ahLst/>
            <a:cxnLst/>
            <a:rect l="0" t="0" r="0" b="0"/>
            <a:pathLst>
              <a:path w="133947" h="241103">
                <a:moveTo>
                  <a:pt x="133946" y="0"/>
                </a:moveTo>
                <a:lnTo>
                  <a:pt x="125016" y="0"/>
                </a:lnTo>
                <a:lnTo>
                  <a:pt x="116086" y="0"/>
                </a:lnTo>
                <a:lnTo>
                  <a:pt x="98227" y="8930"/>
                </a:lnTo>
                <a:lnTo>
                  <a:pt x="80367" y="17859"/>
                </a:lnTo>
                <a:lnTo>
                  <a:pt x="62508" y="26789"/>
                </a:lnTo>
                <a:lnTo>
                  <a:pt x="53578" y="44649"/>
                </a:lnTo>
                <a:lnTo>
                  <a:pt x="35719" y="53578"/>
                </a:lnTo>
                <a:lnTo>
                  <a:pt x="26789" y="62508"/>
                </a:lnTo>
                <a:lnTo>
                  <a:pt x="17860" y="71438"/>
                </a:lnTo>
                <a:lnTo>
                  <a:pt x="17860" y="80367"/>
                </a:lnTo>
                <a:lnTo>
                  <a:pt x="17860" y="89297"/>
                </a:lnTo>
                <a:lnTo>
                  <a:pt x="26789" y="98227"/>
                </a:lnTo>
                <a:lnTo>
                  <a:pt x="35719" y="98227"/>
                </a:lnTo>
                <a:lnTo>
                  <a:pt x="44649" y="107156"/>
                </a:lnTo>
                <a:lnTo>
                  <a:pt x="62508" y="116086"/>
                </a:lnTo>
                <a:lnTo>
                  <a:pt x="71438" y="125016"/>
                </a:lnTo>
                <a:lnTo>
                  <a:pt x="89297" y="142875"/>
                </a:lnTo>
                <a:lnTo>
                  <a:pt x="107156" y="151805"/>
                </a:lnTo>
                <a:lnTo>
                  <a:pt x="116086" y="160734"/>
                </a:lnTo>
                <a:lnTo>
                  <a:pt x="116086" y="169664"/>
                </a:lnTo>
                <a:lnTo>
                  <a:pt x="125016" y="178594"/>
                </a:lnTo>
                <a:lnTo>
                  <a:pt x="125016" y="187524"/>
                </a:lnTo>
                <a:lnTo>
                  <a:pt x="116086" y="205383"/>
                </a:lnTo>
                <a:lnTo>
                  <a:pt x="107156" y="214313"/>
                </a:lnTo>
                <a:lnTo>
                  <a:pt x="89297" y="223242"/>
                </a:lnTo>
                <a:lnTo>
                  <a:pt x="80367" y="232172"/>
                </a:lnTo>
                <a:lnTo>
                  <a:pt x="62508" y="241102"/>
                </a:lnTo>
                <a:lnTo>
                  <a:pt x="44649" y="241102"/>
                </a:lnTo>
                <a:lnTo>
                  <a:pt x="26789" y="241102"/>
                </a:lnTo>
                <a:lnTo>
                  <a:pt x="8930" y="232172"/>
                </a:lnTo>
                <a:lnTo>
                  <a:pt x="8930" y="232172"/>
                </a:lnTo>
                <a:lnTo>
                  <a:pt x="0" y="232172"/>
                </a:lnTo>
                <a:lnTo>
                  <a:pt x="0" y="23217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Freeform 665"/>
          <p:cNvSpPr/>
          <p:nvPr/>
        </p:nvSpPr>
        <p:spPr>
          <a:xfrm>
            <a:off x="7804547" y="4750593"/>
            <a:ext cx="89298" cy="125017"/>
          </a:xfrm>
          <a:custGeom>
            <a:avLst/>
            <a:gdLst/>
            <a:ahLst/>
            <a:cxnLst/>
            <a:rect l="0" t="0" r="0" b="0"/>
            <a:pathLst>
              <a:path w="89298" h="125017">
                <a:moveTo>
                  <a:pt x="0" y="62508"/>
                </a:moveTo>
                <a:lnTo>
                  <a:pt x="0" y="62508"/>
                </a:lnTo>
                <a:lnTo>
                  <a:pt x="17859" y="62508"/>
                </a:lnTo>
                <a:lnTo>
                  <a:pt x="26789" y="62508"/>
                </a:lnTo>
                <a:lnTo>
                  <a:pt x="44648" y="53578"/>
                </a:lnTo>
                <a:lnTo>
                  <a:pt x="53578" y="53578"/>
                </a:lnTo>
                <a:lnTo>
                  <a:pt x="71437" y="44649"/>
                </a:lnTo>
                <a:lnTo>
                  <a:pt x="80367" y="35719"/>
                </a:lnTo>
                <a:lnTo>
                  <a:pt x="89297" y="26789"/>
                </a:lnTo>
                <a:lnTo>
                  <a:pt x="89297" y="17860"/>
                </a:lnTo>
                <a:lnTo>
                  <a:pt x="89297" y="8930"/>
                </a:lnTo>
                <a:lnTo>
                  <a:pt x="89297" y="0"/>
                </a:lnTo>
                <a:lnTo>
                  <a:pt x="80367" y="0"/>
                </a:lnTo>
                <a:lnTo>
                  <a:pt x="71437" y="0"/>
                </a:lnTo>
                <a:lnTo>
                  <a:pt x="62508" y="8930"/>
                </a:lnTo>
                <a:lnTo>
                  <a:pt x="44648" y="17860"/>
                </a:lnTo>
                <a:lnTo>
                  <a:pt x="35719" y="26789"/>
                </a:lnTo>
                <a:lnTo>
                  <a:pt x="17859" y="44649"/>
                </a:lnTo>
                <a:lnTo>
                  <a:pt x="8930" y="62508"/>
                </a:lnTo>
                <a:lnTo>
                  <a:pt x="0" y="80368"/>
                </a:lnTo>
                <a:lnTo>
                  <a:pt x="0" y="98227"/>
                </a:lnTo>
                <a:lnTo>
                  <a:pt x="0" y="107157"/>
                </a:lnTo>
                <a:lnTo>
                  <a:pt x="0" y="116086"/>
                </a:lnTo>
                <a:lnTo>
                  <a:pt x="8930" y="125016"/>
                </a:lnTo>
                <a:lnTo>
                  <a:pt x="17859" y="125016"/>
                </a:lnTo>
                <a:lnTo>
                  <a:pt x="35719" y="125016"/>
                </a:lnTo>
                <a:lnTo>
                  <a:pt x="35719" y="125016"/>
                </a:lnTo>
                <a:lnTo>
                  <a:pt x="44648" y="125016"/>
                </a:lnTo>
                <a:lnTo>
                  <a:pt x="44648" y="12501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7" name="Freeform 666"/>
          <p:cNvSpPr/>
          <p:nvPr/>
        </p:nvSpPr>
        <p:spPr>
          <a:xfrm>
            <a:off x="7920633" y="4750593"/>
            <a:ext cx="267891" cy="294681"/>
          </a:xfrm>
          <a:custGeom>
            <a:avLst/>
            <a:gdLst/>
            <a:ahLst/>
            <a:cxnLst/>
            <a:rect l="0" t="0" r="0" b="0"/>
            <a:pathLst>
              <a:path w="267891" h="294681">
                <a:moveTo>
                  <a:pt x="71437" y="0"/>
                </a:moveTo>
                <a:lnTo>
                  <a:pt x="71437" y="0"/>
                </a:lnTo>
                <a:lnTo>
                  <a:pt x="71437" y="0"/>
                </a:lnTo>
                <a:lnTo>
                  <a:pt x="71437" y="0"/>
                </a:lnTo>
                <a:lnTo>
                  <a:pt x="71437" y="0"/>
                </a:lnTo>
                <a:lnTo>
                  <a:pt x="62508" y="8930"/>
                </a:lnTo>
                <a:lnTo>
                  <a:pt x="53578" y="17860"/>
                </a:lnTo>
                <a:lnTo>
                  <a:pt x="44648" y="35719"/>
                </a:lnTo>
                <a:lnTo>
                  <a:pt x="26789" y="53578"/>
                </a:lnTo>
                <a:lnTo>
                  <a:pt x="17859" y="71438"/>
                </a:lnTo>
                <a:lnTo>
                  <a:pt x="17859" y="98227"/>
                </a:lnTo>
                <a:lnTo>
                  <a:pt x="8930" y="116086"/>
                </a:lnTo>
                <a:lnTo>
                  <a:pt x="0" y="142876"/>
                </a:lnTo>
                <a:lnTo>
                  <a:pt x="0" y="160735"/>
                </a:lnTo>
                <a:lnTo>
                  <a:pt x="0" y="178595"/>
                </a:lnTo>
                <a:lnTo>
                  <a:pt x="0" y="187524"/>
                </a:lnTo>
                <a:lnTo>
                  <a:pt x="0" y="196454"/>
                </a:lnTo>
                <a:lnTo>
                  <a:pt x="8930" y="196454"/>
                </a:lnTo>
                <a:lnTo>
                  <a:pt x="8930" y="196454"/>
                </a:lnTo>
                <a:lnTo>
                  <a:pt x="17859" y="187524"/>
                </a:lnTo>
                <a:lnTo>
                  <a:pt x="17859" y="178595"/>
                </a:lnTo>
                <a:lnTo>
                  <a:pt x="26789" y="169665"/>
                </a:lnTo>
                <a:lnTo>
                  <a:pt x="35719" y="151805"/>
                </a:lnTo>
                <a:lnTo>
                  <a:pt x="44648" y="125016"/>
                </a:lnTo>
                <a:lnTo>
                  <a:pt x="62508" y="98227"/>
                </a:lnTo>
                <a:lnTo>
                  <a:pt x="71437" y="71438"/>
                </a:lnTo>
                <a:lnTo>
                  <a:pt x="80367" y="53578"/>
                </a:lnTo>
                <a:lnTo>
                  <a:pt x="80367" y="35719"/>
                </a:lnTo>
                <a:lnTo>
                  <a:pt x="89297" y="26789"/>
                </a:lnTo>
                <a:lnTo>
                  <a:pt x="89297" y="26789"/>
                </a:lnTo>
                <a:lnTo>
                  <a:pt x="89297" y="35719"/>
                </a:lnTo>
                <a:lnTo>
                  <a:pt x="89297" y="53578"/>
                </a:lnTo>
                <a:lnTo>
                  <a:pt x="89297" y="71438"/>
                </a:lnTo>
                <a:lnTo>
                  <a:pt x="89297" y="98227"/>
                </a:lnTo>
                <a:lnTo>
                  <a:pt x="80367" y="125016"/>
                </a:lnTo>
                <a:lnTo>
                  <a:pt x="80367" y="160735"/>
                </a:lnTo>
                <a:lnTo>
                  <a:pt x="71437" y="196454"/>
                </a:lnTo>
                <a:lnTo>
                  <a:pt x="71437" y="223243"/>
                </a:lnTo>
                <a:lnTo>
                  <a:pt x="71437" y="250032"/>
                </a:lnTo>
                <a:lnTo>
                  <a:pt x="71437" y="267891"/>
                </a:lnTo>
                <a:lnTo>
                  <a:pt x="71437" y="285751"/>
                </a:lnTo>
                <a:lnTo>
                  <a:pt x="71437" y="294680"/>
                </a:lnTo>
                <a:lnTo>
                  <a:pt x="71437" y="294680"/>
                </a:lnTo>
                <a:lnTo>
                  <a:pt x="80367" y="294680"/>
                </a:lnTo>
                <a:lnTo>
                  <a:pt x="80367" y="285751"/>
                </a:lnTo>
                <a:lnTo>
                  <a:pt x="89297" y="276821"/>
                </a:lnTo>
                <a:lnTo>
                  <a:pt x="98226" y="258962"/>
                </a:lnTo>
                <a:lnTo>
                  <a:pt x="107156" y="241102"/>
                </a:lnTo>
                <a:lnTo>
                  <a:pt x="116086" y="214313"/>
                </a:lnTo>
                <a:lnTo>
                  <a:pt x="125015" y="187524"/>
                </a:lnTo>
                <a:lnTo>
                  <a:pt x="133945" y="160735"/>
                </a:lnTo>
                <a:lnTo>
                  <a:pt x="142875" y="142876"/>
                </a:lnTo>
                <a:lnTo>
                  <a:pt x="151805" y="133946"/>
                </a:lnTo>
                <a:lnTo>
                  <a:pt x="151805" y="125016"/>
                </a:lnTo>
                <a:lnTo>
                  <a:pt x="160734" y="133946"/>
                </a:lnTo>
                <a:lnTo>
                  <a:pt x="160734" y="133946"/>
                </a:lnTo>
                <a:lnTo>
                  <a:pt x="160734" y="142876"/>
                </a:lnTo>
                <a:lnTo>
                  <a:pt x="160734" y="151805"/>
                </a:lnTo>
                <a:lnTo>
                  <a:pt x="160734" y="151805"/>
                </a:lnTo>
                <a:lnTo>
                  <a:pt x="169664" y="160735"/>
                </a:lnTo>
                <a:lnTo>
                  <a:pt x="169664" y="169665"/>
                </a:lnTo>
                <a:lnTo>
                  <a:pt x="178594" y="169665"/>
                </a:lnTo>
                <a:lnTo>
                  <a:pt x="187523" y="178595"/>
                </a:lnTo>
                <a:lnTo>
                  <a:pt x="196453" y="178595"/>
                </a:lnTo>
                <a:lnTo>
                  <a:pt x="205383" y="169665"/>
                </a:lnTo>
                <a:lnTo>
                  <a:pt x="214312" y="169665"/>
                </a:lnTo>
                <a:lnTo>
                  <a:pt x="223242" y="160735"/>
                </a:lnTo>
                <a:lnTo>
                  <a:pt x="232172" y="151805"/>
                </a:lnTo>
                <a:lnTo>
                  <a:pt x="241101" y="133946"/>
                </a:lnTo>
                <a:lnTo>
                  <a:pt x="250031" y="116086"/>
                </a:lnTo>
                <a:lnTo>
                  <a:pt x="258961" y="98227"/>
                </a:lnTo>
                <a:lnTo>
                  <a:pt x="258961" y="71438"/>
                </a:lnTo>
                <a:lnTo>
                  <a:pt x="267890" y="53578"/>
                </a:lnTo>
                <a:lnTo>
                  <a:pt x="267890" y="35719"/>
                </a:lnTo>
                <a:lnTo>
                  <a:pt x="267890" y="26789"/>
                </a:lnTo>
                <a:lnTo>
                  <a:pt x="267890" y="26789"/>
                </a:lnTo>
                <a:lnTo>
                  <a:pt x="267890" y="26789"/>
                </a:lnTo>
                <a:lnTo>
                  <a:pt x="267890" y="2678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8" name="Freeform 667"/>
          <p:cNvSpPr/>
          <p:nvPr/>
        </p:nvSpPr>
        <p:spPr>
          <a:xfrm>
            <a:off x="8233171" y="4768453"/>
            <a:ext cx="241103" cy="169665"/>
          </a:xfrm>
          <a:custGeom>
            <a:avLst/>
            <a:gdLst/>
            <a:ahLst/>
            <a:cxnLst/>
            <a:rect l="0" t="0" r="0" b="0"/>
            <a:pathLst>
              <a:path w="241103" h="169665">
                <a:moveTo>
                  <a:pt x="0" y="71437"/>
                </a:moveTo>
                <a:lnTo>
                  <a:pt x="8930" y="71437"/>
                </a:lnTo>
                <a:lnTo>
                  <a:pt x="8930" y="71437"/>
                </a:lnTo>
                <a:lnTo>
                  <a:pt x="17859" y="71437"/>
                </a:lnTo>
                <a:lnTo>
                  <a:pt x="26789" y="71437"/>
                </a:lnTo>
                <a:lnTo>
                  <a:pt x="35719" y="71437"/>
                </a:lnTo>
                <a:lnTo>
                  <a:pt x="44649" y="62508"/>
                </a:lnTo>
                <a:lnTo>
                  <a:pt x="53578" y="53578"/>
                </a:lnTo>
                <a:lnTo>
                  <a:pt x="53578" y="44648"/>
                </a:lnTo>
                <a:lnTo>
                  <a:pt x="62508" y="35718"/>
                </a:lnTo>
                <a:lnTo>
                  <a:pt x="62508" y="26789"/>
                </a:lnTo>
                <a:lnTo>
                  <a:pt x="62508" y="8929"/>
                </a:lnTo>
                <a:lnTo>
                  <a:pt x="62508" y="0"/>
                </a:lnTo>
                <a:lnTo>
                  <a:pt x="53578" y="0"/>
                </a:lnTo>
                <a:lnTo>
                  <a:pt x="53578" y="0"/>
                </a:lnTo>
                <a:lnTo>
                  <a:pt x="44649" y="8929"/>
                </a:lnTo>
                <a:lnTo>
                  <a:pt x="35719" y="26789"/>
                </a:lnTo>
                <a:lnTo>
                  <a:pt x="17859" y="44648"/>
                </a:lnTo>
                <a:lnTo>
                  <a:pt x="8930" y="62508"/>
                </a:lnTo>
                <a:lnTo>
                  <a:pt x="0" y="89297"/>
                </a:lnTo>
                <a:lnTo>
                  <a:pt x="0" y="107156"/>
                </a:lnTo>
                <a:lnTo>
                  <a:pt x="0" y="133945"/>
                </a:lnTo>
                <a:lnTo>
                  <a:pt x="0" y="142875"/>
                </a:lnTo>
                <a:lnTo>
                  <a:pt x="0" y="160735"/>
                </a:lnTo>
                <a:lnTo>
                  <a:pt x="8930" y="169664"/>
                </a:lnTo>
                <a:lnTo>
                  <a:pt x="17859" y="169664"/>
                </a:lnTo>
                <a:lnTo>
                  <a:pt x="26789" y="169664"/>
                </a:lnTo>
                <a:lnTo>
                  <a:pt x="44649" y="160735"/>
                </a:lnTo>
                <a:lnTo>
                  <a:pt x="53578" y="160735"/>
                </a:lnTo>
                <a:lnTo>
                  <a:pt x="71438" y="142875"/>
                </a:lnTo>
                <a:lnTo>
                  <a:pt x="80367" y="133945"/>
                </a:lnTo>
                <a:lnTo>
                  <a:pt x="89297" y="116086"/>
                </a:lnTo>
                <a:lnTo>
                  <a:pt x="107156" y="98226"/>
                </a:lnTo>
                <a:lnTo>
                  <a:pt x="116086" y="80367"/>
                </a:lnTo>
                <a:lnTo>
                  <a:pt x="133945" y="62508"/>
                </a:lnTo>
                <a:lnTo>
                  <a:pt x="133945" y="62508"/>
                </a:lnTo>
                <a:lnTo>
                  <a:pt x="142875" y="62508"/>
                </a:lnTo>
                <a:lnTo>
                  <a:pt x="151805" y="71437"/>
                </a:lnTo>
                <a:lnTo>
                  <a:pt x="151805" y="80367"/>
                </a:lnTo>
                <a:lnTo>
                  <a:pt x="151805" y="89297"/>
                </a:lnTo>
                <a:lnTo>
                  <a:pt x="151805" y="107156"/>
                </a:lnTo>
                <a:lnTo>
                  <a:pt x="151805" y="125016"/>
                </a:lnTo>
                <a:lnTo>
                  <a:pt x="142875" y="133945"/>
                </a:lnTo>
                <a:lnTo>
                  <a:pt x="142875" y="142875"/>
                </a:lnTo>
                <a:lnTo>
                  <a:pt x="142875" y="142875"/>
                </a:lnTo>
                <a:lnTo>
                  <a:pt x="142875" y="151805"/>
                </a:lnTo>
                <a:lnTo>
                  <a:pt x="142875" y="151805"/>
                </a:lnTo>
                <a:lnTo>
                  <a:pt x="142875" y="142875"/>
                </a:lnTo>
                <a:lnTo>
                  <a:pt x="142875" y="142875"/>
                </a:lnTo>
                <a:lnTo>
                  <a:pt x="151805" y="133945"/>
                </a:lnTo>
                <a:lnTo>
                  <a:pt x="151805" y="116086"/>
                </a:lnTo>
                <a:lnTo>
                  <a:pt x="151805" y="98226"/>
                </a:lnTo>
                <a:lnTo>
                  <a:pt x="160734" y="80367"/>
                </a:lnTo>
                <a:lnTo>
                  <a:pt x="169664" y="53578"/>
                </a:lnTo>
                <a:lnTo>
                  <a:pt x="178594" y="35718"/>
                </a:lnTo>
                <a:lnTo>
                  <a:pt x="187524" y="17859"/>
                </a:lnTo>
                <a:lnTo>
                  <a:pt x="196453" y="8929"/>
                </a:lnTo>
                <a:lnTo>
                  <a:pt x="205383" y="8929"/>
                </a:lnTo>
                <a:lnTo>
                  <a:pt x="214313" y="17859"/>
                </a:lnTo>
                <a:lnTo>
                  <a:pt x="214313" y="17859"/>
                </a:lnTo>
                <a:lnTo>
                  <a:pt x="223242" y="26789"/>
                </a:lnTo>
                <a:lnTo>
                  <a:pt x="232172" y="44648"/>
                </a:lnTo>
                <a:lnTo>
                  <a:pt x="232172" y="62508"/>
                </a:lnTo>
                <a:lnTo>
                  <a:pt x="232172" y="80367"/>
                </a:lnTo>
                <a:lnTo>
                  <a:pt x="232172" y="89297"/>
                </a:lnTo>
                <a:lnTo>
                  <a:pt x="241102" y="107156"/>
                </a:lnTo>
                <a:lnTo>
                  <a:pt x="241102" y="116086"/>
                </a:lnTo>
                <a:lnTo>
                  <a:pt x="241102" y="125016"/>
                </a:lnTo>
                <a:lnTo>
                  <a:pt x="241102" y="125016"/>
                </a:lnTo>
                <a:lnTo>
                  <a:pt x="241102" y="125016"/>
                </a:lnTo>
                <a:lnTo>
                  <a:pt x="241102" y="133945"/>
                </a:lnTo>
                <a:lnTo>
                  <a:pt x="241102" y="13394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Freeform 668"/>
          <p:cNvSpPr/>
          <p:nvPr/>
        </p:nvSpPr>
        <p:spPr>
          <a:xfrm>
            <a:off x="8536780" y="4732734"/>
            <a:ext cx="169666" cy="205384"/>
          </a:xfrm>
          <a:custGeom>
            <a:avLst/>
            <a:gdLst/>
            <a:ahLst/>
            <a:cxnLst/>
            <a:rect l="0" t="0" r="0" b="0"/>
            <a:pathLst>
              <a:path w="169666" h="205384">
                <a:moveTo>
                  <a:pt x="71438" y="8930"/>
                </a:moveTo>
                <a:lnTo>
                  <a:pt x="71438" y="8930"/>
                </a:lnTo>
                <a:lnTo>
                  <a:pt x="62508" y="8930"/>
                </a:lnTo>
                <a:lnTo>
                  <a:pt x="62508" y="8930"/>
                </a:lnTo>
                <a:lnTo>
                  <a:pt x="53579" y="8930"/>
                </a:lnTo>
                <a:lnTo>
                  <a:pt x="44649" y="17859"/>
                </a:lnTo>
                <a:lnTo>
                  <a:pt x="35719" y="35719"/>
                </a:lnTo>
                <a:lnTo>
                  <a:pt x="17860" y="44648"/>
                </a:lnTo>
                <a:lnTo>
                  <a:pt x="8930" y="62508"/>
                </a:lnTo>
                <a:lnTo>
                  <a:pt x="0" y="80367"/>
                </a:lnTo>
                <a:lnTo>
                  <a:pt x="0" y="98227"/>
                </a:lnTo>
                <a:lnTo>
                  <a:pt x="0" y="107156"/>
                </a:lnTo>
                <a:lnTo>
                  <a:pt x="0" y="125016"/>
                </a:lnTo>
                <a:lnTo>
                  <a:pt x="8930" y="133945"/>
                </a:lnTo>
                <a:lnTo>
                  <a:pt x="17860" y="142875"/>
                </a:lnTo>
                <a:lnTo>
                  <a:pt x="26790" y="142875"/>
                </a:lnTo>
                <a:lnTo>
                  <a:pt x="35719" y="142875"/>
                </a:lnTo>
                <a:lnTo>
                  <a:pt x="53579" y="142875"/>
                </a:lnTo>
                <a:lnTo>
                  <a:pt x="71438" y="133945"/>
                </a:lnTo>
                <a:lnTo>
                  <a:pt x="89297" y="125016"/>
                </a:lnTo>
                <a:lnTo>
                  <a:pt x="107157" y="107156"/>
                </a:lnTo>
                <a:lnTo>
                  <a:pt x="125016" y="89297"/>
                </a:lnTo>
                <a:lnTo>
                  <a:pt x="142875" y="62508"/>
                </a:lnTo>
                <a:lnTo>
                  <a:pt x="151805" y="35719"/>
                </a:lnTo>
                <a:lnTo>
                  <a:pt x="160735" y="17859"/>
                </a:lnTo>
                <a:lnTo>
                  <a:pt x="169665" y="8930"/>
                </a:lnTo>
                <a:lnTo>
                  <a:pt x="169665" y="0"/>
                </a:lnTo>
                <a:lnTo>
                  <a:pt x="160735" y="0"/>
                </a:lnTo>
                <a:lnTo>
                  <a:pt x="151805" y="8930"/>
                </a:lnTo>
                <a:lnTo>
                  <a:pt x="142875" y="17859"/>
                </a:lnTo>
                <a:lnTo>
                  <a:pt x="133946" y="26789"/>
                </a:lnTo>
                <a:lnTo>
                  <a:pt x="116086" y="44648"/>
                </a:lnTo>
                <a:lnTo>
                  <a:pt x="116086" y="62508"/>
                </a:lnTo>
                <a:lnTo>
                  <a:pt x="107157" y="80367"/>
                </a:lnTo>
                <a:lnTo>
                  <a:pt x="107157" y="98227"/>
                </a:lnTo>
                <a:lnTo>
                  <a:pt x="107157" y="116086"/>
                </a:lnTo>
                <a:lnTo>
                  <a:pt x="116086" y="133945"/>
                </a:lnTo>
                <a:lnTo>
                  <a:pt x="125016" y="151805"/>
                </a:lnTo>
                <a:lnTo>
                  <a:pt x="133946" y="169664"/>
                </a:lnTo>
                <a:lnTo>
                  <a:pt x="142875" y="187524"/>
                </a:lnTo>
                <a:lnTo>
                  <a:pt x="142875" y="187524"/>
                </a:lnTo>
                <a:lnTo>
                  <a:pt x="151805" y="205383"/>
                </a:lnTo>
                <a:lnTo>
                  <a:pt x="151805" y="20538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0" name="Freeform 669"/>
          <p:cNvSpPr/>
          <p:nvPr/>
        </p:nvSpPr>
        <p:spPr>
          <a:xfrm>
            <a:off x="2616398" y="6411515"/>
            <a:ext cx="196455" cy="17860"/>
          </a:xfrm>
          <a:custGeom>
            <a:avLst/>
            <a:gdLst/>
            <a:ahLst/>
            <a:cxnLst/>
            <a:rect l="0" t="0" r="0" b="0"/>
            <a:pathLst>
              <a:path w="196455" h="17860">
                <a:moveTo>
                  <a:pt x="0" y="0"/>
                </a:moveTo>
                <a:lnTo>
                  <a:pt x="0" y="0"/>
                </a:lnTo>
                <a:lnTo>
                  <a:pt x="0" y="8930"/>
                </a:lnTo>
                <a:lnTo>
                  <a:pt x="8930" y="8930"/>
                </a:lnTo>
                <a:lnTo>
                  <a:pt x="8930" y="8930"/>
                </a:lnTo>
                <a:lnTo>
                  <a:pt x="17860" y="8930"/>
                </a:lnTo>
                <a:lnTo>
                  <a:pt x="26790" y="17859"/>
                </a:lnTo>
                <a:lnTo>
                  <a:pt x="35719" y="17859"/>
                </a:lnTo>
                <a:lnTo>
                  <a:pt x="44649" y="17859"/>
                </a:lnTo>
                <a:lnTo>
                  <a:pt x="53579" y="17859"/>
                </a:lnTo>
                <a:lnTo>
                  <a:pt x="71438" y="17859"/>
                </a:lnTo>
                <a:lnTo>
                  <a:pt x="89297" y="17859"/>
                </a:lnTo>
                <a:lnTo>
                  <a:pt x="98227" y="17859"/>
                </a:lnTo>
                <a:lnTo>
                  <a:pt x="116086" y="17859"/>
                </a:lnTo>
                <a:lnTo>
                  <a:pt x="142875" y="8930"/>
                </a:lnTo>
                <a:lnTo>
                  <a:pt x="160735" y="8930"/>
                </a:lnTo>
                <a:lnTo>
                  <a:pt x="178594" y="0"/>
                </a:lnTo>
                <a:lnTo>
                  <a:pt x="178594" y="0"/>
                </a:lnTo>
                <a:lnTo>
                  <a:pt x="196454" y="0"/>
                </a:lnTo>
                <a:lnTo>
                  <a:pt x="19645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1" name="Freeform 670"/>
          <p:cNvSpPr/>
          <p:nvPr/>
        </p:nvSpPr>
        <p:spPr>
          <a:xfrm>
            <a:off x="2723555" y="6304359"/>
            <a:ext cx="133946" cy="178594"/>
          </a:xfrm>
          <a:custGeom>
            <a:avLst/>
            <a:gdLst/>
            <a:ahLst/>
            <a:cxnLst/>
            <a:rect l="0" t="0" r="0" b="0"/>
            <a:pathLst>
              <a:path w="133946" h="178594">
                <a:moveTo>
                  <a:pt x="0" y="0"/>
                </a:moveTo>
                <a:lnTo>
                  <a:pt x="0" y="0"/>
                </a:lnTo>
                <a:lnTo>
                  <a:pt x="0" y="8929"/>
                </a:lnTo>
                <a:lnTo>
                  <a:pt x="8929" y="8929"/>
                </a:lnTo>
                <a:lnTo>
                  <a:pt x="8929" y="8929"/>
                </a:lnTo>
                <a:lnTo>
                  <a:pt x="17859" y="17859"/>
                </a:lnTo>
                <a:lnTo>
                  <a:pt x="26789" y="17859"/>
                </a:lnTo>
                <a:lnTo>
                  <a:pt x="44648" y="17859"/>
                </a:lnTo>
                <a:lnTo>
                  <a:pt x="53578" y="26789"/>
                </a:lnTo>
                <a:lnTo>
                  <a:pt x="71437" y="26789"/>
                </a:lnTo>
                <a:lnTo>
                  <a:pt x="80367" y="26789"/>
                </a:lnTo>
                <a:lnTo>
                  <a:pt x="98226" y="35718"/>
                </a:lnTo>
                <a:lnTo>
                  <a:pt x="107156" y="35718"/>
                </a:lnTo>
                <a:lnTo>
                  <a:pt x="116086" y="44648"/>
                </a:lnTo>
                <a:lnTo>
                  <a:pt x="125015" y="44648"/>
                </a:lnTo>
                <a:lnTo>
                  <a:pt x="133945" y="53578"/>
                </a:lnTo>
                <a:lnTo>
                  <a:pt x="133945" y="62507"/>
                </a:lnTo>
                <a:lnTo>
                  <a:pt x="125015" y="71437"/>
                </a:lnTo>
                <a:lnTo>
                  <a:pt x="125015" y="89296"/>
                </a:lnTo>
                <a:lnTo>
                  <a:pt x="116086" y="98226"/>
                </a:lnTo>
                <a:lnTo>
                  <a:pt x="107156" y="107156"/>
                </a:lnTo>
                <a:lnTo>
                  <a:pt x="89297" y="125015"/>
                </a:lnTo>
                <a:lnTo>
                  <a:pt x="80367" y="133945"/>
                </a:lnTo>
                <a:lnTo>
                  <a:pt x="71437" y="142875"/>
                </a:lnTo>
                <a:lnTo>
                  <a:pt x="62508" y="151804"/>
                </a:lnTo>
                <a:lnTo>
                  <a:pt x="53578" y="169664"/>
                </a:lnTo>
                <a:lnTo>
                  <a:pt x="44648" y="169664"/>
                </a:lnTo>
                <a:lnTo>
                  <a:pt x="44648" y="178593"/>
                </a:lnTo>
                <a:lnTo>
                  <a:pt x="44648" y="178593"/>
                </a:lnTo>
                <a:lnTo>
                  <a:pt x="44648" y="178593"/>
                </a:lnTo>
                <a:lnTo>
                  <a:pt x="44648" y="178593"/>
                </a:lnTo>
                <a:lnTo>
                  <a:pt x="44648" y="178593"/>
                </a:lnTo>
                <a:lnTo>
                  <a:pt x="44648"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Freeform 671"/>
          <p:cNvSpPr/>
          <p:nvPr/>
        </p:nvSpPr>
        <p:spPr>
          <a:xfrm>
            <a:off x="3098602" y="6286499"/>
            <a:ext cx="8930" cy="214314"/>
          </a:xfrm>
          <a:custGeom>
            <a:avLst/>
            <a:gdLst/>
            <a:ahLst/>
            <a:cxnLst/>
            <a:rect l="0" t="0" r="0" b="0"/>
            <a:pathLst>
              <a:path w="8930" h="214314">
                <a:moveTo>
                  <a:pt x="0" y="0"/>
                </a:moveTo>
                <a:lnTo>
                  <a:pt x="0" y="8930"/>
                </a:lnTo>
                <a:lnTo>
                  <a:pt x="0" y="8930"/>
                </a:lnTo>
                <a:lnTo>
                  <a:pt x="0" y="17860"/>
                </a:lnTo>
                <a:lnTo>
                  <a:pt x="0" y="35719"/>
                </a:lnTo>
                <a:lnTo>
                  <a:pt x="0" y="44649"/>
                </a:lnTo>
                <a:lnTo>
                  <a:pt x="0" y="62508"/>
                </a:lnTo>
                <a:lnTo>
                  <a:pt x="8929" y="80367"/>
                </a:lnTo>
                <a:lnTo>
                  <a:pt x="8929" y="98227"/>
                </a:lnTo>
                <a:lnTo>
                  <a:pt x="8929" y="116086"/>
                </a:lnTo>
                <a:lnTo>
                  <a:pt x="8929" y="133946"/>
                </a:lnTo>
                <a:lnTo>
                  <a:pt x="0" y="151805"/>
                </a:lnTo>
                <a:lnTo>
                  <a:pt x="0" y="169664"/>
                </a:lnTo>
                <a:lnTo>
                  <a:pt x="0" y="178594"/>
                </a:lnTo>
                <a:lnTo>
                  <a:pt x="0" y="196453"/>
                </a:lnTo>
                <a:lnTo>
                  <a:pt x="0" y="205383"/>
                </a:lnTo>
                <a:lnTo>
                  <a:pt x="0" y="214313"/>
                </a:lnTo>
                <a:lnTo>
                  <a:pt x="0" y="214313"/>
                </a:lnTo>
                <a:lnTo>
                  <a:pt x="0" y="214313"/>
                </a:lnTo>
                <a:lnTo>
                  <a:pt x="0" y="214313"/>
                </a:lnTo>
                <a:lnTo>
                  <a:pt x="0" y="214313"/>
                </a:lnTo>
                <a:lnTo>
                  <a:pt x="0"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Freeform 672"/>
          <p:cNvSpPr/>
          <p:nvPr/>
        </p:nvSpPr>
        <p:spPr>
          <a:xfrm>
            <a:off x="3080742" y="6268640"/>
            <a:ext cx="1" cy="8931"/>
          </a:xfrm>
          <a:custGeom>
            <a:avLst/>
            <a:gdLst/>
            <a:ahLst/>
            <a:cxnLst/>
            <a:rect l="0" t="0" r="0" b="0"/>
            <a:pathLst>
              <a:path w="1" h="8931">
                <a:moveTo>
                  <a:pt x="0" y="8930"/>
                </a:moveTo>
                <a:lnTo>
                  <a:pt x="0" y="8930"/>
                </a:lnTo>
                <a:lnTo>
                  <a:pt x="0" y="8930"/>
                </a:lnTo>
                <a:lnTo>
                  <a:pt x="0" y="8930"/>
                </a:lnTo>
                <a:lnTo>
                  <a:pt x="0" y="8930"/>
                </a:lnTo>
                <a:lnTo>
                  <a:pt x="0" y="8930"/>
                </a:lnTo>
                <a:lnTo>
                  <a:pt x="0" y="8930"/>
                </a:lnTo>
                <a:lnTo>
                  <a:pt x="0" y="8930"/>
                </a:lnTo>
                <a:lnTo>
                  <a:pt x="0" y="8930"/>
                </a:lnTo>
                <a:lnTo>
                  <a:pt x="0" y="893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Freeform 673"/>
          <p:cNvSpPr/>
          <p:nvPr/>
        </p:nvSpPr>
        <p:spPr>
          <a:xfrm>
            <a:off x="3080742" y="6223991"/>
            <a:ext cx="125017" cy="98228"/>
          </a:xfrm>
          <a:custGeom>
            <a:avLst/>
            <a:gdLst/>
            <a:ahLst/>
            <a:cxnLst/>
            <a:rect l="0" t="0" r="0" b="0"/>
            <a:pathLst>
              <a:path w="125017" h="98228">
                <a:moveTo>
                  <a:pt x="0" y="53579"/>
                </a:moveTo>
                <a:lnTo>
                  <a:pt x="0" y="53579"/>
                </a:lnTo>
                <a:lnTo>
                  <a:pt x="0" y="53579"/>
                </a:lnTo>
                <a:lnTo>
                  <a:pt x="0" y="53579"/>
                </a:lnTo>
                <a:lnTo>
                  <a:pt x="0" y="44649"/>
                </a:lnTo>
                <a:lnTo>
                  <a:pt x="8930" y="44649"/>
                </a:lnTo>
                <a:lnTo>
                  <a:pt x="8930" y="35719"/>
                </a:lnTo>
                <a:lnTo>
                  <a:pt x="8930" y="26789"/>
                </a:lnTo>
                <a:lnTo>
                  <a:pt x="17860" y="17860"/>
                </a:lnTo>
                <a:lnTo>
                  <a:pt x="26789" y="17860"/>
                </a:lnTo>
                <a:lnTo>
                  <a:pt x="35719" y="8930"/>
                </a:lnTo>
                <a:lnTo>
                  <a:pt x="44649" y="0"/>
                </a:lnTo>
                <a:lnTo>
                  <a:pt x="53578" y="0"/>
                </a:lnTo>
                <a:lnTo>
                  <a:pt x="71438" y="0"/>
                </a:lnTo>
                <a:lnTo>
                  <a:pt x="80367" y="0"/>
                </a:lnTo>
                <a:lnTo>
                  <a:pt x="89297" y="8930"/>
                </a:lnTo>
                <a:lnTo>
                  <a:pt x="98227" y="17860"/>
                </a:lnTo>
                <a:lnTo>
                  <a:pt x="107156" y="26789"/>
                </a:lnTo>
                <a:lnTo>
                  <a:pt x="116086" y="35719"/>
                </a:lnTo>
                <a:lnTo>
                  <a:pt x="116086" y="44649"/>
                </a:lnTo>
                <a:lnTo>
                  <a:pt x="125016" y="53579"/>
                </a:lnTo>
                <a:lnTo>
                  <a:pt x="125016" y="62508"/>
                </a:lnTo>
                <a:lnTo>
                  <a:pt x="116086" y="71438"/>
                </a:lnTo>
                <a:lnTo>
                  <a:pt x="116086" y="80368"/>
                </a:lnTo>
                <a:lnTo>
                  <a:pt x="107156" y="80368"/>
                </a:lnTo>
                <a:lnTo>
                  <a:pt x="98227" y="89297"/>
                </a:lnTo>
                <a:lnTo>
                  <a:pt x="89297" y="98227"/>
                </a:lnTo>
                <a:lnTo>
                  <a:pt x="71438" y="98227"/>
                </a:lnTo>
                <a:lnTo>
                  <a:pt x="53578" y="98227"/>
                </a:lnTo>
                <a:lnTo>
                  <a:pt x="44649" y="98227"/>
                </a:lnTo>
                <a:lnTo>
                  <a:pt x="26789" y="98227"/>
                </a:lnTo>
                <a:lnTo>
                  <a:pt x="17860" y="98227"/>
                </a:lnTo>
                <a:lnTo>
                  <a:pt x="8930" y="98227"/>
                </a:lnTo>
                <a:lnTo>
                  <a:pt x="8930" y="98227"/>
                </a:lnTo>
                <a:lnTo>
                  <a:pt x="8930" y="98227"/>
                </a:lnTo>
                <a:lnTo>
                  <a:pt x="8930" y="98227"/>
                </a:lnTo>
                <a:lnTo>
                  <a:pt x="8930" y="98227"/>
                </a:lnTo>
                <a:lnTo>
                  <a:pt x="8930" y="9822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Freeform 674"/>
          <p:cNvSpPr/>
          <p:nvPr/>
        </p:nvSpPr>
        <p:spPr>
          <a:xfrm>
            <a:off x="3205758" y="6304359"/>
            <a:ext cx="80368" cy="133946"/>
          </a:xfrm>
          <a:custGeom>
            <a:avLst/>
            <a:gdLst/>
            <a:ahLst/>
            <a:cxnLst/>
            <a:rect l="0" t="0" r="0" b="0"/>
            <a:pathLst>
              <a:path w="80368" h="133946">
                <a:moveTo>
                  <a:pt x="35719" y="0"/>
                </a:moveTo>
                <a:lnTo>
                  <a:pt x="35719" y="0"/>
                </a:lnTo>
                <a:lnTo>
                  <a:pt x="35719" y="0"/>
                </a:lnTo>
                <a:lnTo>
                  <a:pt x="35719" y="8929"/>
                </a:lnTo>
                <a:lnTo>
                  <a:pt x="35719" y="17859"/>
                </a:lnTo>
                <a:lnTo>
                  <a:pt x="26789" y="26789"/>
                </a:lnTo>
                <a:lnTo>
                  <a:pt x="17859" y="44648"/>
                </a:lnTo>
                <a:lnTo>
                  <a:pt x="8930" y="53578"/>
                </a:lnTo>
                <a:lnTo>
                  <a:pt x="8930" y="71437"/>
                </a:lnTo>
                <a:lnTo>
                  <a:pt x="0" y="89296"/>
                </a:lnTo>
                <a:lnTo>
                  <a:pt x="0" y="98226"/>
                </a:lnTo>
                <a:lnTo>
                  <a:pt x="0" y="107156"/>
                </a:lnTo>
                <a:lnTo>
                  <a:pt x="0" y="116086"/>
                </a:lnTo>
                <a:lnTo>
                  <a:pt x="8930" y="125015"/>
                </a:lnTo>
                <a:lnTo>
                  <a:pt x="17859" y="125015"/>
                </a:lnTo>
                <a:lnTo>
                  <a:pt x="26789" y="133945"/>
                </a:lnTo>
                <a:lnTo>
                  <a:pt x="35719" y="125015"/>
                </a:lnTo>
                <a:lnTo>
                  <a:pt x="44648" y="125015"/>
                </a:lnTo>
                <a:lnTo>
                  <a:pt x="53578" y="116086"/>
                </a:lnTo>
                <a:lnTo>
                  <a:pt x="62508" y="107156"/>
                </a:lnTo>
                <a:lnTo>
                  <a:pt x="71437" y="98226"/>
                </a:lnTo>
                <a:lnTo>
                  <a:pt x="80367" y="89296"/>
                </a:lnTo>
                <a:lnTo>
                  <a:pt x="80367" y="71437"/>
                </a:lnTo>
                <a:lnTo>
                  <a:pt x="80367" y="62507"/>
                </a:lnTo>
                <a:lnTo>
                  <a:pt x="80367" y="53578"/>
                </a:lnTo>
                <a:lnTo>
                  <a:pt x="71437" y="44648"/>
                </a:lnTo>
                <a:lnTo>
                  <a:pt x="62508" y="35718"/>
                </a:lnTo>
                <a:lnTo>
                  <a:pt x="53578" y="26789"/>
                </a:lnTo>
                <a:lnTo>
                  <a:pt x="53578" y="26789"/>
                </a:lnTo>
                <a:lnTo>
                  <a:pt x="53578" y="26789"/>
                </a:lnTo>
                <a:lnTo>
                  <a:pt x="44648" y="26789"/>
                </a:lnTo>
                <a:lnTo>
                  <a:pt x="44648" y="2678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6" name="Freeform 675"/>
          <p:cNvSpPr/>
          <p:nvPr/>
        </p:nvSpPr>
        <p:spPr>
          <a:xfrm>
            <a:off x="3375422" y="6223991"/>
            <a:ext cx="17860" cy="205384"/>
          </a:xfrm>
          <a:custGeom>
            <a:avLst/>
            <a:gdLst/>
            <a:ahLst/>
            <a:cxnLst/>
            <a:rect l="0" t="0" r="0" b="0"/>
            <a:pathLst>
              <a:path w="17860" h="205384">
                <a:moveTo>
                  <a:pt x="0" y="0"/>
                </a:moveTo>
                <a:lnTo>
                  <a:pt x="0" y="0"/>
                </a:lnTo>
                <a:lnTo>
                  <a:pt x="0" y="8930"/>
                </a:lnTo>
                <a:lnTo>
                  <a:pt x="0" y="17860"/>
                </a:lnTo>
                <a:lnTo>
                  <a:pt x="8930" y="35719"/>
                </a:lnTo>
                <a:lnTo>
                  <a:pt x="8930" y="53579"/>
                </a:lnTo>
                <a:lnTo>
                  <a:pt x="8930" y="71438"/>
                </a:lnTo>
                <a:lnTo>
                  <a:pt x="8930" y="89297"/>
                </a:lnTo>
                <a:lnTo>
                  <a:pt x="0" y="116086"/>
                </a:lnTo>
                <a:lnTo>
                  <a:pt x="0" y="133946"/>
                </a:lnTo>
                <a:lnTo>
                  <a:pt x="0" y="151805"/>
                </a:lnTo>
                <a:lnTo>
                  <a:pt x="0" y="169664"/>
                </a:lnTo>
                <a:lnTo>
                  <a:pt x="8930" y="187524"/>
                </a:lnTo>
                <a:lnTo>
                  <a:pt x="8930" y="196454"/>
                </a:lnTo>
                <a:lnTo>
                  <a:pt x="8930" y="205383"/>
                </a:lnTo>
                <a:lnTo>
                  <a:pt x="17859" y="205383"/>
                </a:lnTo>
                <a:lnTo>
                  <a:pt x="17859" y="205383"/>
                </a:lnTo>
                <a:lnTo>
                  <a:pt x="17859" y="205383"/>
                </a:lnTo>
                <a:lnTo>
                  <a:pt x="17859"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7" name="Freeform 676"/>
          <p:cNvSpPr/>
          <p:nvPr/>
        </p:nvSpPr>
        <p:spPr>
          <a:xfrm>
            <a:off x="3437930" y="6295429"/>
            <a:ext cx="107157" cy="258962"/>
          </a:xfrm>
          <a:custGeom>
            <a:avLst/>
            <a:gdLst/>
            <a:ahLst/>
            <a:cxnLst/>
            <a:rect l="0" t="0" r="0" b="0"/>
            <a:pathLst>
              <a:path w="107157" h="258962">
                <a:moveTo>
                  <a:pt x="0" y="0"/>
                </a:moveTo>
                <a:lnTo>
                  <a:pt x="0" y="0"/>
                </a:lnTo>
                <a:lnTo>
                  <a:pt x="0" y="8930"/>
                </a:lnTo>
                <a:lnTo>
                  <a:pt x="0" y="17859"/>
                </a:lnTo>
                <a:lnTo>
                  <a:pt x="0" y="26789"/>
                </a:lnTo>
                <a:lnTo>
                  <a:pt x="0" y="44648"/>
                </a:lnTo>
                <a:lnTo>
                  <a:pt x="0" y="62508"/>
                </a:lnTo>
                <a:lnTo>
                  <a:pt x="8929" y="71437"/>
                </a:lnTo>
                <a:lnTo>
                  <a:pt x="8929" y="80367"/>
                </a:lnTo>
                <a:lnTo>
                  <a:pt x="17859" y="89297"/>
                </a:lnTo>
                <a:lnTo>
                  <a:pt x="17859" y="98226"/>
                </a:lnTo>
                <a:lnTo>
                  <a:pt x="26789" y="98226"/>
                </a:lnTo>
                <a:lnTo>
                  <a:pt x="35718" y="98226"/>
                </a:lnTo>
                <a:lnTo>
                  <a:pt x="53578" y="98226"/>
                </a:lnTo>
                <a:lnTo>
                  <a:pt x="62508" y="89297"/>
                </a:lnTo>
                <a:lnTo>
                  <a:pt x="71437" y="80367"/>
                </a:lnTo>
                <a:lnTo>
                  <a:pt x="80367" y="80367"/>
                </a:lnTo>
                <a:lnTo>
                  <a:pt x="89297" y="71437"/>
                </a:lnTo>
                <a:lnTo>
                  <a:pt x="98226" y="62508"/>
                </a:lnTo>
                <a:lnTo>
                  <a:pt x="98226" y="53578"/>
                </a:lnTo>
                <a:lnTo>
                  <a:pt x="107156" y="53578"/>
                </a:lnTo>
                <a:lnTo>
                  <a:pt x="107156" y="53578"/>
                </a:lnTo>
                <a:lnTo>
                  <a:pt x="107156" y="62508"/>
                </a:lnTo>
                <a:lnTo>
                  <a:pt x="98226" y="71437"/>
                </a:lnTo>
                <a:lnTo>
                  <a:pt x="98226" y="80367"/>
                </a:lnTo>
                <a:lnTo>
                  <a:pt x="89297" y="98226"/>
                </a:lnTo>
                <a:lnTo>
                  <a:pt x="89297" y="116086"/>
                </a:lnTo>
                <a:lnTo>
                  <a:pt x="89297" y="133945"/>
                </a:lnTo>
                <a:lnTo>
                  <a:pt x="89297" y="151805"/>
                </a:lnTo>
                <a:lnTo>
                  <a:pt x="80367" y="169664"/>
                </a:lnTo>
                <a:lnTo>
                  <a:pt x="80367" y="196453"/>
                </a:lnTo>
                <a:lnTo>
                  <a:pt x="80367" y="214312"/>
                </a:lnTo>
                <a:lnTo>
                  <a:pt x="80367" y="223242"/>
                </a:lnTo>
                <a:lnTo>
                  <a:pt x="80367" y="241101"/>
                </a:lnTo>
                <a:lnTo>
                  <a:pt x="80367" y="250031"/>
                </a:lnTo>
                <a:lnTo>
                  <a:pt x="71437" y="258961"/>
                </a:lnTo>
                <a:lnTo>
                  <a:pt x="71437" y="258961"/>
                </a:lnTo>
                <a:lnTo>
                  <a:pt x="62508" y="258961"/>
                </a:lnTo>
                <a:lnTo>
                  <a:pt x="62508" y="250031"/>
                </a:lnTo>
                <a:lnTo>
                  <a:pt x="53578" y="241101"/>
                </a:lnTo>
                <a:lnTo>
                  <a:pt x="53578" y="241101"/>
                </a:lnTo>
                <a:lnTo>
                  <a:pt x="53578" y="232172"/>
                </a:lnTo>
                <a:lnTo>
                  <a:pt x="53578" y="23217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Freeform 677"/>
          <p:cNvSpPr/>
          <p:nvPr/>
        </p:nvSpPr>
        <p:spPr>
          <a:xfrm>
            <a:off x="3580805" y="6322218"/>
            <a:ext cx="142876" cy="98228"/>
          </a:xfrm>
          <a:custGeom>
            <a:avLst/>
            <a:gdLst/>
            <a:ahLst/>
            <a:cxnLst/>
            <a:rect l="0" t="0" r="0" b="0"/>
            <a:pathLst>
              <a:path w="142876" h="98228">
                <a:moveTo>
                  <a:pt x="0" y="0"/>
                </a:moveTo>
                <a:lnTo>
                  <a:pt x="0" y="8930"/>
                </a:lnTo>
                <a:lnTo>
                  <a:pt x="8929" y="17859"/>
                </a:lnTo>
                <a:lnTo>
                  <a:pt x="8929" y="26789"/>
                </a:lnTo>
                <a:lnTo>
                  <a:pt x="17859" y="44648"/>
                </a:lnTo>
                <a:lnTo>
                  <a:pt x="17859" y="53578"/>
                </a:lnTo>
                <a:lnTo>
                  <a:pt x="17859" y="71437"/>
                </a:lnTo>
                <a:lnTo>
                  <a:pt x="17859" y="80367"/>
                </a:lnTo>
                <a:lnTo>
                  <a:pt x="17859" y="89297"/>
                </a:lnTo>
                <a:lnTo>
                  <a:pt x="17859" y="89297"/>
                </a:lnTo>
                <a:lnTo>
                  <a:pt x="17859" y="89297"/>
                </a:lnTo>
                <a:lnTo>
                  <a:pt x="17859" y="89297"/>
                </a:lnTo>
                <a:lnTo>
                  <a:pt x="17859" y="89297"/>
                </a:lnTo>
                <a:lnTo>
                  <a:pt x="17859" y="80367"/>
                </a:lnTo>
                <a:lnTo>
                  <a:pt x="17859" y="71437"/>
                </a:lnTo>
                <a:lnTo>
                  <a:pt x="17859" y="62508"/>
                </a:lnTo>
                <a:lnTo>
                  <a:pt x="17859" y="53578"/>
                </a:lnTo>
                <a:lnTo>
                  <a:pt x="26789" y="35719"/>
                </a:lnTo>
                <a:lnTo>
                  <a:pt x="26789" y="26789"/>
                </a:lnTo>
                <a:lnTo>
                  <a:pt x="35718" y="17859"/>
                </a:lnTo>
                <a:lnTo>
                  <a:pt x="35718" y="8930"/>
                </a:lnTo>
                <a:lnTo>
                  <a:pt x="44648" y="8930"/>
                </a:lnTo>
                <a:lnTo>
                  <a:pt x="53578" y="8930"/>
                </a:lnTo>
                <a:lnTo>
                  <a:pt x="53578" y="17859"/>
                </a:lnTo>
                <a:lnTo>
                  <a:pt x="62508" y="26789"/>
                </a:lnTo>
                <a:lnTo>
                  <a:pt x="71437" y="35719"/>
                </a:lnTo>
                <a:lnTo>
                  <a:pt x="71437" y="53578"/>
                </a:lnTo>
                <a:lnTo>
                  <a:pt x="80367" y="62508"/>
                </a:lnTo>
                <a:lnTo>
                  <a:pt x="80367" y="80367"/>
                </a:lnTo>
                <a:lnTo>
                  <a:pt x="80367" y="89297"/>
                </a:lnTo>
                <a:lnTo>
                  <a:pt x="80367" y="98227"/>
                </a:lnTo>
                <a:lnTo>
                  <a:pt x="80367" y="98227"/>
                </a:lnTo>
                <a:lnTo>
                  <a:pt x="80367" y="98227"/>
                </a:lnTo>
                <a:lnTo>
                  <a:pt x="80367" y="98227"/>
                </a:lnTo>
                <a:lnTo>
                  <a:pt x="80367" y="89297"/>
                </a:lnTo>
                <a:lnTo>
                  <a:pt x="80367" y="80367"/>
                </a:lnTo>
                <a:lnTo>
                  <a:pt x="80367" y="71437"/>
                </a:lnTo>
                <a:lnTo>
                  <a:pt x="80367" y="53578"/>
                </a:lnTo>
                <a:lnTo>
                  <a:pt x="80367" y="44648"/>
                </a:lnTo>
                <a:lnTo>
                  <a:pt x="80367" y="26789"/>
                </a:lnTo>
                <a:lnTo>
                  <a:pt x="80367" y="26789"/>
                </a:lnTo>
                <a:lnTo>
                  <a:pt x="89297" y="17859"/>
                </a:lnTo>
                <a:lnTo>
                  <a:pt x="89297" y="17859"/>
                </a:lnTo>
                <a:lnTo>
                  <a:pt x="98226" y="17859"/>
                </a:lnTo>
                <a:lnTo>
                  <a:pt x="98226" y="26789"/>
                </a:lnTo>
                <a:lnTo>
                  <a:pt x="107156" y="35719"/>
                </a:lnTo>
                <a:lnTo>
                  <a:pt x="107156" y="44648"/>
                </a:lnTo>
                <a:lnTo>
                  <a:pt x="116086" y="53578"/>
                </a:lnTo>
                <a:lnTo>
                  <a:pt x="116086" y="62508"/>
                </a:lnTo>
                <a:lnTo>
                  <a:pt x="125015" y="71437"/>
                </a:lnTo>
                <a:lnTo>
                  <a:pt x="125015" y="80367"/>
                </a:lnTo>
                <a:lnTo>
                  <a:pt x="133945" y="80367"/>
                </a:lnTo>
                <a:lnTo>
                  <a:pt x="133945" y="89297"/>
                </a:lnTo>
                <a:lnTo>
                  <a:pt x="142875" y="89297"/>
                </a:lnTo>
                <a:lnTo>
                  <a:pt x="142875" y="89297"/>
                </a:lnTo>
                <a:lnTo>
                  <a:pt x="142875" y="89297"/>
                </a:lnTo>
                <a:lnTo>
                  <a:pt x="142875" y="8929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Freeform 678"/>
          <p:cNvSpPr/>
          <p:nvPr/>
        </p:nvSpPr>
        <p:spPr>
          <a:xfrm>
            <a:off x="3777258" y="6295429"/>
            <a:ext cx="303610" cy="133946"/>
          </a:xfrm>
          <a:custGeom>
            <a:avLst/>
            <a:gdLst/>
            <a:ahLst/>
            <a:cxnLst/>
            <a:rect l="0" t="0" r="0" b="0"/>
            <a:pathLst>
              <a:path w="303610" h="133946">
                <a:moveTo>
                  <a:pt x="0" y="80367"/>
                </a:moveTo>
                <a:lnTo>
                  <a:pt x="0" y="80367"/>
                </a:lnTo>
                <a:lnTo>
                  <a:pt x="8930" y="80367"/>
                </a:lnTo>
                <a:lnTo>
                  <a:pt x="8930" y="80367"/>
                </a:lnTo>
                <a:lnTo>
                  <a:pt x="17859" y="80367"/>
                </a:lnTo>
                <a:lnTo>
                  <a:pt x="17859" y="71437"/>
                </a:lnTo>
                <a:lnTo>
                  <a:pt x="26789" y="71437"/>
                </a:lnTo>
                <a:lnTo>
                  <a:pt x="35719" y="62508"/>
                </a:lnTo>
                <a:lnTo>
                  <a:pt x="35719" y="62508"/>
                </a:lnTo>
                <a:lnTo>
                  <a:pt x="35719" y="53578"/>
                </a:lnTo>
                <a:lnTo>
                  <a:pt x="35719" y="53578"/>
                </a:lnTo>
                <a:lnTo>
                  <a:pt x="35719" y="44648"/>
                </a:lnTo>
                <a:lnTo>
                  <a:pt x="35719" y="44648"/>
                </a:lnTo>
                <a:lnTo>
                  <a:pt x="35719" y="35719"/>
                </a:lnTo>
                <a:lnTo>
                  <a:pt x="35719" y="35719"/>
                </a:lnTo>
                <a:lnTo>
                  <a:pt x="26789" y="35719"/>
                </a:lnTo>
                <a:lnTo>
                  <a:pt x="26789" y="35719"/>
                </a:lnTo>
                <a:lnTo>
                  <a:pt x="17859" y="44648"/>
                </a:lnTo>
                <a:lnTo>
                  <a:pt x="8930" y="53578"/>
                </a:lnTo>
                <a:lnTo>
                  <a:pt x="8930" y="62508"/>
                </a:lnTo>
                <a:lnTo>
                  <a:pt x="0" y="80367"/>
                </a:lnTo>
                <a:lnTo>
                  <a:pt x="0" y="89297"/>
                </a:lnTo>
                <a:lnTo>
                  <a:pt x="0" y="107156"/>
                </a:lnTo>
                <a:lnTo>
                  <a:pt x="0" y="116086"/>
                </a:lnTo>
                <a:lnTo>
                  <a:pt x="8930" y="125016"/>
                </a:lnTo>
                <a:lnTo>
                  <a:pt x="8930" y="125016"/>
                </a:lnTo>
                <a:lnTo>
                  <a:pt x="17859" y="133945"/>
                </a:lnTo>
                <a:lnTo>
                  <a:pt x="26789" y="133945"/>
                </a:lnTo>
                <a:lnTo>
                  <a:pt x="35719" y="125016"/>
                </a:lnTo>
                <a:lnTo>
                  <a:pt x="53578" y="125016"/>
                </a:lnTo>
                <a:lnTo>
                  <a:pt x="62508" y="116086"/>
                </a:lnTo>
                <a:lnTo>
                  <a:pt x="80367" y="98226"/>
                </a:lnTo>
                <a:lnTo>
                  <a:pt x="89297" y="89297"/>
                </a:lnTo>
                <a:lnTo>
                  <a:pt x="98226" y="80367"/>
                </a:lnTo>
                <a:lnTo>
                  <a:pt x="107156" y="71437"/>
                </a:lnTo>
                <a:lnTo>
                  <a:pt x="116086" y="62508"/>
                </a:lnTo>
                <a:lnTo>
                  <a:pt x="116086" y="53578"/>
                </a:lnTo>
                <a:lnTo>
                  <a:pt x="125015" y="62508"/>
                </a:lnTo>
                <a:lnTo>
                  <a:pt x="125015" y="62508"/>
                </a:lnTo>
                <a:lnTo>
                  <a:pt x="125015" y="71437"/>
                </a:lnTo>
                <a:lnTo>
                  <a:pt x="125015" y="80367"/>
                </a:lnTo>
                <a:lnTo>
                  <a:pt x="125015" y="89297"/>
                </a:lnTo>
                <a:lnTo>
                  <a:pt x="125015" y="89297"/>
                </a:lnTo>
                <a:lnTo>
                  <a:pt x="125015" y="98226"/>
                </a:lnTo>
                <a:lnTo>
                  <a:pt x="125015" y="98226"/>
                </a:lnTo>
                <a:lnTo>
                  <a:pt x="125015" y="107156"/>
                </a:lnTo>
                <a:lnTo>
                  <a:pt x="125015" y="107156"/>
                </a:lnTo>
                <a:lnTo>
                  <a:pt x="125015" y="98226"/>
                </a:lnTo>
                <a:lnTo>
                  <a:pt x="125015" y="98226"/>
                </a:lnTo>
                <a:lnTo>
                  <a:pt x="125015" y="89297"/>
                </a:lnTo>
                <a:lnTo>
                  <a:pt x="125015" y="80367"/>
                </a:lnTo>
                <a:lnTo>
                  <a:pt x="133945" y="71437"/>
                </a:lnTo>
                <a:lnTo>
                  <a:pt x="133945" y="53578"/>
                </a:lnTo>
                <a:lnTo>
                  <a:pt x="142875" y="44648"/>
                </a:lnTo>
                <a:lnTo>
                  <a:pt x="151805" y="26789"/>
                </a:lnTo>
                <a:lnTo>
                  <a:pt x="160734" y="26789"/>
                </a:lnTo>
                <a:lnTo>
                  <a:pt x="160734" y="17859"/>
                </a:lnTo>
                <a:lnTo>
                  <a:pt x="169664" y="8930"/>
                </a:lnTo>
                <a:lnTo>
                  <a:pt x="178594" y="8930"/>
                </a:lnTo>
                <a:lnTo>
                  <a:pt x="187523" y="8930"/>
                </a:lnTo>
                <a:lnTo>
                  <a:pt x="196453" y="0"/>
                </a:lnTo>
                <a:lnTo>
                  <a:pt x="205383" y="0"/>
                </a:lnTo>
                <a:lnTo>
                  <a:pt x="214312" y="0"/>
                </a:lnTo>
                <a:lnTo>
                  <a:pt x="223242" y="0"/>
                </a:lnTo>
                <a:lnTo>
                  <a:pt x="232172" y="0"/>
                </a:lnTo>
                <a:lnTo>
                  <a:pt x="232172" y="0"/>
                </a:lnTo>
                <a:lnTo>
                  <a:pt x="232172" y="0"/>
                </a:lnTo>
                <a:lnTo>
                  <a:pt x="232172" y="0"/>
                </a:lnTo>
                <a:lnTo>
                  <a:pt x="232172" y="0"/>
                </a:lnTo>
                <a:lnTo>
                  <a:pt x="232172" y="8930"/>
                </a:lnTo>
                <a:lnTo>
                  <a:pt x="232172" y="8930"/>
                </a:lnTo>
                <a:lnTo>
                  <a:pt x="223242" y="17859"/>
                </a:lnTo>
                <a:lnTo>
                  <a:pt x="214312" y="26789"/>
                </a:lnTo>
                <a:lnTo>
                  <a:pt x="205383" y="35719"/>
                </a:lnTo>
                <a:lnTo>
                  <a:pt x="205383" y="44648"/>
                </a:lnTo>
                <a:lnTo>
                  <a:pt x="196453" y="53578"/>
                </a:lnTo>
                <a:lnTo>
                  <a:pt x="196453" y="71437"/>
                </a:lnTo>
                <a:lnTo>
                  <a:pt x="196453" y="80367"/>
                </a:lnTo>
                <a:lnTo>
                  <a:pt x="196453" y="89297"/>
                </a:lnTo>
                <a:lnTo>
                  <a:pt x="205383" y="98226"/>
                </a:lnTo>
                <a:lnTo>
                  <a:pt x="205383" y="98226"/>
                </a:lnTo>
                <a:lnTo>
                  <a:pt x="205383" y="98226"/>
                </a:lnTo>
                <a:lnTo>
                  <a:pt x="214312" y="98226"/>
                </a:lnTo>
                <a:lnTo>
                  <a:pt x="223242" y="98226"/>
                </a:lnTo>
                <a:lnTo>
                  <a:pt x="223242" y="89297"/>
                </a:lnTo>
                <a:lnTo>
                  <a:pt x="232172" y="80367"/>
                </a:lnTo>
                <a:lnTo>
                  <a:pt x="241101" y="71437"/>
                </a:lnTo>
                <a:lnTo>
                  <a:pt x="241101" y="62508"/>
                </a:lnTo>
                <a:lnTo>
                  <a:pt x="250031" y="53578"/>
                </a:lnTo>
                <a:lnTo>
                  <a:pt x="250031" y="44648"/>
                </a:lnTo>
                <a:lnTo>
                  <a:pt x="250031" y="44648"/>
                </a:lnTo>
                <a:lnTo>
                  <a:pt x="250031" y="35719"/>
                </a:lnTo>
                <a:lnTo>
                  <a:pt x="250031" y="44648"/>
                </a:lnTo>
                <a:lnTo>
                  <a:pt x="258961" y="44648"/>
                </a:lnTo>
                <a:lnTo>
                  <a:pt x="258961" y="53578"/>
                </a:lnTo>
                <a:lnTo>
                  <a:pt x="258961" y="62508"/>
                </a:lnTo>
                <a:lnTo>
                  <a:pt x="258961" y="80367"/>
                </a:lnTo>
                <a:lnTo>
                  <a:pt x="258961" y="89297"/>
                </a:lnTo>
                <a:lnTo>
                  <a:pt x="258961" y="98226"/>
                </a:lnTo>
                <a:lnTo>
                  <a:pt x="258961" y="107156"/>
                </a:lnTo>
                <a:lnTo>
                  <a:pt x="267890" y="116086"/>
                </a:lnTo>
                <a:lnTo>
                  <a:pt x="267890" y="125016"/>
                </a:lnTo>
                <a:lnTo>
                  <a:pt x="276820" y="125016"/>
                </a:lnTo>
                <a:lnTo>
                  <a:pt x="285750" y="125016"/>
                </a:lnTo>
                <a:lnTo>
                  <a:pt x="294680" y="116086"/>
                </a:lnTo>
                <a:lnTo>
                  <a:pt x="303609" y="107156"/>
                </a:lnTo>
                <a:lnTo>
                  <a:pt x="303609" y="107156"/>
                </a:lnTo>
                <a:lnTo>
                  <a:pt x="303609" y="98226"/>
                </a:lnTo>
                <a:lnTo>
                  <a:pt x="303609" y="982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0" name="Freeform 679"/>
          <p:cNvSpPr/>
          <p:nvPr/>
        </p:nvSpPr>
        <p:spPr>
          <a:xfrm>
            <a:off x="4107656" y="6295429"/>
            <a:ext cx="151806" cy="160735"/>
          </a:xfrm>
          <a:custGeom>
            <a:avLst/>
            <a:gdLst/>
            <a:ahLst/>
            <a:cxnLst/>
            <a:rect l="0" t="0" r="0" b="0"/>
            <a:pathLst>
              <a:path w="151806" h="160735">
                <a:moveTo>
                  <a:pt x="26789" y="8930"/>
                </a:moveTo>
                <a:lnTo>
                  <a:pt x="26789" y="0"/>
                </a:lnTo>
                <a:lnTo>
                  <a:pt x="26789" y="0"/>
                </a:lnTo>
                <a:lnTo>
                  <a:pt x="26789" y="0"/>
                </a:lnTo>
                <a:lnTo>
                  <a:pt x="26789" y="0"/>
                </a:lnTo>
                <a:lnTo>
                  <a:pt x="17860" y="0"/>
                </a:lnTo>
                <a:lnTo>
                  <a:pt x="8930" y="0"/>
                </a:lnTo>
                <a:lnTo>
                  <a:pt x="8930" y="8930"/>
                </a:lnTo>
                <a:lnTo>
                  <a:pt x="0" y="8930"/>
                </a:lnTo>
                <a:lnTo>
                  <a:pt x="0" y="17859"/>
                </a:lnTo>
                <a:lnTo>
                  <a:pt x="0" y="17859"/>
                </a:lnTo>
                <a:lnTo>
                  <a:pt x="0" y="26789"/>
                </a:lnTo>
                <a:lnTo>
                  <a:pt x="0" y="26789"/>
                </a:lnTo>
                <a:lnTo>
                  <a:pt x="8930" y="35719"/>
                </a:lnTo>
                <a:lnTo>
                  <a:pt x="8930" y="44648"/>
                </a:lnTo>
                <a:lnTo>
                  <a:pt x="26789" y="53578"/>
                </a:lnTo>
                <a:lnTo>
                  <a:pt x="35719" y="62508"/>
                </a:lnTo>
                <a:lnTo>
                  <a:pt x="44649" y="71437"/>
                </a:lnTo>
                <a:lnTo>
                  <a:pt x="62508" y="80367"/>
                </a:lnTo>
                <a:lnTo>
                  <a:pt x="71438" y="98226"/>
                </a:lnTo>
                <a:lnTo>
                  <a:pt x="80367" y="107156"/>
                </a:lnTo>
                <a:lnTo>
                  <a:pt x="80367" y="116086"/>
                </a:lnTo>
                <a:lnTo>
                  <a:pt x="80367" y="125016"/>
                </a:lnTo>
                <a:lnTo>
                  <a:pt x="80367" y="125016"/>
                </a:lnTo>
                <a:lnTo>
                  <a:pt x="71438" y="133945"/>
                </a:lnTo>
                <a:lnTo>
                  <a:pt x="53578" y="133945"/>
                </a:lnTo>
                <a:lnTo>
                  <a:pt x="44649" y="133945"/>
                </a:lnTo>
                <a:lnTo>
                  <a:pt x="35719" y="133945"/>
                </a:lnTo>
                <a:lnTo>
                  <a:pt x="26789" y="133945"/>
                </a:lnTo>
                <a:lnTo>
                  <a:pt x="17860" y="133945"/>
                </a:lnTo>
                <a:lnTo>
                  <a:pt x="8930" y="125016"/>
                </a:lnTo>
                <a:lnTo>
                  <a:pt x="8930" y="125016"/>
                </a:lnTo>
                <a:lnTo>
                  <a:pt x="8930" y="125016"/>
                </a:lnTo>
                <a:lnTo>
                  <a:pt x="8930" y="116086"/>
                </a:lnTo>
                <a:lnTo>
                  <a:pt x="17860" y="116086"/>
                </a:lnTo>
                <a:lnTo>
                  <a:pt x="26789" y="107156"/>
                </a:lnTo>
                <a:lnTo>
                  <a:pt x="44649" y="107156"/>
                </a:lnTo>
                <a:lnTo>
                  <a:pt x="53578" y="98226"/>
                </a:lnTo>
                <a:lnTo>
                  <a:pt x="71438" y="89297"/>
                </a:lnTo>
                <a:lnTo>
                  <a:pt x="89297" y="89297"/>
                </a:lnTo>
                <a:lnTo>
                  <a:pt x="98227" y="80367"/>
                </a:lnTo>
                <a:lnTo>
                  <a:pt x="116086" y="71437"/>
                </a:lnTo>
                <a:lnTo>
                  <a:pt x="133946" y="62508"/>
                </a:lnTo>
                <a:lnTo>
                  <a:pt x="142875" y="62508"/>
                </a:lnTo>
                <a:lnTo>
                  <a:pt x="142875" y="53578"/>
                </a:lnTo>
                <a:lnTo>
                  <a:pt x="151805" y="53578"/>
                </a:lnTo>
                <a:lnTo>
                  <a:pt x="151805" y="53578"/>
                </a:lnTo>
                <a:lnTo>
                  <a:pt x="142875" y="53578"/>
                </a:lnTo>
                <a:lnTo>
                  <a:pt x="142875" y="53578"/>
                </a:lnTo>
                <a:lnTo>
                  <a:pt x="133946" y="53578"/>
                </a:lnTo>
                <a:lnTo>
                  <a:pt x="125016" y="62508"/>
                </a:lnTo>
                <a:lnTo>
                  <a:pt x="116086" y="71437"/>
                </a:lnTo>
                <a:lnTo>
                  <a:pt x="107157" y="80367"/>
                </a:lnTo>
                <a:lnTo>
                  <a:pt x="98227" y="89297"/>
                </a:lnTo>
                <a:lnTo>
                  <a:pt x="89297" y="107156"/>
                </a:lnTo>
                <a:lnTo>
                  <a:pt x="89297" y="125016"/>
                </a:lnTo>
                <a:lnTo>
                  <a:pt x="98227" y="133945"/>
                </a:lnTo>
                <a:lnTo>
                  <a:pt x="98227" y="142875"/>
                </a:lnTo>
                <a:lnTo>
                  <a:pt x="107157" y="151805"/>
                </a:lnTo>
                <a:lnTo>
                  <a:pt x="125016" y="151805"/>
                </a:lnTo>
                <a:lnTo>
                  <a:pt x="133946" y="160734"/>
                </a:lnTo>
                <a:lnTo>
                  <a:pt x="133946" y="160734"/>
                </a:lnTo>
                <a:lnTo>
                  <a:pt x="151805" y="151805"/>
                </a:lnTo>
                <a:lnTo>
                  <a:pt x="151805"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1" name="Freeform 680"/>
          <p:cNvSpPr/>
          <p:nvPr/>
        </p:nvSpPr>
        <p:spPr>
          <a:xfrm>
            <a:off x="4402336" y="6322218"/>
            <a:ext cx="125017" cy="133946"/>
          </a:xfrm>
          <a:custGeom>
            <a:avLst/>
            <a:gdLst/>
            <a:ahLst/>
            <a:cxnLst/>
            <a:rect l="0" t="0" r="0" b="0"/>
            <a:pathLst>
              <a:path w="125017" h="133946">
                <a:moveTo>
                  <a:pt x="0" y="0"/>
                </a:moveTo>
                <a:lnTo>
                  <a:pt x="0" y="8930"/>
                </a:lnTo>
                <a:lnTo>
                  <a:pt x="0" y="8930"/>
                </a:lnTo>
                <a:lnTo>
                  <a:pt x="0" y="17859"/>
                </a:lnTo>
                <a:lnTo>
                  <a:pt x="8930" y="26789"/>
                </a:lnTo>
                <a:lnTo>
                  <a:pt x="8930" y="44648"/>
                </a:lnTo>
                <a:lnTo>
                  <a:pt x="8930" y="53578"/>
                </a:lnTo>
                <a:lnTo>
                  <a:pt x="8930" y="71437"/>
                </a:lnTo>
                <a:lnTo>
                  <a:pt x="17859" y="80367"/>
                </a:lnTo>
                <a:lnTo>
                  <a:pt x="17859" y="98227"/>
                </a:lnTo>
                <a:lnTo>
                  <a:pt x="17859" y="107156"/>
                </a:lnTo>
                <a:lnTo>
                  <a:pt x="26789" y="116086"/>
                </a:lnTo>
                <a:lnTo>
                  <a:pt x="26789" y="125016"/>
                </a:lnTo>
                <a:lnTo>
                  <a:pt x="26789" y="125016"/>
                </a:lnTo>
                <a:lnTo>
                  <a:pt x="26789" y="133945"/>
                </a:lnTo>
                <a:lnTo>
                  <a:pt x="26789" y="133945"/>
                </a:lnTo>
                <a:lnTo>
                  <a:pt x="26789" y="125016"/>
                </a:lnTo>
                <a:lnTo>
                  <a:pt x="26789" y="116086"/>
                </a:lnTo>
                <a:lnTo>
                  <a:pt x="26789" y="107156"/>
                </a:lnTo>
                <a:lnTo>
                  <a:pt x="26789" y="98227"/>
                </a:lnTo>
                <a:lnTo>
                  <a:pt x="26789" y="80367"/>
                </a:lnTo>
                <a:lnTo>
                  <a:pt x="26789" y="62508"/>
                </a:lnTo>
                <a:lnTo>
                  <a:pt x="26789" y="44648"/>
                </a:lnTo>
                <a:lnTo>
                  <a:pt x="35719" y="35719"/>
                </a:lnTo>
                <a:lnTo>
                  <a:pt x="35719" y="26789"/>
                </a:lnTo>
                <a:lnTo>
                  <a:pt x="44648" y="26789"/>
                </a:lnTo>
                <a:lnTo>
                  <a:pt x="53578" y="17859"/>
                </a:lnTo>
                <a:lnTo>
                  <a:pt x="62508" y="17859"/>
                </a:lnTo>
                <a:lnTo>
                  <a:pt x="80367" y="17859"/>
                </a:lnTo>
                <a:lnTo>
                  <a:pt x="89297" y="17859"/>
                </a:lnTo>
                <a:lnTo>
                  <a:pt x="107156" y="26789"/>
                </a:lnTo>
                <a:lnTo>
                  <a:pt x="116086" y="26789"/>
                </a:lnTo>
                <a:lnTo>
                  <a:pt x="116086" y="26789"/>
                </a:lnTo>
                <a:lnTo>
                  <a:pt x="125016" y="26789"/>
                </a:lnTo>
                <a:lnTo>
                  <a:pt x="125016" y="2678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2" name="Freeform 681"/>
          <p:cNvSpPr/>
          <p:nvPr/>
        </p:nvSpPr>
        <p:spPr>
          <a:xfrm>
            <a:off x="4545211" y="6349007"/>
            <a:ext cx="71438" cy="107157"/>
          </a:xfrm>
          <a:custGeom>
            <a:avLst/>
            <a:gdLst/>
            <a:ahLst/>
            <a:cxnLst/>
            <a:rect l="0" t="0" r="0" b="0"/>
            <a:pathLst>
              <a:path w="71438" h="107157">
                <a:moveTo>
                  <a:pt x="0" y="44648"/>
                </a:moveTo>
                <a:lnTo>
                  <a:pt x="0" y="53578"/>
                </a:lnTo>
                <a:lnTo>
                  <a:pt x="0" y="53578"/>
                </a:lnTo>
                <a:lnTo>
                  <a:pt x="8930" y="53578"/>
                </a:lnTo>
                <a:lnTo>
                  <a:pt x="17859" y="53578"/>
                </a:lnTo>
                <a:lnTo>
                  <a:pt x="17859" y="53578"/>
                </a:lnTo>
                <a:lnTo>
                  <a:pt x="26789" y="44648"/>
                </a:lnTo>
                <a:lnTo>
                  <a:pt x="35719" y="44648"/>
                </a:lnTo>
                <a:lnTo>
                  <a:pt x="44648" y="35719"/>
                </a:lnTo>
                <a:lnTo>
                  <a:pt x="53578" y="26789"/>
                </a:lnTo>
                <a:lnTo>
                  <a:pt x="62508" y="17859"/>
                </a:lnTo>
                <a:lnTo>
                  <a:pt x="62508" y="8930"/>
                </a:lnTo>
                <a:lnTo>
                  <a:pt x="71437" y="8930"/>
                </a:lnTo>
                <a:lnTo>
                  <a:pt x="62508" y="0"/>
                </a:lnTo>
                <a:lnTo>
                  <a:pt x="62508" y="0"/>
                </a:lnTo>
                <a:lnTo>
                  <a:pt x="53578" y="8930"/>
                </a:lnTo>
                <a:lnTo>
                  <a:pt x="44648" y="8930"/>
                </a:lnTo>
                <a:lnTo>
                  <a:pt x="35719" y="17859"/>
                </a:lnTo>
                <a:lnTo>
                  <a:pt x="26789" y="26789"/>
                </a:lnTo>
                <a:lnTo>
                  <a:pt x="17859" y="35719"/>
                </a:lnTo>
                <a:lnTo>
                  <a:pt x="17859" y="53578"/>
                </a:lnTo>
                <a:lnTo>
                  <a:pt x="8930" y="62508"/>
                </a:lnTo>
                <a:lnTo>
                  <a:pt x="8930" y="71438"/>
                </a:lnTo>
                <a:lnTo>
                  <a:pt x="8930" y="89297"/>
                </a:lnTo>
                <a:lnTo>
                  <a:pt x="8930" y="98227"/>
                </a:lnTo>
                <a:lnTo>
                  <a:pt x="17859" y="107156"/>
                </a:lnTo>
                <a:lnTo>
                  <a:pt x="26789" y="107156"/>
                </a:lnTo>
                <a:lnTo>
                  <a:pt x="35719" y="107156"/>
                </a:lnTo>
                <a:lnTo>
                  <a:pt x="53578" y="107156"/>
                </a:lnTo>
                <a:lnTo>
                  <a:pt x="53578" y="107156"/>
                </a:lnTo>
                <a:lnTo>
                  <a:pt x="71437" y="107156"/>
                </a:lnTo>
                <a:lnTo>
                  <a:pt x="71437"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Freeform 682"/>
          <p:cNvSpPr/>
          <p:nvPr/>
        </p:nvSpPr>
        <p:spPr>
          <a:xfrm>
            <a:off x="4634508" y="6357937"/>
            <a:ext cx="133946" cy="107157"/>
          </a:xfrm>
          <a:custGeom>
            <a:avLst/>
            <a:gdLst/>
            <a:ahLst/>
            <a:cxnLst/>
            <a:rect l="0" t="0" r="0" b="0"/>
            <a:pathLst>
              <a:path w="133946" h="107157">
                <a:moveTo>
                  <a:pt x="80367" y="8929"/>
                </a:moveTo>
                <a:lnTo>
                  <a:pt x="80367" y="8929"/>
                </a:lnTo>
                <a:lnTo>
                  <a:pt x="80367" y="0"/>
                </a:lnTo>
                <a:lnTo>
                  <a:pt x="80367" y="0"/>
                </a:lnTo>
                <a:lnTo>
                  <a:pt x="71437" y="0"/>
                </a:lnTo>
                <a:lnTo>
                  <a:pt x="62508" y="0"/>
                </a:lnTo>
                <a:lnTo>
                  <a:pt x="53578" y="8929"/>
                </a:lnTo>
                <a:lnTo>
                  <a:pt x="44648" y="17859"/>
                </a:lnTo>
                <a:lnTo>
                  <a:pt x="35719" y="17859"/>
                </a:lnTo>
                <a:lnTo>
                  <a:pt x="26789" y="35718"/>
                </a:lnTo>
                <a:lnTo>
                  <a:pt x="17859" y="44648"/>
                </a:lnTo>
                <a:lnTo>
                  <a:pt x="8930" y="62508"/>
                </a:lnTo>
                <a:lnTo>
                  <a:pt x="0" y="71437"/>
                </a:lnTo>
                <a:lnTo>
                  <a:pt x="0" y="89297"/>
                </a:lnTo>
                <a:lnTo>
                  <a:pt x="0" y="98226"/>
                </a:lnTo>
                <a:lnTo>
                  <a:pt x="0" y="98226"/>
                </a:lnTo>
                <a:lnTo>
                  <a:pt x="0" y="107156"/>
                </a:lnTo>
                <a:lnTo>
                  <a:pt x="8930" y="107156"/>
                </a:lnTo>
                <a:lnTo>
                  <a:pt x="17859" y="107156"/>
                </a:lnTo>
                <a:lnTo>
                  <a:pt x="26789" y="98226"/>
                </a:lnTo>
                <a:lnTo>
                  <a:pt x="26789" y="89297"/>
                </a:lnTo>
                <a:lnTo>
                  <a:pt x="35719" y="71437"/>
                </a:lnTo>
                <a:lnTo>
                  <a:pt x="44648" y="62508"/>
                </a:lnTo>
                <a:lnTo>
                  <a:pt x="53578" y="44648"/>
                </a:lnTo>
                <a:lnTo>
                  <a:pt x="53578" y="26789"/>
                </a:lnTo>
                <a:lnTo>
                  <a:pt x="62508" y="17859"/>
                </a:lnTo>
                <a:lnTo>
                  <a:pt x="62508" y="17859"/>
                </a:lnTo>
                <a:lnTo>
                  <a:pt x="62508" y="17859"/>
                </a:lnTo>
                <a:lnTo>
                  <a:pt x="62508" y="17859"/>
                </a:lnTo>
                <a:lnTo>
                  <a:pt x="62508" y="17859"/>
                </a:lnTo>
                <a:lnTo>
                  <a:pt x="62508" y="26789"/>
                </a:lnTo>
                <a:lnTo>
                  <a:pt x="62508" y="44648"/>
                </a:lnTo>
                <a:lnTo>
                  <a:pt x="62508" y="53578"/>
                </a:lnTo>
                <a:lnTo>
                  <a:pt x="62508" y="71437"/>
                </a:lnTo>
                <a:lnTo>
                  <a:pt x="71437" y="80367"/>
                </a:lnTo>
                <a:lnTo>
                  <a:pt x="80367" y="98226"/>
                </a:lnTo>
                <a:lnTo>
                  <a:pt x="89297" y="98226"/>
                </a:lnTo>
                <a:lnTo>
                  <a:pt x="98226" y="107156"/>
                </a:lnTo>
                <a:lnTo>
                  <a:pt x="107156" y="107156"/>
                </a:lnTo>
                <a:lnTo>
                  <a:pt x="125015" y="107156"/>
                </a:lnTo>
                <a:lnTo>
                  <a:pt x="125015" y="107156"/>
                </a:lnTo>
                <a:lnTo>
                  <a:pt x="133945" y="98226"/>
                </a:lnTo>
                <a:lnTo>
                  <a:pt x="133945" y="982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Freeform 683"/>
          <p:cNvSpPr/>
          <p:nvPr/>
        </p:nvSpPr>
        <p:spPr>
          <a:xfrm>
            <a:off x="4786313" y="6286499"/>
            <a:ext cx="366118" cy="160736"/>
          </a:xfrm>
          <a:custGeom>
            <a:avLst/>
            <a:gdLst/>
            <a:ahLst/>
            <a:cxnLst/>
            <a:rect l="0" t="0" r="0" b="0"/>
            <a:pathLst>
              <a:path w="366118" h="160736">
                <a:moveTo>
                  <a:pt x="44648" y="35719"/>
                </a:moveTo>
                <a:lnTo>
                  <a:pt x="44648" y="35719"/>
                </a:lnTo>
                <a:lnTo>
                  <a:pt x="44648" y="35719"/>
                </a:lnTo>
                <a:lnTo>
                  <a:pt x="35718" y="35719"/>
                </a:lnTo>
                <a:lnTo>
                  <a:pt x="26789" y="44649"/>
                </a:lnTo>
                <a:lnTo>
                  <a:pt x="26789" y="44649"/>
                </a:lnTo>
                <a:lnTo>
                  <a:pt x="17859" y="53578"/>
                </a:lnTo>
                <a:lnTo>
                  <a:pt x="8929" y="62508"/>
                </a:lnTo>
                <a:lnTo>
                  <a:pt x="8929" y="71438"/>
                </a:lnTo>
                <a:lnTo>
                  <a:pt x="0" y="89297"/>
                </a:lnTo>
                <a:lnTo>
                  <a:pt x="0" y="98227"/>
                </a:lnTo>
                <a:lnTo>
                  <a:pt x="0" y="116086"/>
                </a:lnTo>
                <a:lnTo>
                  <a:pt x="0" y="125016"/>
                </a:lnTo>
                <a:lnTo>
                  <a:pt x="0" y="133946"/>
                </a:lnTo>
                <a:lnTo>
                  <a:pt x="8929" y="142875"/>
                </a:lnTo>
                <a:lnTo>
                  <a:pt x="17859" y="151805"/>
                </a:lnTo>
                <a:lnTo>
                  <a:pt x="26789" y="151805"/>
                </a:lnTo>
                <a:lnTo>
                  <a:pt x="44648" y="151805"/>
                </a:lnTo>
                <a:lnTo>
                  <a:pt x="53578" y="142875"/>
                </a:lnTo>
                <a:lnTo>
                  <a:pt x="71437" y="133946"/>
                </a:lnTo>
                <a:lnTo>
                  <a:pt x="80367" y="116086"/>
                </a:lnTo>
                <a:lnTo>
                  <a:pt x="98226" y="98227"/>
                </a:lnTo>
                <a:lnTo>
                  <a:pt x="107156" y="80367"/>
                </a:lnTo>
                <a:lnTo>
                  <a:pt x="107156" y="62508"/>
                </a:lnTo>
                <a:lnTo>
                  <a:pt x="116085" y="44649"/>
                </a:lnTo>
                <a:lnTo>
                  <a:pt x="116085" y="35719"/>
                </a:lnTo>
                <a:lnTo>
                  <a:pt x="116085" y="17860"/>
                </a:lnTo>
                <a:lnTo>
                  <a:pt x="125015" y="8930"/>
                </a:lnTo>
                <a:lnTo>
                  <a:pt x="125015" y="8930"/>
                </a:lnTo>
                <a:lnTo>
                  <a:pt x="125015" y="0"/>
                </a:lnTo>
                <a:lnTo>
                  <a:pt x="125015" y="0"/>
                </a:lnTo>
                <a:lnTo>
                  <a:pt x="116085" y="8930"/>
                </a:lnTo>
                <a:lnTo>
                  <a:pt x="116085" y="17860"/>
                </a:lnTo>
                <a:lnTo>
                  <a:pt x="116085" y="35719"/>
                </a:lnTo>
                <a:lnTo>
                  <a:pt x="116085" y="44649"/>
                </a:lnTo>
                <a:lnTo>
                  <a:pt x="116085" y="71438"/>
                </a:lnTo>
                <a:lnTo>
                  <a:pt x="116085" y="89297"/>
                </a:lnTo>
                <a:lnTo>
                  <a:pt x="116085" y="107156"/>
                </a:lnTo>
                <a:lnTo>
                  <a:pt x="125015" y="125016"/>
                </a:lnTo>
                <a:lnTo>
                  <a:pt x="125015" y="133946"/>
                </a:lnTo>
                <a:lnTo>
                  <a:pt x="125015" y="142875"/>
                </a:lnTo>
                <a:lnTo>
                  <a:pt x="133945" y="151805"/>
                </a:lnTo>
                <a:lnTo>
                  <a:pt x="133945" y="151805"/>
                </a:lnTo>
                <a:lnTo>
                  <a:pt x="133945" y="151805"/>
                </a:lnTo>
                <a:lnTo>
                  <a:pt x="133945" y="151805"/>
                </a:lnTo>
                <a:lnTo>
                  <a:pt x="133945" y="142875"/>
                </a:lnTo>
                <a:lnTo>
                  <a:pt x="133945" y="133946"/>
                </a:lnTo>
                <a:lnTo>
                  <a:pt x="133945" y="125016"/>
                </a:lnTo>
                <a:lnTo>
                  <a:pt x="133945" y="116086"/>
                </a:lnTo>
                <a:lnTo>
                  <a:pt x="142875" y="107156"/>
                </a:lnTo>
                <a:lnTo>
                  <a:pt x="151804" y="98227"/>
                </a:lnTo>
                <a:lnTo>
                  <a:pt x="151804" y="89297"/>
                </a:lnTo>
                <a:lnTo>
                  <a:pt x="169664" y="89297"/>
                </a:lnTo>
                <a:lnTo>
                  <a:pt x="178593" y="89297"/>
                </a:lnTo>
                <a:lnTo>
                  <a:pt x="187523" y="98227"/>
                </a:lnTo>
                <a:lnTo>
                  <a:pt x="196453" y="98227"/>
                </a:lnTo>
                <a:lnTo>
                  <a:pt x="205382" y="116086"/>
                </a:lnTo>
                <a:lnTo>
                  <a:pt x="205382" y="125016"/>
                </a:lnTo>
                <a:lnTo>
                  <a:pt x="214312" y="133946"/>
                </a:lnTo>
                <a:lnTo>
                  <a:pt x="223242" y="142875"/>
                </a:lnTo>
                <a:lnTo>
                  <a:pt x="223242" y="151805"/>
                </a:lnTo>
                <a:lnTo>
                  <a:pt x="232171" y="160735"/>
                </a:lnTo>
                <a:lnTo>
                  <a:pt x="241101" y="160735"/>
                </a:lnTo>
                <a:lnTo>
                  <a:pt x="250031" y="160735"/>
                </a:lnTo>
                <a:lnTo>
                  <a:pt x="250031" y="160735"/>
                </a:lnTo>
                <a:lnTo>
                  <a:pt x="258960" y="151805"/>
                </a:lnTo>
                <a:lnTo>
                  <a:pt x="267890" y="151805"/>
                </a:lnTo>
                <a:lnTo>
                  <a:pt x="276820" y="142875"/>
                </a:lnTo>
                <a:lnTo>
                  <a:pt x="285750" y="125016"/>
                </a:lnTo>
                <a:lnTo>
                  <a:pt x="294679" y="116086"/>
                </a:lnTo>
                <a:lnTo>
                  <a:pt x="303609" y="107156"/>
                </a:lnTo>
                <a:lnTo>
                  <a:pt x="312539" y="98227"/>
                </a:lnTo>
                <a:lnTo>
                  <a:pt x="312539" y="89297"/>
                </a:lnTo>
                <a:lnTo>
                  <a:pt x="312539" y="80367"/>
                </a:lnTo>
                <a:lnTo>
                  <a:pt x="312539" y="71438"/>
                </a:lnTo>
                <a:lnTo>
                  <a:pt x="312539" y="62508"/>
                </a:lnTo>
                <a:lnTo>
                  <a:pt x="312539" y="62508"/>
                </a:lnTo>
                <a:lnTo>
                  <a:pt x="303609" y="62508"/>
                </a:lnTo>
                <a:lnTo>
                  <a:pt x="303609" y="62508"/>
                </a:lnTo>
                <a:lnTo>
                  <a:pt x="294679" y="62508"/>
                </a:lnTo>
                <a:lnTo>
                  <a:pt x="294679" y="62508"/>
                </a:lnTo>
                <a:lnTo>
                  <a:pt x="285750" y="71438"/>
                </a:lnTo>
                <a:lnTo>
                  <a:pt x="285750" y="80367"/>
                </a:lnTo>
                <a:lnTo>
                  <a:pt x="276820" y="89297"/>
                </a:lnTo>
                <a:lnTo>
                  <a:pt x="276820" y="107156"/>
                </a:lnTo>
                <a:lnTo>
                  <a:pt x="276820" y="116086"/>
                </a:lnTo>
                <a:lnTo>
                  <a:pt x="276820" y="125016"/>
                </a:lnTo>
                <a:lnTo>
                  <a:pt x="276820" y="133946"/>
                </a:lnTo>
                <a:lnTo>
                  <a:pt x="285750" y="142875"/>
                </a:lnTo>
                <a:lnTo>
                  <a:pt x="294679" y="142875"/>
                </a:lnTo>
                <a:lnTo>
                  <a:pt x="303609" y="151805"/>
                </a:lnTo>
                <a:lnTo>
                  <a:pt x="321468" y="151805"/>
                </a:lnTo>
                <a:lnTo>
                  <a:pt x="339328" y="142875"/>
                </a:lnTo>
                <a:lnTo>
                  <a:pt x="348257" y="142875"/>
                </a:lnTo>
                <a:lnTo>
                  <a:pt x="357187" y="133946"/>
                </a:lnTo>
                <a:lnTo>
                  <a:pt x="357187" y="133946"/>
                </a:lnTo>
                <a:lnTo>
                  <a:pt x="366117" y="125016"/>
                </a:lnTo>
                <a:lnTo>
                  <a:pt x="366117" y="12501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5" name="Freeform 684"/>
          <p:cNvSpPr/>
          <p:nvPr/>
        </p:nvSpPr>
        <p:spPr>
          <a:xfrm>
            <a:off x="5170289" y="6331148"/>
            <a:ext cx="62509" cy="133946"/>
          </a:xfrm>
          <a:custGeom>
            <a:avLst/>
            <a:gdLst/>
            <a:ahLst/>
            <a:cxnLst/>
            <a:rect l="0" t="0" r="0" b="0"/>
            <a:pathLst>
              <a:path w="62509" h="133946">
                <a:moveTo>
                  <a:pt x="26789" y="26789"/>
                </a:moveTo>
                <a:lnTo>
                  <a:pt x="26789" y="26789"/>
                </a:lnTo>
                <a:lnTo>
                  <a:pt x="26789" y="17859"/>
                </a:lnTo>
                <a:lnTo>
                  <a:pt x="35719" y="8929"/>
                </a:lnTo>
                <a:lnTo>
                  <a:pt x="35719" y="8929"/>
                </a:lnTo>
                <a:lnTo>
                  <a:pt x="35719" y="0"/>
                </a:lnTo>
                <a:lnTo>
                  <a:pt x="26789" y="0"/>
                </a:lnTo>
                <a:lnTo>
                  <a:pt x="26789" y="0"/>
                </a:lnTo>
                <a:lnTo>
                  <a:pt x="17859" y="0"/>
                </a:lnTo>
                <a:lnTo>
                  <a:pt x="17859" y="0"/>
                </a:lnTo>
                <a:lnTo>
                  <a:pt x="8930" y="8929"/>
                </a:lnTo>
                <a:lnTo>
                  <a:pt x="0" y="8929"/>
                </a:lnTo>
                <a:lnTo>
                  <a:pt x="0" y="17859"/>
                </a:lnTo>
                <a:lnTo>
                  <a:pt x="0" y="26789"/>
                </a:lnTo>
                <a:lnTo>
                  <a:pt x="0" y="35718"/>
                </a:lnTo>
                <a:lnTo>
                  <a:pt x="8930" y="35718"/>
                </a:lnTo>
                <a:lnTo>
                  <a:pt x="17859" y="44648"/>
                </a:lnTo>
                <a:lnTo>
                  <a:pt x="17859" y="62507"/>
                </a:lnTo>
                <a:lnTo>
                  <a:pt x="35719" y="71437"/>
                </a:lnTo>
                <a:lnTo>
                  <a:pt x="44649" y="80367"/>
                </a:lnTo>
                <a:lnTo>
                  <a:pt x="53578" y="89297"/>
                </a:lnTo>
                <a:lnTo>
                  <a:pt x="53578" y="98226"/>
                </a:lnTo>
                <a:lnTo>
                  <a:pt x="62508" y="107156"/>
                </a:lnTo>
                <a:lnTo>
                  <a:pt x="62508" y="116086"/>
                </a:lnTo>
                <a:lnTo>
                  <a:pt x="62508" y="116086"/>
                </a:lnTo>
                <a:lnTo>
                  <a:pt x="53578" y="125015"/>
                </a:lnTo>
                <a:lnTo>
                  <a:pt x="44649" y="125015"/>
                </a:lnTo>
                <a:lnTo>
                  <a:pt x="35719" y="125015"/>
                </a:lnTo>
                <a:lnTo>
                  <a:pt x="26789" y="133945"/>
                </a:lnTo>
                <a:lnTo>
                  <a:pt x="26789" y="133945"/>
                </a:lnTo>
                <a:lnTo>
                  <a:pt x="17859" y="133945"/>
                </a:lnTo>
                <a:lnTo>
                  <a:pt x="8930" y="133945"/>
                </a:lnTo>
                <a:lnTo>
                  <a:pt x="8930" y="125015"/>
                </a:lnTo>
                <a:lnTo>
                  <a:pt x="17859" y="125015"/>
                </a:lnTo>
                <a:lnTo>
                  <a:pt x="17859" y="125015"/>
                </a:lnTo>
                <a:lnTo>
                  <a:pt x="17859" y="125015"/>
                </a:lnTo>
                <a:lnTo>
                  <a:pt x="17859" y="12501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6" name="Freeform 685"/>
          <p:cNvSpPr/>
          <p:nvPr/>
        </p:nvSpPr>
        <p:spPr>
          <a:xfrm>
            <a:off x="5366742" y="6286499"/>
            <a:ext cx="187525" cy="178595"/>
          </a:xfrm>
          <a:custGeom>
            <a:avLst/>
            <a:gdLst/>
            <a:ahLst/>
            <a:cxnLst/>
            <a:rect l="0" t="0" r="0" b="0"/>
            <a:pathLst>
              <a:path w="187525" h="178595">
                <a:moveTo>
                  <a:pt x="89297" y="0"/>
                </a:moveTo>
                <a:lnTo>
                  <a:pt x="89297" y="0"/>
                </a:lnTo>
                <a:lnTo>
                  <a:pt x="89297" y="8930"/>
                </a:lnTo>
                <a:lnTo>
                  <a:pt x="89297" y="26789"/>
                </a:lnTo>
                <a:lnTo>
                  <a:pt x="89297" y="44649"/>
                </a:lnTo>
                <a:lnTo>
                  <a:pt x="89297" y="71438"/>
                </a:lnTo>
                <a:lnTo>
                  <a:pt x="89297" y="89297"/>
                </a:lnTo>
                <a:lnTo>
                  <a:pt x="89297" y="116086"/>
                </a:lnTo>
                <a:lnTo>
                  <a:pt x="98227" y="133946"/>
                </a:lnTo>
                <a:lnTo>
                  <a:pt x="98227" y="142875"/>
                </a:lnTo>
                <a:lnTo>
                  <a:pt x="98227" y="160735"/>
                </a:lnTo>
                <a:lnTo>
                  <a:pt x="107156" y="169664"/>
                </a:lnTo>
                <a:lnTo>
                  <a:pt x="107156" y="178594"/>
                </a:lnTo>
                <a:lnTo>
                  <a:pt x="107156" y="178594"/>
                </a:lnTo>
                <a:lnTo>
                  <a:pt x="116086" y="178594"/>
                </a:lnTo>
                <a:lnTo>
                  <a:pt x="125016" y="178594"/>
                </a:lnTo>
                <a:lnTo>
                  <a:pt x="125016" y="169664"/>
                </a:lnTo>
                <a:lnTo>
                  <a:pt x="133946" y="160735"/>
                </a:lnTo>
                <a:lnTo>
                  <a:pt x="142875" y="151805"/>
                </a:lnTo>
                <a:lnTo>
                  <a:pt x="151805" y="142875"/>
                </a:lnTo>
                <a:lnTo>
                  <a:pt x="160735" y="133946"/>
                </a:lnTo>
                <a:lnTo>
                  <a:pt x="169664" y="125016"/>
                </a:lnTo>
                <a:lnTo>
                  <a:pt x="178594" y="116086"/>
                </a:lnTo>
                <a:lnTo>
                  <a:pt x="178594" y="116086"/>
                </a:lnTo>
                <a:lnTo>
                  <a:pt x="187524" y="116086"/>
                </a:lnTo>
                <a:lnTo>
                  <a:pt x="187524" y="116086"/>
                </a:lnTo>
                <a:lnTo>
                  <a:pt x="178594" y="116086"/>
                </a:lnTo>
                <a:lnTo>
                  <a:pt x="178594" y="116086"/>
                </a:lnTo>
                <a:lnTo>
                  <a:pt x="160735" y="116086"/>
                </a:lnTo>
                <a:lnTo>
                  <a:pt x="151805" y="116086"/>
                </a:lnTo>
                <a:lnTo>
                  <a:pt x="133946" y="116086"/>
                </a:lnTo>
                <a:lnTo>
                  <a:pt x="116086" y="125016"/>
                </a:lnTo>
                <a:lnTo>
                  <a:pt x="98227" y="125016"/>
                </a:lnTo>
                <a:lnTo>
                  <a:pt x="80367" y="125016"/>
                </a:lnTo>
                <a:lnTo>
                  <a:pt x="62508" y="125016"/>
                </a:lnTo>
                <a:lnTo>
                  <a:pt x="44649" y="125016"/>
                </a:lnTo>
                <a:lnTo>
                  <a:pt x="26789" y="116086"/>
                </a:lnTo>
                <a:lnTo>
                  <a:pt x="17860" y="116086"/>
                </a:lnTo>
                <a:lnTo>
                  <a:pt x="8930" y="116086"/>
                </a:lnTo>
                <a:lnTo>
                  <a:pt x="0" y="116086"/>
                </a:lnTo>
                <a:lnTo>
                  <a:pt x="0" y="116086"/>
                </a:lnTo>
                <a:lnTo>
                  <a:pt x="8930" y="107156"/>
                </a:lnTo>
                <a:lnTo>
                  <a:pt x="17860" y="107156"/>
                </a:lnTo>
                <a:lnTo>
                  <a:pt x="17860" y="107156"/>
                </a:lnTo>
                <a:lnTo>
                  <a:pt x="26789" y="98227"/>
                </a:lnTo>
                <a:lnTo>
                  <a:pt x="26789" y="9822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Freeform 686"/>
          <p:cNvSpPr/>
          <p:nvPr/>
        </p:nvSpPr>
        <p:spPr>
          <a:xfrm>
            <a:off x="5509617" y="6349007"/>
            <a:ext cx="223243" cy="151806"/>
          </a:xfrm>
          <a:custGeom>
            <a:avLst/>
            <a:gdLst/>
            <a:ahLst/>
            <a:cxnLst/>
            <a:rect l="0" t="0" r="0" b="0"/>
            <a:pathLst>
              <a:path w="223243" h="151806">
                <a:moveTo>
                  <a:pt x="0" y="8930"/>
                </a:moveTo>
                <a:lnTo>
                  <a:pt x="0" y="8930"/>
                </a:lnTo>
                <a:lnTo>
                  <a:pt x="8930" y="0"/>
                </a:lnTo>
                <a:lnTo>
                  <a:pt x="17860" y="0"/>
                </a:lnTo>
                <a:lnTo>
                  <a:pt x="26789" y="0"/>
                </a:lnTo>
                <a:lnTo>
                  <a:pt x="26789" y="0"/>
                </a:lnTo>
                <a:lnTo>
                  <a:pt x="35719" y="0"/>
                </a:lnTo>
                <a:lnTo>
                  <a:pt x="35719" y="8930"/>
                </a:lnTo>
                <a:lnTo>
                  <a:pt x="35719" y="8930"/>
                </a:lnTo>
                <a:lnTo>
                  <a:pt x="35719" y="26789"/>
                </a:lnTo>
                <a:lnTo>
                  <a:pt x="35719" y="35719"/>
                </a:lnTo>
                <a:lnTo>
                  <a:pt x="35719" y="53578"/>
                </a:lnTo>
                <a:lnTo>
                  <a:pt x="26789" y="71438"/>
                </a:lnTo>
                <a:lnTo>
                  <a:pt x="35719" y="80367"/>
                </a:lnTo>
                <a:lnTo>
                  <a:pt x="35719" y="98227"/>
                </a:lnTo>
                <a:lnTo>
                  <a:pt x="35719" y="107156"/>
                </a:lnTo>
                <a:lnTo>
                  <a:pt x="35719" y="116086"/>
                </a:lnTo>
                <a:lnTo>
                  <a:pt x="35719" y="116086"/>
                </a:lnTo>
                <a:lnTo>
                  <a:pt x="35719" y="125016"/>
                </a:lnTo>
                <a:lnTo>
                  <a:pt x="44649" y="116086"/>
                </a:lnTo>
                <a:lnTo>
                  <a:pt x="44649" y="116086"/>
                </a:lnTo>
                <a:lnTo>
                  <a:pt x="44649" y="107156"/>
                </a:lnTo>
                <a:lnTo>
                  <a:pt x="53578" y="98227"/>
                </a:lnTo>
                <a:lnTo>
                  <a:pt x="62508" y="80367"/>
                </a:lnTo>
                <a:lnTo>
                  <a:pt x="62508" y="71438"/>
                </a:lnTo>
                <a:lnTo>
                  <a:pt x="71438" y="53578"/>
                </a:lnTo>
                <a:lnTo>
                  <a:pt x="71438" y="44648"/>
                </a:lnTo>
                <a:lnTo>
                  <a:pt x="80367" y="35719"/>
                </a:lnTo>
                <a:lnTo>
                  <a:pt x="89297" y="35719"/>
                </a:lnTo>
                <a:lnTo>
                  <a:pt x="89297" y="35719"/>
                </a:lnTo>
                <a:lnTo>
                  <a:pt x="98227" y="44648"/>
                </a:lnTo>
                <a:lnTo>
                  <a:pt x="107156" y="53578"/>
                </a:lnTo>
                <a:lnTo>
                  <a:pt x="116086" y="62508"/>
                </a:lnTo>
                <a:lnTo>
                  <a:pt x="125016" y="71438"/>
                </a:lnTo>
                <a:lnTo>
                  <a:pt x="133946" y="80367"/>
                </a:lnTo>
                <a:lnTo>
                  <a:pt x="142875" y="89297"/>
                </a:lnTo>
                <a:lnTo>
                  <a:pt x="151805" y="98227"/>
                </a:lnTo>
                <a:lnTo>
                  <a:pt x="151805" y="98227"/>
                </a:lnTo>
                <a:lnTo>
                  <a:pt x="160735" y="98227"/>
                </a:lnTo>
                <a:lnTo>
                  <a:pt x="169664" y="98227"/>
                </a:lnTo>
                <a:lnTo>
                  <a:pt x="169664" y="89297"/>
                </a:lnTo>
                <a:lnTo>
                  <a:pt x="169664" y="89297"/>
                </a:lnTo>
                <a:lnTo>
                  <a:pt x="178594" y="80367"/>
                </a:lnTo>
                <a:lnTo>
                  <a:pt x="169664" y="80367"/>
                </a:lnTo>
                <a:lnTo>
                  <a:pt x="169664" y="71438"/>
                </a:lnTo>
                <a:lnTo>
                  <a:pt x="160735" y="71438"/>
                </a:lnTo>
                <a:lnTo>
                  <a:pt x="160735" y="71438"/>
                </a:lnTo>
                <a:lnTo>
                  <a:pt x="151805" y="71438"/>
                </a:lnTo>
                <a:lnTo>
                  <a:pt x="151805" y="80367"/>
                </a:lnTo>
                <a:lnTo>
                  <a:pt x="142875" y="89297"/>
                </a:lnTo>
                <a:lnTo>
                  <a:pt x="142875" y="98227"/>
                </a:lnTo>
                <a:lnTo>
                  <a:pt x="151805" y="107156"/>
                </a:lnTo>
                <a:lnTo>
                  <a:pt x="151805" y="116086"/>
                </a:lnTo>
                <a:lnTo>
                  <a:pt x="160735" y="125016"/>
                </a:lnTo>
                <a:lnTo>
                  <a:pt x="178594" y="142875"/>
                </a:lnTo>
                <a:lnTo>
                  <a:pt x="187524" y="142875"/>
                </a:lnTo>
                <a:lnTo>
                  <a:pt x="205383" y="151805"/>
                </a:lnTo>
                <a:lnTo>
                  <a:pt x="205383" y="151805"/>
                </a:lnTo>
                <a:lnTo>
                  <a:pt x="223242" y="151805"/>
                </a:lnTo>
                <a:lnTo>
                  <a:pt x="223242"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8" name="Freeform 687"/>
          <p:cNvSpPr/>
          <p:nvPr/>
        </p:nvSpPr>
        <p:spPr>
          <a:xfrm>
            <a:off x="5831086" y="6313288"/>
            <a:ext cx="71438" cy="142876"/>
          </a:xfrm>
          <a:custGeom>
            <a:avLst/>
            <a:gdLst/>
            <a:ahLst/>
            <a:cxnLst/>
            <a:rect l="0" t="0" r="0" b="0"/>
            <a:pathLst>
              <a:path w="71438" h="142876">
                <a:moveTo>
                  <a:pt x="53578" y="0"/>
                </a:moveTo>
                <a:lnTo>
                  <a:pt x="44648" y="0"/>
                </a:lnTo>
                <a:lnTo>
                  <a:pt x="44648" y="0"/>
                </a:lnTo>
                <a:lnTo>
                  <a:pt x="44648" y="0"/>
                </a:lnTo>
                <a:lnTo>
                  <a:pt x="44648" y="8930"/>
                </a:lnTo>
                <a:lnTo>
                  <a:pt x="35719" y="8930"/>
                </a:lnTo>
                <a:lnTo>
                  <a:pt x="26789" y="8930"/>
                </a:lnTo>
                <a:lnTo>
                  <a:pt x="17859" y="8930"/>
                </a:lnTo>
                <a:lnTo>
                  <a:pt x="17859" y="17860"/>
                </a:lnTo>
                <a:lnTo>
                  <a:pt x="8930" y="17860"/>
                </a:lnTo>
                <a:lnTo>
                  <a:pt x="0" y="26789"/>
                </a:lnTo>
                <a:lnTo>
                  <a:pt x="0" y="26789"/>
                </a:lnTo>
                <a:lnTo>
                  <a:pt x="0" y="35719"/>
                </a:lnTo>
                <a:lnTo>
                  <a:pt x="0" y="44649"/>
                </a:lnTo>
                <a:lnTo>
                  <a:pt x="8930" y="44649"/>
                </a:lnTo>
                <a:lnTo>
                  <a:pt x="17859" y="53578"/>
                </a:lnTo>
                <a:lnTo>
                  <a:pt x="26789" y="62508"/>
                </a:lnTo>
                <a:lnTo>
                  <a:pt x="44648" y="80367"/>
                </a:lnTo>
                <a:lnTo>
                  <a:pt x="53578" y="89297"/>
                </a:lnTo>
                <a:lnTo>
                  <a:pt x="62508" y="98227"/>
                </a:lnTo>
                <a:lnTo>
                  <a:pt x="62508" y="116086"/>
                </a:lnTo>
                <a:lnTo>
                  <a:pt x="71437" y="125016"/>
                </a:lnTo>
                <a:lnTo>
                  <a:pt x="71437" y="125016"/>
                </a:lnTo>
                <a:lnTo>
                  <a:pt x="62508" y="133946"/>
                </a:lnTo>
                <a:lnTo>
                  <a:pt x="62508" y="133946"/>
                </a:lnTo>
                <a:lnTo>
                  <a:pt x="53578" y="142875"/>
                </a:lnTo>
                <a:lnTo>
                  <a:pt x="44648" y="142875"/>
                </a:lnTo>
                <a:lnTo>
                  <a:pt x="35719" y="142875"/>
                </a:lnTo>
                <a:lnTo>
                  <a:pt x="26789" y="142875"/>
                </a:lnTo>
                <a:lnTo>
                  <a:pt x="17859" y="142875"/>
                </a:lnTo>
                <a:lnTo>
                  <a:pt x="17859" y="142875"/>
                </a:lnTo>
                <a:lnTo>
                  <a:pt x="8930" y="142875"/>
                </a:lnTo>
                <a:lnTo>
                  <a:pt x="8930" y="133946"/>
                </a:lnTo>
                <a:lnTo>
                  <a:pt x="8930" y="133946"/>
                </a:lnTo>
                <a:lnTo>
                  <a:pt x="8930" y="125016"/>
                </a:lnTo>
                <a:lnTo>
                  <a:pt x="8930" y="125016"/>
                </a:lnTo>
                <a:lnTo>
                  <a:pt x="17859" y="125016"/>
                </a:lnTo>
                <a:lnTo>
                  <a:pt x="17859" y="12501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9" name="Freeform 688"/>
          <p:cNvSpPr/>
          <p:nvPr/>
        </p:nvSpPr>
        <p:spPr>
          <a:xfrm>
            <a:off x="5982891" y="6331148"/>
            <a:ext cx="116087" cy="98227"/>
          </a:xfrm>
          <a:custGeom>
            <a:avLst/>
            <a:gdLst/>
            <a:ahLst/>
            <a:cxnLst/>
            <a:rect l="0" t="0" r="0" b="0"/>
            <a:pathLst>
              <a:path w="116087" h="98227">
                <a:moveTo>
                  <a:pt x="0" y="44648"/>
                </a:moveTo>
                <a:lnTo>
                  <a:pt x="0" y="44648"/>
                </a:lnTo>
                <a:lnTo>
                  <a:pt x="8929" y="53578"/>
                </a:lnTo>
                <a:lnTo>
                  <a:pt x="8929" y="53578"/>
                </a:lnTo>
                <a:lnTo>
                  <a:pt x="17859" y="53578"/>
                </a:lnTo>
                <a:lnTo>
                  <a:pt x="17859" y="53578"/>
                </a:lnTo>
                <a:lnTo>
                  <a:pt x="26789" y="53578"/>
                </a:lnTo>
                <a:lnTo>
                  <a:pt x="35718" y="44648"/>
                </a:lnTo>
                <a:lnTo>
                  <a:pt x="44648" y="44648"/>
                </a:lnTo>
                <a:lnTo>
                  <a:pt x="53578" y="35718"/>
                </a:lnTo>
                <a:lnTo>
                  <a:pt x="53578" y="26789"/>
                </a:lnTo>
                <a:lnTo>
                  <a:pt x="62507" y="17859"/>
                </a:lnTo>
                <a:lnTo>
                  <a:pt x="71437" y="17859"/>
                </a:lnTo>
                <a:lnTo>
                  <a:pt x="80367" y="8929"/>
                </a:lnTo>
                <a:lnTo>
                  <a:pt x="80367" y="0"/>
                </a:lnTo>
                <a:lnTo>
                  <a:pt x="80367" y="0"/>
                </a:lnTo>
                <a:lnTo>
                  <a:pt x="80367" y="0"/>
                </a:lnTo>
                <a:lnTo>
                  <a:pt x="71437" y="0"/>
                </a:lnTo>
                <a:lnTo>
                  <a:pt x="62507" y="0"/>
                </a:lnTo>
                <a:lnTo>
                  <a:pt x="53578" y="8929"/>
                </a:lnTo>
                <a:lnTo>
                  <a:pt x="44648" y="17859"/>
                </a:lnTo>
                <a:lnTo>
                  <a:pt x="26789" y="26789"/>
                </a:lnTo>
                <a:lnTo>
                  <a:pt x="17859" y="44648"/>
                </a:lnTo>
                <a:lnTo>
                  <a:pt x="17859" y="53578"/>
                </a:lnTo>
                <a:lnTo>
                  <a:pt x="8929" y="62507"/>
                </a:lnTo>
                <a:lnTo>
                  <a:pt x="8929" y="71437"/>
                </a:lnTo>
                <a:lnTo>
                  <a:pt x="8929" y="80367"/>
                </a:lnTo>
                <a:lnTo>
                  <a:pt x="8929" y="89297"/>
                </a:lnTo>
                <a:lnTo>
                  <a:pt x="17859" y="98226"/>
                </a:lnTo>
                <a:lnTo>
                  <a:pt x="26789" y="98226"/>
                </a:lnTo>
                <a:lnTo>
                  <a:pt x="35718" y="98226"/>
                </a:lnTo>
                <a:lnTo>
                  <a:pt x="44648" y="98226"/>
                </a:lnTo>
                <a:lnTo>
                  <a:pt x="62507" y="98226"/>
                </a:lnTo>
                <a:lnTo>
                  <a:pt x="71437" y="89297"/>
                </a:lnTo>
                <a:lnTo>
                  <a:pt x="89297" y="80367"/>
                </a:lnTo>
                <a:lnTo>
                  <a:pt x="98226" y="71437"/>
                </a:lnTo>
                <a:lnTo>
                  <a:pt x="98226" y="71437"/>
                </a:lnTo>
                <a:lnTo>
                  <a:pt x="116086" y="62507"/>
                </a:lnTo>
                <a:lnTo>
                  <a:pt x="116086" y="625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Freeform 689"/>
          <p:cNvSpPr/>
          <p:nvPr/>
        </p:nvSpPr>
        <p:spPr>
          <a:xfrm>
            <a:off x="6098977" y="6322218"/>
            <a:ext cx="71438" cy="214313"/>
          </a:xfrm>
          <a:custGeom>
            <a:avLst/>
            <a:gdLst/>
            <a:ahLst/>
            <a:cxnLst/>
            <a:rect l="0" t="0" r="0" b="0"/>
            <a:pathLst>
              <a:path w="71438" h="214313">
                <a:moveTo>
                  <a:pt x="44648" y="0"/>
                </a:moveTo>
                <a:lnTo>
                  <a:pt x="44648" y="0"/>
                </a:lnTo>
                <a:lnTo>
                  <a:pt x="44648" y="0"/>
                </a:lnTo>
                <a:lnTo>
                  <a:pt x="44648" y="0"/>
                </a:lnTo>
                <a:lnTo>
                  <a:pt x="44648" y="0"/>
                </a:lnTo>
                <a:lnTo>
                  <a:pt x="44648" y="0"/>
                </a:lnTo>
                <a:lnTo>
                  <a:pt x="44648" y="0"/>
                </a:lnTo>
                <a:lnTo>
                  <a:pt x="35718" y="0"/>
                </a:lnTo>
                <a:lnTo>
                  <a:pt x="35718" y="0"/>
                </a:lnTo>
                <a:lnTo>
                  <a:pt x="26789" y="8930"/>
                </a:lnTo>
                <a:lnTo>
                  <a:pt x="17859" y="26789"/>
                </a:lnTo>
                <a:lnTo>
                  <a:pt x="17859" y="35719"/>
                </a:lnTo>
                <a:lnTo>
                  <a:pt x="8929" y="44648"/>
                </a:lnTo>
                <a:lnTo>
                  <a:pt x="8929" y="62508"/>
                </a:lnTo>
                <a:lnTo>
                  <a:pt x="0" y="71437"/>
                </a:lnTo>
                <a:lnTo>
                  <a:pt x="0" y="80367"/>
                </a:lnTo>
                <a:lnTo>
                  <a:pt x="8929" y="80367"/>
                </a:lnTo>
                <a:lnTo>
                  <a:pt x="8929" y="89297"/>
                </a:lnTo>
                <a:lnTo>
                  <a:pt x="17859" y="89297"/>
                </a:lnTo>
                <a:lnTo>
                  <a:pt x="26789" y="80367"/>
                </a:lnTo>
                <a:lnTo>
                  <a:pt x="26789" y="80367"/>
                </a:lnTo>
                <a:lnTo>
                  <a:pt x="35718" y="71437"/>
                </a:lnTo>
                <a:lnTo>
                  <a:pt x="44648" y="62508"/>
                </a:lnTo>
                <a:lnTo>
                  <a:pt x="53578" y="53578"/>
                </a:lnTo>
                <a:lnTo>
                  <a:pt x="62507" y="44648"/>
                </a:lnTo>
                <a:lnTo>
                  <a:pt x="62507" y="35719"/>
                </a:lnTo>
                <a:lnTo>
                  <a:pt x="71437" y="26789"/>
                </a:lnTo>
                <a:lnTo>
                  <a:pt x="71437" y="26789"/>
                </a:lnTo>
                <a:lnTo>
                  <a:pt x="71437" y="26789"/>
                </a:lnTo>
                <a:lnTo>
                  <a:pt x="71437" y="26789"/>
                </a:lnTo>
                <a:lnTo>
                  <a:pt x="71437" y="35719"/>
                </a:lnTo>
                <a:lnTo>
                  <a:pt x="71437" y="53578"/>
                </a:lnTo>
                <a:lnTo>
                  <a:pt x="62507" y="71437"/>
                </a:lnTo>
                <a:lnTo>
                  <a:pt x="62507" y="89297"/>
                </a:lnTo>
                <a:lnTo>
                  <a:pt x="62507" y="107156"/>
                </a:lnTo>
                <a:lnTo>
                  <a:pt x="53578" y="133945"/>
                </a:lnTo>
                <a:lnTo>
                  <a:pt x="53578" y="160734"/>
                </a:lnTo>
                <a:lnTo>
                  <a:pt x="53578" y="178594"/>
                </a:lnTo>
                <a:lnTo>
                  <a:pt x="53578" y="196453"/>
                </a:lnTo>
                <a:lnTo>
                  <a:pt x="53578" y="205383"/>
                </a:lnTo>
                <a:lnTo>
                  <a:pt x="53578" y="214312"/>
                </a:lnTo>
                <a:lnTo>
                  <a:pt x="62507" y="214312"/>
                </a:lnTo>
                <a:lnTo>
                  <a:pt x="62507" y="205383"/>
                </a:lnTo>
                <a:lnTo>
                  <a:pt x="62507" y="205383"/>
                </a:lnTo>
                <a:lnTo>
                  <a:pt x="62507" y="196453"/>
                </a:lnTo>
                <a:lnTo>
                  <a:pt x="62507" y="19645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Freeform 690"/>
          <p:cNvSpPr/>
          <p:nvPr/>
        </p:nvSpPr>
        <p:spPr>
          <a:xfrm>
            <a:off x="6215063" y="6313288"/>
            <a:ext cx="125016" cy="116087"/>
          </a:xfrm>
          <a:custGeom>
            <a:avLst/>
            <a:gdLst/>
            <a:ahLst/>
            <a:cxnLst/>
            <a:rect l="0" t="0" r="0" b="0"/>
            <a:pathLst>
              <a:path w="125016" h="116087">
                <a:moveTo>
                  <a:pt x="0" y="35719"/>
                </a:moveTo>
                <a:lnTo>
                  <a:pt x="0" y="26789"/>
                </a:lnTo>
                <a:lnTo>
                  <a:pt x="0" y="26789"/>
                </a:lnTo>
                <a:lnTo>
                  <a:pt x="0" y="17860"/>
                </a:lnTo>
                <a:lnTo>
                  <a:pt x="8929" y="8930"/>
                </a:lnTo>
                <a:lnTo>
                  <a:pt x="8929" y="8930"/>
                </a:lnTo>
                <a:lnTo>
                  <a:pt x="8929" y="17860"/>
                </a:lnTo>
                <a:lnTo>
                  <a:pt x="8929" y="26789"/>
                </a:lnTo>
                <a:lnTo>
                  <a:pt x="8929" y="35719"/>
                </a:lnTo>
                <a:lnTo>
                  <a:pt x="8929" y="44649"/>
                </a:lnTo>
                <a:lnTo>
                  <a:pt x="17859" y="53578"/>
                </a:lnTo>
                <a:lnTo>
                  <a:pt x="17859" y="71438"/>
                </a:lnTo>
                <a:lnTo>
                  <a:pt x="26789" y="80367"/>
                </a:lnTo>
                <a:lnTo>
                  <a:pt x="26789" y="98227"/>
                </a:lnTo>
                <a:lnTo>
                  <a:pt x="35718" y="107157"/>
                </a:lnTo>
                <a:lnTo>
                  <a:pt x="44648" y="107157"/>
                </a:lnTo>
                <a:lnTo>
                  <a:pt x="62507" y="116086"/>
                </a:lnTo>
                <a:lnTo>
                  <a:pt x="71437" y="116086"/>
                </a:lnTo>
                <a:lnTo>
                  <a:pt x="80367" y="116086"/>
                </a:lnTo>
                <a:lnTo>
                  <a:pt x="89296" y="107157"/>
                </a:lnTo>
                <a:lnTo>
                  <a:pt x="98226" y="98227"/>
                </a:lnTo>
                <a:lnTo>
                  <a:pt x="107156" y="89297"/>
                </a:lnTo>
                <a:lnTo>
                  <a:pt x="116085" y="71438"/>
                </a:lnTo>
                <a:lnTo>
                  <a:pt x="116085" y="62508"/>
                </a:lnTo>
                <a:lnTo>
                  <a:pt x="125015" y="44649"/>
                </a:lnTo>
                <a:lnTo>
                  <a:pt x="116085" y="35719"/>
                </a:lnTo>
                <a:lnTo>
                  <a:pt x="116085" y="26789"/>
                </a:lnTo>
                <a:lnTo>
                  <a:pt x="116085" y="17860"/>
                </a:lnTo>
                <a:lnTo>
                  <a:pt x="107156" y="8930"/>
                </a:lnTo>
                <a:lnTo>
                  <a:pt x="107156" y="8930"/>
                </a:lnTo>
                <a:lnTo>
                  <a:pt x="98226" y="8930"/>
                </a:lnTo>
                <a:lnTo>
                  <a:pt x="98226" y="0"/>
                </a:lnTo>
                <a:lnTo>
                  <a:pt x="98226" y="0"/>
                </a:lnTo>
                <a:lnTo>
                  <a:pt x="98226" y="0"/>
                </a:lnTo>
                <a:lnTo>
                  <a:pt x="98226" y="0"/>
                </a:lnTo>
                <a:lnTo>
                  <a:pt x="9822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2" name="Freeform 691"/>
          <p:cNvSpPr/>
          <p:nvPr/>
        </p:nvSpPr>
        <p:spPr>
          <a:xfrm>
            <a:off x="6375797" y="6286499"/>
            <a:ext cx="223243" cy="125017"/>
          </a:xfrm>
          <a:custGeom>
            <a:avLst/>
            <a:gdLst/>
            <a:ahLst/>
            <a:cxnLst/>
            <a:rect l="0" t="0" r="0" b="0"/>
            <a:pathLst>
              <a:path w="223243" h="125017">
                <a:moveTo>
                  <a:pt x="8930" y="44649"/>
                </a:moveTo>
                <a:lnTo>
                  <a:pt x="17859" y="44649"/>
                </a:lnTo>
                <a:lnTo>
                  <a:pt x="17859" y="44649"/>
                </a:lnTo>
                <a:lnTo>
                  <a:pt x="17859" y="53578"/>
                </a:lnTo>
                <a:lnTo>
                  <a:pt x="26789" y="53578"/>
                </a:lnTo>
                <a:lnTo>
                  <a:pt x="35719" y="53578"/>
                </a:lnTo>
                <a:lnTo>
                  <a:pt x="44648" y="44649"/>
                </a:lnTo>
                <a:lnTo>
                  <a:pt x="44648" y="44649"/>
                </a:lnTo>
                <a:lnTo>
                  <a:pt x="53578" y="35719"/>
                </a:lnTo>
                <a:lnTo>
                  <a:pt x="53578" y="35719"/>
                </a:lnTo>
                <a:lnTo>
                  <a:pt x="62508" y="26789"/>
                </a:lnTo>
                <a:lnTo>
                  <a:pt x="62508" y="17860"/>
                </a:lnTo>
                <a:lnTo>
                  <a:pt x="62508" y="17860"/>
                </a:lnTo>
                <a:lnTo>
                  <a:pt x="62508" y="8930"/>
                </a:lnTo>
                <a:lnTo>
                  <a:pt x="62508" y="8930"/>
                </a:lnTo>
                <a:lnTo>
                  <a:pt x="62508" y="8930"/>
                </a:lnTo>
                <a:lnTo>
                  <a:pt x="62508" y="0"/>
                </a:lnTo>
                <a:lnTo>
                  <a:pt x="53578" y="0"/>
                </a:lnTo>
                <a:lnTo>
                  <a:pt x="44648" y="8930"/>
                </a:lnTo>
                <a:lnTo>
                  <a:pt x="35719" y="17860"/>
                </a:lnTo>
                <a:lnTo>
                  <a:pt x="26789" y="26789"/>
                </a:lnTo>
                <a:lnTo>
                  <a:pt x="17859" y="35719"/>
                </a:lnTo>
                <a:lnTo>
                  <a:pt x="8930" y="53578"/>
                </a:lnTo>
                <a:lnTo>
                  <a:pt x="0" y="71438"/>
                </a:lnTo>
                <a:lnTo>
                  <a:pt x="0" y="89297"/>
                </a:lnTo>
                <a:lnTo>
                  <a:pt x="0" y="98227"/>
                </a:lnTo>
                <a:lnTo>
                  <a:pt x="0" y="107156"/>
                </a:lnTo>
                <a:lnTo>
                  <a:pt x="8930" y="116086"/>
                </a:lnTo>
                <a:lnTo>
                  <a:pt x="17859" y="125016"/>
                </a:lnTo>
                <a:lnTo>
                  <a:pt x="26789" y="125016"/>
                </a:lnTo>
                <a:lnTo>
                  <a:pt x="35719" y="125016"/>
                </a:lnTo>
                <a:lnTo>
                  <a:pt x="44648" y="116086"/>
                </a:lnTo>
                <a:lnTo>
                  <a:pt x="62508" y="107156"/>
                </a:lnTo>
                <a:lnTo>
                  <a:pt x="71437" y="98227"/>
                </a:lnTo>
                <a:lnTo>
                  <a:pt x="89297" y="89297"/>
                </a:lnTo>
                <a:lnTo>
                  <a:pt x="98226" y="80367"/>
                </a:lnTo>
                <a:lnTo>
                  <a:pt x="107156" y="62508"/>
                </a:lnTo>
                <a:lnTo>
                  <a:pt x="116086" y="53578"/>
                </a:lnTo>
                <a:lnTo>
                  <a:pt x="116086" y="35719"/>
                </a:lnTo>
                <a:lnTo>
                  <a:pt x="125016" y="35719"/>
                </a:lnTo>
                <a:lnTo>
                  <a:pt x="125016" y="26789"/>
                </a:lnTo>
                <a:lnTo>
                  <a:pt x="125016" y="26789"/>
                </a:lnTo>
                <a:lnTo>
                  <a:pt x="125016" y="35719"/>
                </a:lnTo>
                <a:lnTo>
                  <a:pt x="125016" y="35719"/>
                </a:lnTo>
                <a:lnTo>
                  <a:pt x="125016" y="44649"/>
                </a:lnTo>
                <a:lnTo>
                  <a:pt x="116086" y="53578"/>
                </a:lnTo>
                <a:lnTo>
                  <a:pt x="116086" y="71438"/>
                </a:lnTo>
                <a:lnTo>
                  <a:pt x="116086" y="80367"/>
                </a:lnTo>
                <a:lnTo>
                  <a:pt x="116086" y="89297"/>
                </a:lnTo>
                <a:lnTo>
                  <a:pt x="116086" y="98227"/>
                </a:lnTo>
                <a:lnTo>
                  <a:pt x="116086" y="107156"/>
                </a:lnTo>
                <a:lnTo>
                  <a:pt x="116086" y="107156"/>
                </a:lnTo>
                <a:lnTo>
                  <a:pt x="116086" y="116086"/>
                </a:lnTo>
                <a:lnTo>
                  <a:pt x="116086" y="116086"/>
                </a:lnTo>
                <a:lnTo>
                  <a:pt x="116086" y="107156"/>
                </a:lnTo>
                <a:lnTo>
                  <a:pt x="116086" y="107156"/>
                </a:lnTo>
                <a:lnTo>
                  <a:pt x="125016" y="89297"/>
                </a:lnTo>
                <a:lnTo>
                  <a:pt x="125016" y="80367"/>
                </a:lnTo>
                <a:lnTo>
                  <a:pt x="125016" y="71438"/>
                </a:lnTo>
                <a:lnTo>
                  <a:pt x="133945" y="53578"/>
                </a:lnTo>
                <a:lnTo>
                  <a:pt x="133945" y="35719"/>
                </a:lnTo>
                <a:lnTo>
                  <a:pt x="142875" y="26789"/>
                </a:lnTo>
                <a:lnTo>
                  <a:pt x="142875" y="17860"/>
                </a:lnTo>
                <a:lnTo>
                  <a:pt x="151805" y="8930"/>
                </a:lnTo>
                <a:lnTo>
                  <a:pt x="151805" y="8930"/>
                </a:lnTo>
                <a:lnTo>
                  <a:pt x="160734" y="8930"/>
                </a:lnTo>
                <a:lnTo>
                  <a:pt x="169664" y="17860"/>
                </a:lnTo>
                <a:lnTo>
                  <a:pt x="178594" y="17860"/>
                </a:lnTo>
                <a:lnTo>
                  <a:pt x="187523" y="35719"/>
                </a:lnTo>
                <a:lnTo>
                  <a:pt x="187523" y="44649"/>
                </a:lnTo>
                <a:lnTo>
                  <a:pt x="196453" y="62508"/>
                </a:lnTo>
                <a:lnTo>
                  <a:pt x="205383" y="80367"/>
                </a:lnTo>
                <a:lnTo>
                  <a:pt x="205383" y="89297"/>
                </a:lnTo>
                <a:lnTo>
                  <a:pt x="205383" y="98227"/>
                </a:lnTo>
                <a:lnTo>
                  <a:pt x="214312" y="116086"/>
                </a:lnTo>
                <a:lnTo>
                  <a:pt x="214312" y="116086"/>
                </a:lnTo>
                <a:lnTo>
                  <a:pt x="214312" y="125016"/>
                </a:lnTo>
                <a:lnTo>
                  <a:pt x="223242" y="125016"/>
                </a:lnTo>
                <a:lnTo>
                  <a:pt x="223242" y="125016"/>
                </a:lnTo>
                <a:lnTo>
                  <a:pt x="223242" y="116086"/>
                </a:lnTo>
                <a:lnTo>
                  <a:pt x="223242"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Freeform 692"/>
          <p:cNvSpPr/>
          <p:nvPr/>
        </p:nvSpPr>
        <p:spPr>
          <a:xfrm>
            <a:off x="6625828" y="6259710"/>
            <a:ext cx="142876" cy="187525"/>
          </a:xfrm>
          <a:custGeom>
            <a:avLst/>
            <a:gdLst/>
            <a:ahLst/>
            <a:cxnLst/>
            <a:rect l="0" t="0" r="0" b="0"/>
            <a:pathLst>
              <a:path w="142876" h="187525">
                <a:moveTo>
                  <a:pt x="71438" y="8930"/>
                </a:moveTo>
                <a:lnTo>
                  <a:pt x="71438" y="8930"/>
                </a:lnTo>
                <a:lnTo>
                  <a:pt x="71438" y="8930"/>
                </a:lnTo>
                <a:lnTo>
                  <a:pt x="71438" y="0"/>
                </a:lnTo>
                <a:lnTo>
                  <a:pt x="71438" y="0"/>
                </a:lnTo>
                <a:lnTo>
                  <a:pt x="71438" y="0"/>
                </a:lnTo>
                <a:lnTo>
                  <a:pt x="62508" y="0"/>
                </a:lnTo>
                <a:lnTo>
                  <a:pt x="62508" y="0"/>
                </a:lnTo>
                <a:lnTo>
                  <a:pt x="53578" y="0"/>
                </a:lnTo>
                <a:lnTo>
                  <a:pt x="44649" y="8930"/>
                </a:lnTo>
                <a:lnTo>
                  <a:pt x="26789" y="17860"/>
                </a:lnTo>
                <a:lnTo>
                  <a:pt x="17860" y="35719"/>
                </a:lnTo>
                <a:lnTo>
                  <a:pt x="17860" y="44649"/>
                </a:lnTo>
                <a:lnTo>
                  <a:pt x="8930" y="62508"/>
                </a:lnTo>
                <a:lnTo>
                  <a:pt x="0" y="71438"/>
                </a:lnTo>
                <a:lnTo>
                  <a:pt x="0" y="89297"/>
                </a:lnTo>
                <a:lnTo>
                  <a:pt x="8930" y="98227"/>
                </a:lnTo>
                <a:lnTo>
                  <a:pt x="8930" y="107156"/>
                </a:lnTo>
                <a:lnTo>
                  <a:pt x="17860" y="116086"/>
                </a:lnTo>
                <a:lnTo>
                  <a:pt x="35719" y="116086"/>
                </a:lnTo>
                <a:lnTo>
                  <a:pt x="44649" y="116086"/>
                </a:lnTo>
                <a:lnTo>
                  <a:pt x="53578" y="116086"/>
                </a:lnTo>
                <a:lnTo>
                  <a:pt x="71438" y="116086"/>
                </a:lnTo>
                <a:lnTo>
                  <a:pt x="80367" y="107156"/>
                </a:lnTo>
                <a:lnTo>
                  <a:pt x="89297" y="98227"/>
                </a:lnTo>
                <a:lnTo>
                  <a:pt x="98227" y="89297"/>
                </a:lnTo>
                <a:lnTo>
                  <a:pt x="116086" y="71438"/>
                </a:lnTo>
                <a:lnTo>
                  <a:pt x="125016" y="62508"/>
                </a:lnTo>
                <a:lnTo>
                  <a:pt x="125016" y="44649"/>
                </a:lnTo>
                <a:lnTo>
                  <a:pt x="133945" y="26789"/>
                </a:lnTo>
                <a:lnTo>
                  <a:pt x="133945" y="17860"/>
                </a:lnTo>
                <a:lnTo>
                  <a:pt x="133945" y="8930"/>
                </a:lnTo>
                <a:lnTo>
                  <a:pt x="133945" y="8930"/>
                </a:lnTo>
                <a:lnTo>
                  <a:pt x="133945" y="8930"/>
                </a:lnTo>
                <a:lnTo>
                  <a:pt x="125016" y="8930"/>
                </a:lnTo>
                <a:lnTo>
                  <a:pt x="116086" y="17860"/>
                </a:lnTo>
                <a:lnTo>
                  <a:pt x="107156" y="35719"/>
                </a:lnTo>
                <a:lnTo>
                  <a:pt x="98227" y="44649"/>
                </a:lnTo>
                <a:lnTo>
                  <a:pt x="98227" y="62508"/>
                </a:lnTo>
                <a:lnTo>
                  <a:pt x="89297" y="80367"/>
                </a:lnTo>
                <a:lnTo>
                  <a:pt x="89297" y="107156"/>
                </a:lnTo>
                <a:lnTo>
                  <a:pt x="89297" y="116086"/>
                </a:lnTo>
                <a:lnTo>
                  <a:pt x="98227" y="142875"/>
                </a:lnTo>
                <a:lnTo>
                  <a:pt x="107156" y="151805"/>
                </a:lnTo>
                <a:lnTo>
                  <a:pt x="116086" y="169664"/>
                </a:lnTo>
                <a:lnTo>
                  <a:pt x="133945" y="178594"/>
                </a:lnTo>
                <a:lnTo>
                  <a:pt x="133945" y="178594"/>
                </a:lnTo>
                <a:lnTo>
                  <a:pt x="142875" y="187524"/>
                </a:lnTo>
                <a:lnTo>
                  <a:pt x="142875" y="18752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Freeform 693"/>
          <p:cNvSpPr/>
          <p:nvPr/>
        </p:nvSpPr>
        <p:spPr>
          <a:xfrm>
            <a:off x="6947297" y="6125765"/>
            <a:ext cx="142876" cy="276821"/>
          </a:xfrm>
          <a:custGeom>
            <a:avLst/>
            <a:gdLst/>
            <a:ahLst/>
            <a:cxnLst/>
            <a:rect l="0" t="0" r="0" b="0"/>
            <a:pathLst>
              <a:path w="142876" h="276821">
                <a:moveTo>
                  <a:pt x="35719" y="267890"/>
                </a:moveTo>
                <a:lnTo>
                  <a:pt x="35719" y="276820"/>
                </a:lnTo>
                <a:lnTo>
                  <a:pt x="35719" y="276820"/>
                </a:lnTo>
                <a:lnTo>
                  <a:pt x="35719" y="276820"/>
                </a:lnTo>
                <a:lnTo>
                  <a:pt x="35719" y="276820"/>
                </a:lnTo>
                <a:lnTo>
                  <a:pt x="35719" y="276820"/>
                </a:lnTo>
                <a:lnTo>
                  <a:pt x="35719" y="276820"/>
                </a:lnTo>
                <a:lnTo>
                  <a:pt x="35719" y="267890"/>
                </a:lnTo>
                <a:lnTo>
                  <a:pt x="35719" y="258961"/>
                </a:lnTo>
                <a:lnTo>
                  <a:pt x="26789" y="250031"/>
                </a:lnTo>
                <a:lnTo>
                  <a:pt x="17859" y="223242"/>
                </a:lnTo>
                <a:lnTo>
                  <a:pt x="17859" y="205383"/>
                </a:lnTo>
                <a:lnTo>
                  <a:pt x="8930" y="178594"/>
                </a:lnTo>
                <a:lnTo>
                  <a:pt x="0" y="151805"/>
                </a:lnTo>
                <a:lnTo>
                  <a:pt x="0" y="125015"/>
                </a:lnTo>
                <a:lnTo>
                  <a:pt x="0" y="89297"/>
                </a:lnTo>
                <a:lnTo>
                  <a:pt x="0" y="71437"/>
                </a:lnTo>
                <a:lnTo>
                  <a:pt x="8930" y="53578"/>
                </a:lnTo>
                <a:lnTo>
                  <a:pt x="17859" y="35719"/>
                </a:lnTo>
                <a:lnTo>
                  <a:pt x="26789" y="17859"/>
                </a:lnTo>
                <a:lnTo>
                  <a:pt x="35719" y="8930"/>
                </a:lnTo>
                <a:lnTo>
                  <a:pt x="53578" y="0"/>
                </a:lnTo>
                <a:lnTo>
                  <a:pt x="62508" y="0"/>
                </a:lnTo>
                <a:lnTo>
                  <a:pt x="71437" y="0"/>
                </a:lnTo>
                <a:lnTo>
                  <a:pt x="89297" y="8930"/>
                </a:lnTo>
                <a:lnTo>
                  <a:pt x="98226" y="17859"/>
                </a:lnTo>
                <a:lnTo>
                  <a:pt x="107156" y="35719"/>
                </a:lnTo>
                <a:lnTo>
                  <a:pt x="125016" y="44648"/>
                </a:lnTo>
                <a:lnTo>
                  <a:pt x="125016" y="62508"/>
                </a:lnTo>
                <a:lnTo>
                  <a:pt x="133945" y="71437"/>
                </a:lnTo>
                <a:lnTo>
                  <a:pt x="142875" y="89297"/>
                </a:lnTo>
                <a:lnTo>
                  <a:pt x="142875" y="98226"/>
                </a:lnTo>
                <a:lnTo>
                  <a:pt x="142875" y="98226"/>
                </a:lnTo>
                <a:lnTo>
                  <a:pt x="142875" y="98226"/>
                </a:lnTo>
                <a:lnTo>
                  <a:pt x="142875" y="982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Freeform 694"/>
          <p:cNvSpPr/>
          <p:nvPr/>
        </p:nvSpPr>
        <p:spPr>
          <a:xfrm>
            <a:off x="6911578" y="6223991"/>
            <a:ext cx="125017" cy="44650"/>
          </a:xfrm>
          <a:custGeom>
            <a:avLst/>
            <a:gdLst/>
            <a:ahLst/>
            <a:cxnLst/>
            <a:rect l="0" t="0" r="0" b="0"/>
            <a:pathLst>
              <a:path w="125017" h="44650">
                <a:moveTo>
                  <a:pt x="0" y="44649"/>
                </a:moveTo>
                <a:lnTo>
                  <a:pt x="0" y="44649"/>
                </a:lnTo>
                <a:lnTo>
                  <a:pt x="0" y="44649"/>
                </a:lnTo>
                <a:lnTo>
                  <a:pt x="8930" y="44649"/>
                </a:lnTo>
                <a:lnTo>
                  <a:pt x="17860" y="44649"/>
                </a:lnTo>
                <a:lnTo>
                  <a:pt x="26789" y="44649"/>
                </a:lnTo>
                <a:lnTo>
                  <a:pt x="35719" y="44649"/>
                </a:lnTo>
                <a:lnTo>
                  <a:pt x="53578" y="35719"/>
                </a:lnTo>
                <a:lnTo>
                  <a:pt x="62508" y="35719"/>
                </a:lnTo>
                <a:lnTo>
                  <a:pt x="80367" y="26789"/>
                </a:lnTo>
                <a:lnTo>
                  <a:pt x="98227" y="17860"/>
                </a:lnTo>
                <a:lnTo>
                  <a:pt x="107156" y="8930"/>
                </a:lnTo>
                <a:lnTo>
                  <a:pt x="107156" y="8930"/>
                </a:lnTo>
                <a:lnTo>
                  <a:pt x="125016" y="0"/>
                </a:lnTo>
                <a:lnTo>
                  <a:pt x="12501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6" name="Freeform 695"/>
          <p:cNvSpPr/>
          <p:nvPr/>
        </p:nvSpPr>
        <p:spPr>
          <a:xfrm>
            <a:off x="7045523" y="6197202"/>
            <a:ext cx="107158" cy="169665"/>
          </a:xfrm>
          <a:custGeom>
            <a:avLst/>
            <a:gdLst/>
            <a:ahLst/>
            <a:cxnLst/>
            <a:rect l="0" t="0" r="0" b="0"/>
            <a:pathLst>
              <a:path w="107158" h="169665">
                <a:moveTo>
                  <a:pt x="35719" y="0"/>
                </a:moveTo>
                <a:lnTo>
                  <a:pt x="35719" y="0"/>
                </a:lnTo>
                <a:lnTo>
                  <a:pt x="35719" y="0"/>
                </a:lnTo>
                <a:lnTo>
                  <a:pt x="44649" y="0"/>
                </a:lnTo>
                <a:lnTo>
                  <a:pt x="44649" y="0"/>
                </a:lnTo>
                <a:lnTo>
                  <a:pt x="35719" y="0"/>
                </a:lnTo>
                <a:lnTo>
                  <a:pt x="35719" y="8930"/>
                </a:lnTo>
                <a:lnTo>
                  <a:pt x="35719" y="17860"/>
                </a:lnTo>
                <a:lnTo>
                  <a:pt x="26790" y="35719"/>
                </a:lnTo>
                <a:lnTo>
                  <a:pt x="17860" y="53578"/>
                </a:lnTo>
                <a:lnTo>
                  <a:pt x="8930" y="71438"/>
                </a:lnTo>
                <a:lnTo>
                  <a:pt x="8930" y="98227"/>
                </a:lnTo>
                <a:lnTo>
                  <a:pt x="0" y="125016"/>
                </a:lnTo>
                <a:lnTo>
                  <a:pt x="0" y="142875"/>
                </a:lnTo>
                <a:lnTo>
                  <a:pt x="8930" y="151805"/>
                </a:lnTo>
                <a:lnTo>
                  <a:pt x="8930" y="160735"/>
                </a:lnTo>
                <a:lnTo>
                  <a:pt x="17860" y="169664"/>
                </a:lnTo>
                <a:lnTo>
                  <a:pt x="17860" y="169664"/>
                </a:lnTo>
                <a:lnTo>
                  <a:pt x="26790" y="160735"/>
                </a:lnTo>
                <a:lnTo>
                  <a:pt x="35719" y="151805"/>
                </a:lnTo>
                <a:lnTo>
                  <a:pt x="44649" y="142875"/>
                </a:lnTo>
                <a:lnTo>
                  <a:pt x="53579" y="133946"/>
                </a:lnTo>
                <a:lnTo>
                  <a:pt x="53579" y="116086"/>
                </a:lnTo>
                <a:lnTo>
                  <a:pt x="62508" y="107157"/>
                </a:lnTo>
                <a:lnTo>
                  <a:pt x="62508" y="89297"/>
                </a:lnTo>
                <a:lnTo>
                  <a:pt x="71438" y="71438"/>
                </a:lnTo>
                <a:lnTo>
                  <a:pt x="71438" y="62508"/>
                </a:lnTo>
                <a:lnTo>
                  <a:pt x="71438" y="53578"/>
                </a:lnTo>
                <a:lnTo>
                  <a:pt x="71438" y="44649"/>
                </a:lnTo>
                <a:lnTo>
                  <a:pt x="71438" y="44649"/>
                </a:lnTo>
                <a:lnTo>
                  <a:pt x="71438" y="44649"/>
                </a:lnTo>
                <a:lnTo>
                  <a:pt x="71438" y="53578"/>
                </a:lnTo>
                <a:lnTo>
                  <a:pt x="71438" y="62508"/>
                </a:lnTo>
                <a:lnTo>
                  <a:pt x="80368" y="80368"/>
                </a:lnTo>
                <a:lnTo>
                  <a:pt x="80368" y="98227"/>
                </a:lnTo>
                <a:lnTo>
                  <a:pt x="80368" y="125016"/>
                </a:lnTo>
                <a:lnTo>
                  <a:pt x="89297" y="142875"/>
                </a:lnTo>
                <a:lnTo>
                  <a:pt x="89297" y="151805"/>
                </a:lnTo>
                <a:lnTo>
                  <a:pt x="98227" y="169664"/>
                </a:lnTo>
                <a:lnTo>
                  <a:pt x="98227" y="169664"/>
                </a:lnTo>
                <a:lnTo>
                  <a:pt x="107157" y="169664"/>
                </a:lnTo>
                <a:lnTo>
                  <a:pt x="107157" y="169664"/>
                </a:lnTo>
                <a:lnTo>
                  <a:pt x="107157" y="169664"/>
                </a:lnTo>
                <a:lnTo>
                  <a:pt x="107157" y="16966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7" name="Freeform 696"/>
          <p:cNvSpPr/>
          <p:nvPr/>
        </p:nvSpPr>
        <p:spPr>
          <a:xfrm>
            <a:off x="7197328" y="6098976"/>
            <a:ext cx="35720" cy="267891"/>
          </a:xfrm>
          <a:custGeom>
            <a:avLst/>
            <a:gdLst/>
            <a:ahLst/>
            <a:cxnLst/>
            <a:rect l="0" t="0" r="0" b="0"/>
            <a:pathLst>
              <a:path w="35720" h="267891">
                <a:moveTo>
                  <a:pt x="0" y="8929"/>
                </a:moveTo>
                <a:lnTo>
                  <a:pt x="0" y="0"/>
                </a:lnTo>
                <a:lnTo>
                  <a:pt x="0" y="0"/>
                </a:lnTo>
                <a:lnTo>
                  <a:pt x="0" y="0"/>
                </a:lnTo>
                <a:lnTo>
                  <a:pt x="0" y="8929"/>
                </a:lnTo>
                <a:lnTo>
                  <a:pt x="8930" y="8929"/>
                </a:lnTo>
                <a:lnTo>
                  <a:pt x="0" y="26789"/>
                </a:lnTo>
                <a:lnTo>
                  <a:pt x="8930" y="44648"/>
                </a:lnTo>
                <a:lnTo>
                  <a:pt x="8930" y="71437"/>
                </a:lnTo>
                <a:lnTo>
                  <a:pt x="8930" y="98226"/>
                </a:lnTo>
                <a:lnTo>
                  <a:pt x="17860" y="125015"/>
                </a:lnTo>
                <a:lnTo>
                  <a:pt x="17860" y="151804"/>
                </a:lnTo>
                <a:lnTo>
                  <a:pt x="17860" y="178594"/>
                </a:lnTo>
                <a:lnTo>
                  <a:pt x="26789" y="196453"/>
                </a:lnTo>
                <a:lnTo>
                  <a:pt x="26789" y="223242"/>
                </a:lnTo>
                <a:lnTo>
                  <a:pt x="26789" y="241101"/>
                </a:lnTo>
                <a:lnTo>
                  <a:pt x="35719" y="250031"/>
                </a:lnTo>
                <a:lnTo>
                  <a:pt x="35719" y="258961"/>
                </a:lnTo>
                <a:lnTo>
                  <a:pt x="35719" y="267890"/>
                </a:lnTo>
                <a:lnTo>
                  <a:pt x="35719" y="267890"/>
                </a:lnTo>
                <a:lnTo>
                  <a:pt x="35719" y="267890"/>
                </a:lnTo>
                <a:lnTo>
                  <a:pt x="35719" y="26789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Freeform 697"/>
          <p:cNvSpPr/>
          <p:nvPr/>
        </p:nvSpPr>
        <p:spPr>
          <a:xfrm>
            <a:off x="7259836" y="6098976"/>
            <a:ext cx="35720" cy="267891"/>
          </a:xfrm>
          <a:custGeom>
            <a:avLst/>
            <a:gdLst/>
            <a:ahLst/>
            <a:cxnLst/>
            <a:rect l="0" t="0" r="0" b="0"/>
            <a:pathLst>
              <a:path w="35720" h="267891">
                <a:moveTo>
                  <a:pt x="0" y="0"/>
                </a:moveTo>
                <a:lnTo>
                  <a:pt x="0" y="0"/>
                </a:lnTo>
                <a:lnTo>
                  <a:pt x="0" y="8929"/>
                </a:lnTo>
                <a:lnTo>
                  <a:pt x="0" y="17859"/>
                </a:lnTo>
                <a:lnTo>
                  <a:pt x="8930" y="35719"/>
                </a:lnTo>
                <a:lnTo>
                  <a:pt x="8930" y="53578"/>
                </a:lnTo>
                <a:lnTo>
                  <a:pt x="8930" y="71437"/>
                </a:lnTo>
                <a:lnTo>
                  <a:pt x="17859" y="107156"/>
                </a:lnTo>
                <a:lnTo>
                  <a:pt x="17859" y="133945"/>
                </a:lnTo>
                <a:lnTo>
                  <a:pt x="17859" y="160734"/>
                </a:lnTo>
                <a:lnTo>
                  <a:pt x="17859" y="196453"/>
                </a:lnTo>
                <a:lnTo>
                  <a:pt x="26789" y="214312"/>
                </a:lnTo>
                <a:lnTo>
                  <a:pt x="26789" y="241101"/>
                </a:lnTo>
                <a:lnTo>
                  <a:pt x="26789" y="258961"/>
                </a:lnTo>
                <a:lnTo>
                  <a:pt x="26789" y="267890"/>
                </a:lnTo>
                <a:lnTo>
                  <a:pt x="26789" y="267890"/>
                </a:lnTo>
                <a:lnTo>
                  <a:pt x="35719" y="267890"/>
                </a:lnTo>
                <a:lnTo>
                  <a:pt x="35719" y="26789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Freeform 698"/>
          <p:cNvSpPr/>
          <p:nvPr/>
        </p:nvSpPr>
        <p:spPr>
          <a:xfrm>
            <a:off x="7322344" y="6152554"/>
            <a:ext cx="89298" cy="232173"/>
          </a:xfrm>
          <a:custGeom>
            <a:avLst/>
            <a:gdLst/>
            <a:ahLst/>
            <a:cxnLst/>
            <a:rect l="0" t="0" r="0" b="0"/>
            <a:pathLst>
              <a:path w="89298" h="232173">
                <a:moveTo>
                  <a:pt x="26789" y="0"/>
                </a:moveTo>
                <a:lnTo>
                  <a:pt x="26789" y="8930"/>
                </a:lnTo>
                <a:lnTo>
                  <a:pt x="26789" y="8930"/>
                </a:lnTo>
                <a:lnTo>
                  <a:pt x="17859" y="26789"/>
                </a:lnTo>
                <a:lnTo>
                  <a:pt x="17859" y="35719"/>
                </a:lnTo>
                <a:lnTo>
                  <a:pt x="8929" y="53578"/>
                </a:lnTo>
                <a:lnTo>
                  <a:pt x="0" y="62508"/>
                </a:lnTo>
                <a:lnTo>
                  <a:pt x="0" y="71437"/>
                </a:lnTo>
                <a:lnTo>
                  <a:pt x="0" y="80367"/>
                </a:lnTo>
                <a:lnTo>
                  <a:pt x="8929" y="80367"/>
                </a:lnTo>
                <a:lnTo>
                  <a:pt x="17859" y="89297"/>
                </a:lnTo>
                <a:lnTo>
                  <a:pt x="26789" y="89297"/>
                </a:lnTo>
                <a:lnTo>
                  <a:pt x="35719" y="89297"/>
                </a:lnTo>
                <a:lnTo>
                  <a:pt x="53578" y="89297"/>
                </a:lnTo>
                <a:lnTo>
                  <a:pt x="62508" y="98226"/>
                </a:lnTo>
                <a:lnTo>
                  <a:pt x="80367" y="98226"/>
                </a:lnTo>
                <a:lnTo>
                  <a:pt x="89297" y="107156"/>
                </a:lnTo>
                <a:lnTo>
                  <a:pt x="89297" y="116086"/>
                </a:lnTo>
                <a:lnTo>
                  <a:pt x="89297" y="125016"/>
                </a:lnTo>
                <a:lnTo>
                  <a:pt x="89297" y="133945"/>
                </a:lnTo>
                <a:lnTo>
                  <a:pt x="89297" y="142875"/>
                </a:lnTo>
                <a:lnTo>
                  <a:pt x="80367" y="160734"/>
                </a:lnTo>
                <a:lnTo>
                  <a:pt x="71437" y="169664"/>
                </a:lnTo>
                <a:lnTo>
                  <a:pt x="62508" y="187523"/>
                </a:lnTo>
                <a:lnTo>
                  <a:pt x="53578" y="196453"/>
                </a:lnTo>
                <a:lnTo>
                  <a:pt x="35719" y="214312"/>
                </a:lnTo>
                <a:lnTo>
                  <a:pt x="35719" y="223242"/>
                </a:lnTo>
                <a:lnTo>
                  <a:pt x="26789" y="232172"/>
                </a:lnTo>
                <a:lnTo>
                  <a:pt x="26789" y="232172"/>
                </a:lnTo>
                <a:lnTo>
                  <a:pt x="26789" y="232172"/>
                </a:lnTo>
                <a:lnTo>
                  <a:pt x="26789" y="23217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Freeform 699"/>
          <p:cNvSpPr/>
          <p:nvPr/>
        </p:nvSpPr>
        <p:spPr>
          <a:xfrm>
            <a:off x="7509867" y="6143624"/>
            <a:ext cx="125017" cy="151806"/>
          </a:xfrm>
          <a:custGeom>
            <a:avLst/>
            <a:gdLst/>
            <a:ahLst/>
            <a:cxnLst/>
            <a:rect l="0" t="0" r="0" b="0"/>
            <a:pathLst>
              <a:path w="125017" h="151806">
                <a:moveTo>
                  <a:pt x="44649" y="17860"/>
                </a:moveTo>
                <a:lnTo>
                  <a:pt x="44649" y="17860"/>
                </a:lnTo>
                <a:lnTo>
                  <a:pt x="44649" y="17860"/>
                </a:lnTo>
                <a:lnTo>
                  <a:pt x="44649" y="17860"/>
                </a:lnTo>
                <a:lnTo>
                  <a:pt x="44649" y="8930"/>
                </a:lnTo>
                <a:lnTo>
                  <a:pt x="44649" y="8930"/>
                </a:lnTo>
                <a:lnTo>
                  <a:pt x="44649" y="8930"/>
                </a:lnTo>
                <a:lnTo>
                  <a:pt x="35719" y="0"/>
                </a:lnTo>
                <a:lnTo>
                  <a:pt x="35719" y="0"/>
                </a:lnTo>
                <a:lnTo>
                  <a:pt x="26789" y="0"/>
                </a:lnTo>
                <a:lnTo>
                  <a:pt x="17860" y="8930"/>
                </a:lnTo>
                <a:lnTo>
                  <a:pt x="8930" y="26789"/>
                </a:lnTo>
                <a:lnTo>
                  <a:pt x="8930" y="44649"/>
                </a:lnTo>
                <a:lnTo>
                  <a:pt x="0" y="62508"/>
                </a:lnTo>
                <a:lnTo>
                  <a:pt x="0" y="80367"/>
                </a:lnTo>
                <a:lnTo>
                  <a:pt x="0" y="107156"/>
                </a:lnTo>
                <a:lnTo>
                  <a:pt x="0" y="125016"/>
                </a:lnTo>
                <a:lnTo>
                  <a:pt x="8930" y="133946"/>
                </a:lnTo>
                <a:lnTo>
                  <a:pt x="17860" y="142875"/>
                </a:lnTo>
                <a:lnTo>
                  <a:pt x="26789" y="151805"/>
                </a:lnTo>
                <a:lnTo>
                  <a:pt x="44649" y="151805"/>
                </a:lnTo>
                <a:lnTo>
                  <a:pt x="53578" y="151805"/>
                </a:lnTo>
                <a:lnTo>
                  <a:pt x="71438" y="151805"/>
                </a:lnTo>
                <a:lnTo>
                  <a:pt x="89297" y="142875"/>
                </a:lnTo>
                <a:lnTo>
                  <a:pt x="98227" y="125016"/>
                </a:lnTo>
                <a:lnTo>
                  <a:pt x="116086" y="116086"/>
                </a:lnTo>
                <a:lnTo>
                  <a:pt x="116086" y="98227"/>
                </a:lnTo>
                <a:lnTo>
                  <a:pt x="125016" y="80367"/>
                </a:lnTo>
                <a:lnTo>
                  <a:pt x="125016" y="62508"/>
                </a:lnTo>
                <a:lnTo>
                  <a:pt x="116086" y="44649"/>
                </a:lnTo>
                <a:lnTo>
                  <a:pt x="107156" y="26789"/>
                </a:lnTo>
                <a:lnTo>
                  <a:pt x="98227" y="17860"/>
                </a:lnTo>
                <a:lnTo>
                  <a:pt x="89297" y="8930"/>
                </a:lnTo>
                <a:lnTo>
                  <a:pt x="71438" y="8930"/>
                </a:lnTo>
                <a:lnTo>
                  <a:pt x="62508" y="8930"/>
                </a:lnTo>
                <a:lnTo>
                  <a:pt x="53578" y="8930"/>
                </a:lnTo>
                <a:lnTo>
                  <a:pt x="35719" y="17860"/>
                </a:lnTo>
                <a:lnTo>
                  <a:pt x="35719" y="17860"/>
                </a:lnTo>
                <a:lnTo>
                  <a:pt x="35719" y="17860"/>
                </a:lnTo>
                <a:lnTo>
                  <a:pt x="35719"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Freeform 700"/>
          <p:cNvSpPr/>
          <p:nvPr/>
        </p:nvSpPr>
        <p:spPr>
          <a:xfrm>
            <a:off x="7688461" y="5982890"/>
            <a:ext cx="62509" cy="267891"/>
          </a:xfrm>
          <a:custGeom>
            <a:avLst/>
            <a:gdLst/>
            <a:ahLst/>
            <a:cxnLst/>
            <a:rect l="0" t="0" r="0" b="0"/>
            <a:pathLst>
              <a:path w="62509" h="267891">
                <a:moveTo>
                  <a:pt x="17859" y="267890"/>
                </a:moveTo>
                <a:lnTo>
                  <a:pt x="17859" y="267890"/>
                </a:lnTo>
                <a:lnTo>
                  <a:pt x="8930" y="267890"/>
                </a:lnTo>
                <a:lnTo>
                  <a:pt x="8930" y="267890"/>
                </a:lnTo>
                <a:lnTo>
                  <a:pt x="8930" y="267890"/>
                </a:lnTo>
                <a:lnTo>
                  <a:pt x="8930" y="258961"/>
                </a:lnTo>
                <a:lnTo>
                  <a:pt x="8930" y="241101"/>
                </a:lnTo>
                <a:lnTo>
                  <a:pt x="8930" y="223242"/>
                </a:lnTo>
                <a:lnTo>
                  <a:pt x="0" y="196453"/>
                </a:lnTo>
                <a:lnTo>
                  <a:pt x="0" y="178594"/>
                </a:lnTo>
                <a:lnTo>
                  <a:pt x="0" y="142875"/>
                </a:lnTo>
                <a:lnTo>
                  <a:pt x="8930" y="116086"/>
                </a:lnTo>
                <a:lnTo>
                  <a:pt x="8930" y="89297"/>
                </a:lnTo>
                <a:lnTo>
                  <a:pt x="8930" y="62508"/>
                </a:lnTo>
                <a:lnTo>
                  <a:pt x="17859" y="35719"/>
                </a:lnTo>
                <a:lnTo>
                  <a:pt x="17859" y="26789"/>
                </a:lnTo>
                <a:lnTo>
                  <a:pt x="26789" y="17859"/>
                </a:lnTo>
                <a:lnTo>
                  <a:pt x="35719" y="8930"/>
                </a:lnTo>
                <a:lnTo>
                  <a:pt x="44648" y="0"/>
                </a:lnTo>
                <a:lnTo>
                  <a:pt x="53578" y="0"/>
                </a:lnTo>
                <a:lnTo>
                  <a:pt x="62508" y="8930"/>
                </a:lnTo>
                <a:lnTo>
                  <a:pt x="62508" y="8930"/>
                </a:lnTo>
                <a:lnTo>
                  <a:pt x="62508" y="17859"/>
                </a:lnTo>
                <a:lnTo>
                  <a:pt x="62508"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Freeform 701"/>
          <p:cNvSpPr/>
          <p:nvPr/>
        </p:nvSpPr>
        <p:spPr>
          <a:xfrm>
            <a:off x="7634883" y="6116835"/>
            <a:ext cx="151806" cy="26790"/>
          </a:xfrm>
          <a:custGeom>
            <a:avLst/>
            <a:gdLst/>
            <a:ahLst/>
            <a:cxnLst/>
            <a:rect l="0" t="0" r="0" b="0"/>
            <a:pathLst>
              <a:path w="151806" h="26790">
                <a:moveTo>
                  <a:pt x="0" y="26789"/>
                </a:moveTo>
                <a:lnTo>
                  <a:pt x="0" y="26789"/>
                </a:lnTo>
                <a:lnTo>
                  <a:pt x="0" y="26789"/>
                </a:lnTo>
                <a:lnTo>
                  <a:pt x="8930" y="26789"/>
                </a:lnTo>
                <a:lnTo>
                  <a:pt x="8930" y="26789"/>
                </a:lnTo>
                <a:lnTo>
                  <a:pt x="17859" y="26789"/>
                </a:lnTo>
                <a:lnTo>
                  <a:pt x="26789" y="17860"/>
                </a:lnTo>
                <a:lnTo>
                  <a:pt x="35719" y="17860"/>
                </a:lnTo>
                <a:lnTo>
                  <a:pt x="53578" y="17860"/>
                </a:lnTo>
                <a:lnTo>
                  <a:pt x="71437" y="8930"/>
                </a:lnTo>
                <a:lnTo>
                  <a:pt x="80367" y="8930"/>
                </a:lnTo>
                <a:lnTo>
                  <a:pt x="98226" y="8930"/>
                </a:lnTo>
                <a:lnTo>
                  <a:pt x="116086" y="8930"/>
                </a:lnTo>
                <a:lnTo>
                  <a:pt x="133945" y="0"/>
                </a:lnTo>
                <a:lnTo>
                  <a:pt x="133945" y="0"/>
                </a:lnTo>
                <a:lnTo>
                  <a:pt x="151805" y="8930"/>
                </a:lnTo>
                <a:lnTo>
                  <a:pt x="151805"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Freeform 702"/>
          <p:cNvSpPr/>
          <p:nvPr/>
        </p:nvSpPr>
        <p:spPr>
          <a:xfrm>
            <a:off x="7822406" y="5956101"/>
            <a:ext cx="44650" cy="267891"/>
          </a:xfrm>
          <a:custGeom>
            <a:avLst/>
            <a:gdLst/>
            <a:ahLst/>
            <a:cxnLst/>
            <a:rect l="0" t="0" r="0" b="0"/>
            <a:pathLst>
              <a:path w="44650" h="267891">
                <a:moveTo>
                  <a:pt x="8930" y="267890"/>
                </a:moveTo>
                <a:lnTo>
                  <a:pt x="8930" y="267890"/>
                </a:lnTo>
                <a:lnTo>
                  <a:pt x="8930" y="267890"/>
                </a:lnTo>
                <a:lnTo>
                  <a:pt x="8930" y="267890"/>
                </a:lnTo>
                <a:lnTo>
                  <a:pt x="8930" y="258961"/>
                </a:lnTo>
                <a:lnTo>
                  <a:pt x="8930" y="250031"/>
                </a:lnTo>
                <a:lnTo>
                  <a:pt x="8930" y="241101"/>
                </a:lnTo>
                <a:lnTo>
                  <a:pt x="8930" y="223242"/>
                </a:lnTo>
                <a:lnTo>
                  <a:pt x="0" y="205383"/>
                </a:lnTo>
                <a:lnTo>
                  <a:pt x="0" y="178594"/>
                </a:lnTo>
                <a:lnTo>
                  <a:pt x="0" y="151804"/>
                </a:lnTo>
                <a:lnTo>
                  <a:pt x="0" y="125015"/>
                </a:lnTo>
                <a:lnTo>
                  <a:pt x="0" y="107156"/>
                </a:lnTo>
                <a:lnTo>
                  <a:pt x="0" y="80367"/>
                </a:lnTo>
                <a:lnTo>
                  <a:pt x="0" y="53578"/>
                </a:lnTo>
                <a:lnTo>
                  <a:pt x="8930" y="44648"/>
                </a:lnTo>
                <a:lnTo>
                  <a:pt x="8930" y="26789"/>
                </a:lnTo>
                <a:lnTo>
                  <a:pt x="8930" y="17859"/>
                </a:lnTo>
                <a:lnTo>
                  <a:pt x="17860" y="8929"/>
                </a:lnTo>
                <a:lnTo>
                  <a:pt x="17860" y="0"/>
                </a:lnTo>
                <a:lnTo>
                  <a:pt x="26789" y="0"/>
                </a:lnTo>
                <a:lnTo>
                  <a:pt x="35719" y="0"/>
                </a:lnTo>
                <a:lnTo>
                  <a:pt x="35719" y="0"/>
                </a:lnTo>
                <a:lnTo>
                  <a:pt x="44649" y="8929"/>
                </a:lnTo>
                <a:lnTo>
                  <a:pt x="44649" y="8929"/>
                </a:lnTo>
                <a:lnTo>
                  <a:pt x="44649" y="8929"/>
                </a:lnTo>
                <a:lnTo>
                  <a:pt x="44649"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Freeform 703"/>
          <p:cNvSpPr/>
          <p:nvPr/>
        </p:nvSpPr>
        <p:spPr>
          <a:xfrm>
            <a:off x="7750969" y="6072187"/>
            <a:ext cx="133946" cy="35719"/>
          </a:xfrm>
          <a:custGeom>
            <a:avLst/>
            <a:gdLst/>
            <a:ahLst/>
            <a:cxnLst/>
            <a:rect l="0" t="0" r="0" b="0"/>
            <a:pathLst>
              <a:path w="133946" h="35719">
                <a:moveTo>
                  <a:pt x="0" y="35718"/>
                </a:moveTo>
                <a:lnTo>
                  <a:pt x="0" y="35718"/>
                </a:lnTo>
                <a:lnTo>
                  <a:pt x="0" y="35718"/>
                </a:lnTo>
                <a:lnTo>
                  <a:pt x="8929" y="35718"/>
                </a:lnTo>
                <a:lnTo>
                  <a:pt x="17859" y="35718"/>
                </a:lnTo>
                <a:lnTo>
                  <a:pt x="26789" y="26789"/>
                </a:lnTo>
                <a:lnTo>
                  <a:pt x="35719" y="26789"/>
                </a:lnTo>
                <a:lnTo>
                  <a:pt x="44648" y="26789"/>
                </a:lnTo>
                <a:lnTo>
                  <a:pt x="62508" y="17859"/>
                </a:lnTo>
                <a:lnTo>
                  <a:pt x="71437" y="17859"/>
                </a:lnTo>
                <a:lnTo>
                  <a:pt x="89297" y="8929"/>
                </a:lnTo>
                <a:lnTo>
                  <a:pt x="107156" y="8929"/>
                </a:lnTo>
                <a:lnTo>
                  <a:pt x="125015" y="0"/>
                </a:lnTo>
                <a:lnTo>
                  <a:pt x="125015" y="0"/>
                </a:lnTo>
                <a:lnTo>
                  <a:pt x="133945" y="0"/>
                </a:lnTo>
                <a:lnTo>
                  <a:pt x="13394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Freeform 704"/>
          <p:cNvSpPr/>
          <p:nvPr/>
        </p:nvSpPr>
        <p:spPr>
          <a:xfrm>
            <a:off x="8009930" y="6027538"/>
            <a:ext cx="80368" cy="17861"/>
          </a:xfrm>
          <a:custGeom>
            <a:avLst/>
            <a:gdLst/>
            <a:ahLst/>
            <a:cxnLst/>
            <a:rect l="0" t="0" r="0" b="0"/>
            <a:pathLst>
              <a:path w="80368" h="17861">
                <a:moveTo>
                  <a:pt x="0" y="17860"/>
                </a:moveTo>
                <a:lnTo>
                  <a:pt x="0" y="17860"/>
                </a:lnTo>
                <a:lnTo>
                  <a:pt x="0" y="17860"/>
                </a:lnTo>
                <a:lnTo>
                  <a:pt x="0" y="17860"/>
                </a:lnTo>
                <a:lnTo>
                  <a:pt x="8929" y="17860"/>
                </a:lnTo>
                <a:lnTo>
                  <a:pt x="8929" y="17860"/>
                </a:lnTo>
                <a:lnTo>
                  <a:pt x="17859" y="17860"/>
                </a:lnTo>
                <a:lnTo>
                  <a:pt x="26789" y="17860"/>
                </a:lnTo>
                <a:lnTo>
                  <a:pt x="35718" y="17860"/>
                </a:lnTo>
                <a:lnTo>
                  <a:pt x="44648" y="8930"/>
                </a:lnTo>
                <a:lnTo>
                  <a:pt x="53578" y="8930"/>
                </a:lnTo>
                <a:lnTo>
                  <a:pt x="71437" y="8930"/>
                </a:lnTo>
                <a:lnTo>
                  <a:pt x="80367" y="0"/>
                </a:lnTo>
                <a:lnTo>
                  <a:pt x="80367" y="0"/>
                </a:lnTo>
                <a:lnTo>
                  <a:pt x="80367" y="0"/>
                </a:lnTo>
                <a:lnTo>
                  <a:pt x="8036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6" name="Freeform 705"/>
          <p:cNvSpPr/>
          <p:nvPr/>
        </p:nvSpPr>
        <p:spPr>
          <a:xfrm>
            <a:off x="8001000" y="6107905"/>
            <a:ext cx="133946" cy="26791"/>
          </a:xfrm>
          <a:custGeom>
            <a:avLst/>
            <a:gdLst/>
            <a:ahLst/>
            <a:cxnLst/>
            <a:rect l="0" t="0" r="0" b="0"/>
            <a:pathLst>
              <a:path w="133946" h="26791">
                <a:moveTo>
                  <a:pt x="0" y="17860"/>
                </a:moveTo>
                <a:lnTo>
                  <a:pt x="0" y="17860"/>
                </a:lnTo>
                <a:lnTo>
                  <a:pt x="0" y="17860"/>
                </a:lnTo>
                <a:lnTo>
                  <a:pt x="0" y="17860"/>
                </a:lnTo>
                <a:lnTo>
                  <a:pt x="8930" y="26790"/>
                </a:lnTo>
                <a:lnTo>
                  <a:pt x="8930" y="26790"/>
                </a:lnTo>
                <a:lnTo>
                  <a:pt x="26789" y="26790"/>
                </a:lnTo>
                <a:lnTo>
                  <a:pt x="35719" y="26790"/>
                </a:lnTo>
                <a:lnTo>
                  <a:pt x="44648" y="26790"/>
                </a:lnTo>
                <a:lnTo>
                  <a:pt x="62508" y="17860"/>
                </a:lnTo>
                <a:lnTo>
                  <a:pt x="80367" y="17860"/>
                </a:lnTo>
                <a:lnTo>
                  <a:pt x="89297" y="8930"/>
                </a:lnTo>
                <a:lnTo>
                  <a:pt x="107156" y="0"/>
                </a:lnTo>
                <a:lnTo>
                  <a:pt x="116086" y="0"/>
                </a:lnTo>
                <a:lnTo>
                  <a:pt x="116086" y="0"/>
                </a:lnTo>
                <a:lnTo>
                  <a:pt x="133945" y="0"/>
                </a:lnTo>
                <a:lnTo>
                  <a:pt x="13394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7" name="Freeform 706"/>
          <p:cNvSpPr/>
          <p:nvPr/>
        </p:nvSpPr>
        <p:spPr>
          <a:xfrm>
            <a:off x="8224241" y="5652491"/>
            <a:ext cx="26790" cy="285751"/>
          </a:xfrm>
          <a:custGeom>
            <a:avLst/>
            <a:gdLst/>
            <a:ahLst/>
            <a:cxnLst/>
            <a:rect l="0" t="0" r="0" b="0"/>
            <a:pathLst>
              <a:path w="26790" h="285751">
                <a:moveTo>
                  <a:pt x="26789" y="0"/>
                </a:moveTo>
                <a:lnTo>
                  <a:pt x="26789" y="0"/>
                </a:lnTo>
                <a:lnTo>
                  <a:pt x="26789" y="8930"/>
                </a:lnTo>
                <a:lnTo>
                  <a:pt x="17860" y="17860"/>
                </a:lnTo>
                <a:lnTo>
                  <a:pt x="17860" y="35719"/>
                </a:lnTo>
                <a:lnTo>
                  <a:pt x="17860" y="62508"/>
                </a:lnTo>
                <a:lnTo>
                  <a:pt x="17860" y="89297"/>
                </a:lnTo>
                <a:lnTo>
                  <a:pt x="8930" y="116086"/>
                </a:lnTo>
                <a:lnTo>
                  <a:pt x="8930" y="151805"/>
                </a:lnTo>
                <a:lnTo>
                  <a:pt x="8930" y="178594"/>
                </a:lnTo>
                <a:lnTo>
                  <a:pt x="8930" y="205383"/>
                </a:lnTo>
                <a:lnTo>
                  <a:pt x="0" y="232172"/>
                </a:lnTo>
                <a:lnTo>
                  <a:pt x="0" y="258961"/>
                </a:lnTo>
                <a:lnTo>
                  <a:pt x="0" y="267891"/>
                </a:lnTo>
                <a:lnTo>
                  <a:pt x="0" y="276821"/>
                </a:lnTo>
                <a:lnTo>
                  <a:pt x="0" y="285750"/>
                </a:lnTo>
                <a:lnTo>
                  <a:pt x="0" y="285750"/>
                </a:lnTo>
                <a:lnTo>
                  <a:pt x="0" y="276821"/>
                </a:lnTo>
                <a:lnTo>
                  <a:pt x="0" y="27682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Freeform 707"/>
          <p:cNvSpPr/>
          <p:nvPr/>
        </p:nvSpPr>
        <p:spPr>
          <a:xfrm>
            <a:off x="8099227" y="5679280"/>
            <a:ext cx="241101" cy="107158"/>
          </a:xfrm>
          <a:custGeom>
            <a:avLst/>
            <a:gdLst/>
            <a:ahLst/>
            <a:cxnLst/>
            <a:rect l="0" t="0" r="0" b="0"/>
            <a:pathLst>
              <a:path w="241101" h="107158">
                <a:moveTo>
                  <a:pt x="241100" y="0"/>
                </a:moveTo>
                <a:lnTo>
                  <a:pt x="241100" y="0"/>
                </a:lnTo>
                <a:lnTo>
                  <a:pt x="232171" y="0"/>
                </a:lnTo>
                <a:lnTo>
                  <a:pt x="223241" y="8930"/>
                </a:lnTo>
                <a:lnTo>
                  <a:pt x="205382" y="17860"/>
                </a:lnTo>
                <a:lnTo>
                  <a:pt x="187522" y="26790"/>
                </a:lnTo>
                <a:lnTo>
                  <a:pt x="169663" y="26790"/>
                </a:lnTo>
                <a:lnTo>
                  <a:pt x="142874" y="35719"/>
                </a:lnTo>
                <a:lnTo>
                  <a:pt x="116085" y="44649"/>
                </a:lnTo>
                <a:lnTo>
                  <a:pt x="98225" y="53579"/>
                </a:lnTo>
                <a:lnTo>
                  <a:pt x="71437" y="71438"/>
                </a:lnTo>
                <a:lnTo>
                  <a:pt x="53578" y="80368"/>
                </a:lnTo>
                <a:lnTo>
                  <a:pt x="35718" y="89297"/>
                </a:lnTo>
                <a:lnTo>
                  <a:pt x="17859" y="98227"/>
                </a:lnTo>
                <a:lnTo>
                  <a:pt x="8929" y="107157"/>
                </a:lnTo>
                <a:lnTo>
                  <a:pt x="8929" y="107157"/>
                </a:lnTo>
                <a:lnTo>
                  <a:pt x="0" y="107157"/>
                </a:lnTo>
                <a:lnTo>
                  <a:pt x="0"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9" name="Freeform 708"/>
          <p:cNvSpPr/>
          <p:nvPr/>
        </p:nvSpPr>
        <p:spPr>
          <a:xfrm>
            <a:off x="8304609" y="5679280"/>
            <a:ext cx="98227" cy="160736"/>
          </a:xfrm>
          <a:custGeom>
            <a:avLst/>
            <a:gdLst/>
            <a:ahLst/>
            <a:cxnLst/>
            <a:rect l="0" t="0" r="0" b="0"/>
            <a:pathLst>
              <a:path w="98227" h="160736">
                <a:moveTo>
                  <a:pt x="17859" y="8930"/>
                </a:moveTo>
                <a:lnTo>
                  <a:pt x="17859" y="8930"/>
                </a:lnTo>
                <a:lnTo>
                  <a:pt x="17859" y="8930"/>
                </a:lnTo>
                <a:lnTo>
                  <a:pt x="17859" y="17860"/>
                </a:lnTo>
                <a:lnTo>
                  <a:pt x="17859" y="35719"/>
                </a:lnTo>
                <a:lnTo>
                  <a:pt x="17859" y="44649"/>
                </a:lnTo>
                <a:lnTo>
                  <a:pt x="17859" y="71438"/>
                </a:lnTo>
                <a:lnTo>
                  <a:pt x="17859" y="89297"/>
                </a:lnTo>
                <a:lnTo>
                  <a:pt x="8929" y="107157"/>
                </a:lnTo>
                <a:lnTo>
                  <a:pt x="8929" y="125016"/>
                </a:lnTo>
                <a:lnTo>
                  <a:pt x="8929" y="142875"/>
                </a:lnTo>
                <a:lnTo>
                  <a:pt x="8929" y="151805"/>
                </a:lnTo>
                <a:lnTo>
                  <a:pt x="0" y="160735"/>
                </a:lnTo>
                <a:lnTo>
                  <a:pt x="0" y="160735"/>
                </a:lnTo>
                <a:lnTo>
                  <a:pt x="0" y="160735"/>
                </a:lnTo>
                <a:lnTo>
                  <a:pt x="0" y="160735"/>
                </a:lnTo>
                <a:lnTo>
                  <a:pt x="0" y="160735"/>
                </a:lnTo>
                <a:lnTo>
                  <a:pt x="0" y="151805"/>
                </a:lnTo>
                <a:lnTo>
                  <a:pt x="0" y="133946"/>
                </a:lnTo>
                <a:lnTo>
                  <a:pt x="8929" y="116086"/>
                </a:lnTo>
                <a:lnTo>
                  <a:pt x="8929" y="98227"/>
                </a:lnTo>
                <a:lnTo>
                  <a:pt x="17859" y="71438"/>
                </a:lnTo>
                <a:lnTo>
                  <a:pt x="26789" y="53579"/>
                </a:lnTo>
                <a:lnTo>
                  <a:pt x="35718" y="35719"/>
                </a:lnTo>
                <a:lnTo>
                  <a:pt x="44648" y="17860"/>
                </a:lnTo>
                <a:lnTo>
                  <a:pt x="53578" y="8930"/>
                </a:lnTo>
                <a:lnTo>
                  <a:pt x="62507" y="0"/>
                </a:lnTo>
                <a:lnTo>
                  <a:pt x="80367" y="0"/>
                </a:lnTo>
                <a:lnTo>
                  <a:pt x="89296" y="0"/>
                </a:lnTo>
                <a:lnTo>
                  <a:pt x="89296" y="0"/>
                </a:lnTo>
                <a:lnTo>
                  <a:pt x="98226" y="8930"/>
                </a:lnTo>
                <a:lnTo>
                  <a:pt x="98226"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0" name="Freeform 709"/>
          <p:cNvSpPr/>
          <p:nvPr/>
        </p:nvSpPr>
        <p:spPr>
          <a:xfrm>
            <a:off x="8402835" y="5634632"/>
            <a:ext cx="80368" cy="178595"/>
          </a:xfrm>
          <a:custGeom>
            <a:avLst/>
            <a:gdLst/>
            <a:ahLst/>
            <a:cxnLst/>
            <a:rect l="0" t="0" r="0" b="0"/>
            <a:pathLst>
              <a:path w="80368" h="178595">
                <a:moveTo>
                  <a:pt x="53578" y="8930"/>
                </a:moveTo>
                <a:lnTo>
                  <a:pt x="53578" y="8930"/>
                </a:lnTo>
                <a:lnTo>
                  <a:pt x="53578" y="8930"/>
                </a:lnTo>
                <a:lnTo>
                  <a:pt x="53578" y="0"/>
                </a:lnTo>
                <a:lnTo>
                  <a:pt x="53578" y="0"/>
                </a:lnTo>
                <a:lnTo>
                  <a:pt x="44649" y="0"/>
                </a:lnTo>
                <a:lnTo>
                  <a:pt x="44649" y="8930"/>
                </a:lnTo>
                <a:lnTo>
                  <a:pt x="35719" y="17859"/>
                </a:lnTo>
                <a:lnTo>
                  <a:pt x="26789" y="26789"/>
                </a:lnTo>
                <a:lnTo>
                  <a:pt x="17860" y="44648"/>
                </a:lnTo>
                <a:lnTo>
                  <a:pt x="17860" y="62508"/>
                </a:lnTo>
                <a:lnTo>
                  <a:pt x="8930" y="89297"/>
                </a:lnTo>
                <a:lnTo>
                  <a:pt x="0" y="107156"/>
                </a:lnTo>
                <a:lnTo>
                  <a:pt x="0" y="125016"/>
                </a:lnTo>
                <a:lnTo>
                  <a:pt x="0" y="151805"/>
                </a:lnTo>
                <a:lnTo>
                  <a:pt x="0" y="160734"/>
                </a:lnTo>
                <a:lnTo>
                  <a:pt x="8930" y="169664"/>
                </a:lnTo>
                <a:lnTo>
                  <a:pt x="8930" y="169664"/>
                </a:lnTo>
                <a:lnTo>
                  <a:pt x="8930" y="169664"/>
                </a:lnTo>
                <a:lnTo>
                  <a:pt x="17860" y="169664"/>
                </a:lnTo>
                <a:lnTo>
                  <a:pt x="26789" y="160734"/>
                </a:lnTo>
                <a:lnTo>
                  <a:pt x="35719" y="151805"/>
                </a:lnTo>
                <a:lnTo>
                  <a:pt x="35719" y="133945"/>
                </a:lnTo>
                <a:lnTo>
                  <a:pt x="44649" y="116086"/>
                </a:lnTo>
                <a:lnTo>
                  <a:pt x="53578" y="89297"/>
                </a:lnTo>
                <a:lnTo>
                  <a:pt x="53578" y="71438"/>
                </a:lnTo>
                <a:lnTo>
                  <a:pt x="62508" y="53578"/>
                </a:lnTo>
                <a:lnTo>
                  <a:pt x="62508" y="44648"/>
                </a:lnTo>
                <a:lnTo>
                  <a:pt x="62508" y="35719"/>
                </a:lnTo>
                <a:lnTo>
                  <a:pt x="62508" y="35719"/>
                </a:lnTo>
                <a:lnTo>
                  <a:pt x="62508" y="44648"/>
                </a:lnTo>
                <a:lnTo>
                  <a:pt x="71438" y="44648"/>
                </a:lnTo>
                <a:lnTo>
                  <a:pt x="71438" y="62508"/>
                </a:lnTo>
                <a:lnTo>
                  <a:pt x="71438" y="80367"/>
                </a:lnTo>
                <a:lnTo>
                  <a:pt x="71438" y="98227"/>
                </a:lnTo>
                <a:lnTo>
                  <a:pt x="71438" y="125016"/>
                </a:lnTo>
                <a:lnTo>
                  <a:pt x="71438" y="142875"/>
                </a:lnTo>
                <a:lnTo>
                  <a:pt x="71438" y="151805"/>
                </a:lnTo>
                <a:lnTo>
                  <a:pt x="80367" y="169664"/>
                </a:lnTo>
                <a:lnTo>
                  <a:pt x="80367" y="169664"/>
                </a:lnTo>
                <a:lnTo>
                  <a:pt x="80367" y="169664"/>
                </a:lnTo>
                <a:lnTo>
                  <a:pt x="80367" y="178594"/>
                </a:lnTo>
                <a:lnTo>
                  <a:pt x="80367"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1" name="Freeform 710"/>
          <p:cNvSpPr/>
          <p:nvPr/>
        </p:nvSpPr>
        <p:spPr>
          <a:xfrm>
            <a:off x="8527851" y="5616773"/>
            <a:ext cx="80368" cy="142876"/>
          </a:xfrm>
          <a:custGeom>
            <a:avLst/>
            <a:gdLst/>
            <a:ahLst/>
            <a:cxnLst/>
            <a:rect l="0" t="0" r="0" b="0"/>
            <a:pathLst>
              <a:path w="80368" h="142876">
                <a:moveTo>
                  <a:pt x="8929" y="53578"/>
                </a:moveTo>
                <a:lnTo>
                  <a:pt x="8929" y="62507"/>
                </a:lnTo>
                <a:lnTo>
                  <a:pt x="8929" y="71437"/>
                </a:lnTo>
                <a:lnTo>
                  <a:pt x="8929" y="80367"/>
                </a:lnTo>
                <a:lnTo>
                  <a:pt x="8929" y="98226"/>
                </a:lnTo>
                <a:lnTo>
                  <a:pt x="8929" y="107156"/>
                </a:lnTo>
                <a:lnTo>
                  <a:pt x="8929" y="116086"/>
                </a:lnTo>
                <a:lnTo>
                  <a:pt x="8929" y="133945"/>
                </a:lnTo>
                <a:lnTo>
                  <a:pt x="8929" y="133945"/>
                </a:lnTo>
                <a:lnTo>
                  <a:pt x="8929" y="142875"/>
                </a:lnTo>
                <a:lnTo>
                  <a:pt x="8929" y="142875"/>
                </a:lnTo>
                <a:lnTo>
                  <a:pt x="8929" y="142875"/>
                </a:lnTo>
                <a:lnTo>
                  <a:pt x="0" y="142875"/>
                </a:lnTo>
                <a:lnTo>
                  <a:pt x="0" y="133945"/>
                </a:lnTo>
                <a:lnTo>
                  <a:pt x="0" y="125015"/>
                </a:lnTo>
                <a:lnTo>
                  <a:pt x="0" y="107156"/>
                </a:lnTo>
                <a:lnTo>
                  <a:pt x="8929" y="89297"/>
                </a:lnTo>
                <a:lnTo>
                  <a:pt x="8929" y="71437"/>
                </a:lnTo>
                <a:lnTo>
                  <a:pt x="8929" y="44648"/>
                </a:lnTo>
                <a:lnTo>
                  <a:pt x="17859" y="26789"/>
                </a:lnTo>
                <a:lnTo>
                  <a:pt x="17859" y="8929"/>
                </a:lnTo>
                <a:lnTo>
                  <a:pt x="26789" y="0"/>
                </a:lnTo>
                <a:lnTo>
                  <a:pt x="35719" y="0"/>
                </a:lnTo>
                <a:lnTo>
                  <a:pt x="44648" y="0"/>
                </a:lnTo>
                <a:lnTo>
                  <a:pt x="44648" y="0"/>
                </a:lnTo>
                <a:lnTo>
                  <a:pt x="53578" y="8929"/>
                </a:lnTo>
                <a:lnTo>
                  <a:pt x="62508" y="17859"/>
                </a:lnTo>
                <a:lnTo>
                  <a:pt x="71437" y="35718"/>
                </a:lnTo>
                <a:lnTo>
                  <a:pt x="71437" y="44648"/>
                </a:lnTo>
                <a:lnTo>
                  <a:pt x="80367" y="62507"/>
                </a:lnTo>
                <a:lnTo>
                  <a:pt x="80367" y="80367"/>
                </a:lnTo>
                <a:lnTo>
                  <a:pt x="80367" y="89297"/>
                </a:lnTo>
                <a:lnTo>
                  <a:pt x="80367" y="98226"/>
                </a:lnTo>
                <a:lnTo>
                  <a:pt x="80367" y="107156"/>
                </a:lnTo>
                <a:lnTo>
                  <a:pt x="80367" y="107156"/>
                </a:lnTo>
                <a:lnTo>
                  <a:pt x="80367" y="116086"/>
                </a:lnTo>
                <a:lnTo>
                  <a:pt x="80367" y="116086"/>
                </a:lnTo>
                <a:lnTo>
                  <a:pt x="71437" y="116086"/>
                </a:lnTo>
                <a:lnTo>
                  <a:pt x="71437"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2" name="Freeform 711"/>
          <p:cNvSpPr/>
          <p:nvPr/>
        </p:nvSpPr>
        <p:spPr>
          <a:xfrm>
            <a:off x="8635007" y="5527477"/>
            <a:ext cx="53579" cy="160734"/>
          </a:xfrm>
          <a:custGeom>
            <a:avLst/>
            <a:gdLst/>
            <a:ahLst/>
            <a:cxnLst/>
            <a:rect l="0" t="0" r="0" b="0"/>
            <a:pathLst>
              <a:path w="53579" h="160734">
                <a:moveTo>
                  <a:pt x="44648" y="0"/>
                </a:moveTo>
                <a:lnTo>
                  <a:pt x="44648" y="0"/>
                </a:lnTo>
                <a:lnTo>
                  <a:pt x="44648" y="0"/>
                </a:lnTo>
                <a:lnTo>
                  <a:pt x="44648" y="8929"/>
                </a:lnTo>
                <a:lnTo>
                  <a:pt x="35719" y="8929"/>
                </a:lnTo>
                <a:lnTo>
                  <a:pt x="35719" y="8929"/>
                </a:lnTo>
                <a:lnTo>
                  <a:pt x="26789" y="17859"/>
                </a:lnTo>
                <a:lnTo>
                  <a:pt x="17859" y="17859"/>
                </a:lnTo>
                <a:lnTo>
                  <a:pt x="8930" y="26789"/>
                </a:lnTo>
                <a:lnTo>
                  <a:pt x="8930" y="35718"/>
                </a:lnTo>
                <a:lnTo>
                  <a:pt x="0" y="35718"/>
                </a:lnTo>
                <a:lnTo>
                  <a:pt x="0" y="44648"/>
                </a:lnTo>
                <a:lnTo>
                  <a:pt x="0" y="44648"/>
                </a:lnTo>
                <a:lnTo>
                  <a:pt x="8930" y="44648"/>
                </a:lnTo>
                <a:lnTo>
                  <a:pt x="17859" y="53577"/>
                </a:lnTo>
                <a:lnTo>
                  <a:pt x="26789" y="62507"/>
                </a:lnTo>
                <a:lnTo>
                  <a:pt x="35719" y="71436"/>
                </a:lnTo>
                <a:lnTo>
                  <a:pt x="44648" y="80366"/>
                </a:lnTo>
                <a:lnTo>
                  <a:pt x="44648" y="89296"/>
                </a:lnTo>
                <a:lnTo>
                  <a:pt x="53578" y="98225"/>
                </a:lnTo>
                <a:lnTo>
                  <a:pt x="53578" y="116085"/>
                </a:lnTo>
                <a:lnTo>
                  <a:pt x="53578" y="125014"/>
                </a:lnTo>
                <a:lnTo>
                  <a:pt x="44648" y="133944"/>
                </a:lnTo>
                <a:lnTo>
                  <a:pt x="44648" y="133944"/>
                </a:lnTo>
                <a:lnTo>
                  <a:pt x="35719" y="142874"/>
                </a:lnTo>
                <a:lnTo>
                  <a:pt x="26789" y="151803"/>
                </a:lnTo>
                <a:lnTo>
                  <a:pt x="17859" y="151803"/>
                </a:lnTo>
                <a:lnTo>
                  <a:pt x="8930" y="160733"/>
                </a:lnTo>
                <a:lnTo>
                  <a:pt x="0" y="160733"/>
                </a:lnTo>
                <a:lnTo>
                  <a:pt x="0" y="160733"/>
                </a:lnTo>
                <a:lnTo>
                  <a:pt x="0" y="160733"/>
                </a:lnTo>
                <a:lnTo>
                  <a:pt x="0" y="151803"/>
                </a:lnTo>
                <a:lnTo>
                  <a:pt x="0" y="15180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3" name="Freeform 712"/>
          <p:cNvSpPr/>
          <p:nvPr/>
        </p:nvSpPr>
        <p:spPr>
          <a:xfrm>
            <a:off x="8715374" y="5500688"/>
            <a:ext cx="80368" cy="116086"/>
          </a:xfrm>
          <a:custGeom>
            <a:avLst/>
            <a:gdLst/>
            <a:ahLst/>
            <a:cxnLst/>
            <a:rect l="0" t="0" r="0" b="0"/>
            <a:pathLst>
              <a:path w="80368" h="116086">
                <a:moveTo>
                  <a:pt x="35719" y="0"/>
                </a:moveTo>
                <a:lnTo>
                  <a:pt x="35719" y="0"/>
                </a:lnTo>
                <a:lnTo>
                  <a:pt x="35719" y="0"/>
                </a:lnTo>
                <a:lnTo>
                  <a:pt x="35719" y="0"/>
                </a:lnTo>
                <a:lnTo>
                  <a:pt x="26789" y="0"/>
                </a:lnTo>
                <a:lnTo>
                  <a:pt x="26789" y="8929"/>
                </a:lnTo>
                <a:lnTo>
                  <a:pt x="17860" y="17859"/>
                </a:lnTo>
                <a:lnTo>
                  <a:pt x="17860" y="17859"/>
                </a:lnTo>
                <a:lnTo>
                  <a:pt x="8930" y="35718"/>
                </a:lnTo>
                <a:lnTo>
                  <a:pt x="0" y="44648"/>
                </a:lnTo>
                <a:lnTo>
                  <a:pt x="0" y="53578"/>
                </a:lnTo>
                <a:lnTo>
                  <a:pt x="0" y="62507"/>
                </a:lnTo>
                <a:lnTo>
                  <a:pt x="0" y="80366"/>
                </a:lnTo>
                <a:lnTo>
                  <a:pt x="0" y="89296"/>
                </a:lnTo>
                <a:lnTo>
                  <a:pt x="8930" y="98225"/>
                </a:lnTo>
                <a:lnTo>
                  <a:pt x="8930" y="107155"/>
                </a:lnTo>
                <a:lnTo>
                  <a:pt x="17860" y="107155"/>
                </a:lnTo>
                <a:lnTo>
                  <a:pt x="26789" y="116085"/>
                </a:lnTo>
                <a:lnTo>
                  <a:pt x="35719" y="116085"/>
                </a:lnTo>
                <a:lnTo>
                  <a:pt x="44649" y="116085"/>
                </a:lnTo>
                <a:lnTo>
                  <a:pt x="53578" y="107155"/>
                </a:lnTo>
                <a:lnTo>
                  <a:pt x="53578" y="107155"/>
                </a:lnTo>
                <a:lnTo>
                  <a:pt x="62508" y="98225"/>
                </a:lnTo>
                <a:lnTo>
                  <a:pt x="71438" y="89296"/>
                </a:lnTo>
                <a:lnTo>
                  <a:pt x="71438" y="71437"/>
                </a:lnTo>
                <a:lnTo>
                  <a:pt x="71438" y="71437"/>
                </a:lnTo>
                <a:lnTo>
                  <a:pt x="80367" y="62507"/>
                </a:lnTo>
                <a:lnTo>
                  <a:pt x="80367" y="625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4" name="Freeform 713"/>
          <p:cNvSpPr/>
          <p:nvPr/>
        </p:nvSpPr>
        <p:spPr>
          <a:xfrm>
            <a:off x="8804671" y="5473898"/>
            <a:ext cx="53579" cy="133946"/>
          </a:xfrm>
          <a:custGeom>
            <a:avLst/>
            <a:gdLst/>
            <a:ahLst/>
            <a:cxnLst/>
            <a:rect l="0" t="0" r="0" b="0"/>
            <a:pathLst>
              <a:path w="53579" h="133946">
                <a:moveTo>
                  <a:pt x="0" y="53579"/>
                </a:moveTo>
                <a:lnTo>
                  <a:pt x="0" y="53579"/>
                </a:lnTo>
                <a:lnTo>
                  <a:pt x="0" y="53579"/>
                </a:lnTo>
                <a:lnTo>
                  <a:pt x="0" y="62508"/>
                </a:lnTo>
                <a:lnTo>
                  <a:pt x="0" y="71438"/>
                </a:lnTo>
                <a:lnTo>
                  <a:pt x="0" y="80368"/>
                </a:lnTo>
                <a:lnTo>
                  <a:pt x="0" y="89297"/>
                </a:lnTo>
                <a:lnTo>
                  <a:pt x="0" y="98227"/>
                </a:lnTo>
                <a:lnTo>
                  <a:pt x="0" y="107156"/>
                </a:lnTo>
                <a:lnTo>
                  <a:pt x="8930" y="116086"/>
                </a:lnTo>
                <a:lnTo>
                  <a:pt x="8930" y="125015"/>
                </a:lnTo>
                <a:lnTo>
                  <a:pt x="8930" y="125015"/>
                </a:lnTo>
                <a:lnTo>
                  <a:pt x="8930" y="125015"/>
                </a:lnTo>
                <a:lnTo>
                  <a:pt x="8930" y="133945"/>
                </a:lnTo>
                <a:lnTo>
                  <a:pt x="8930" y="133945"/>
                </a:lnTo>
                <a:lnTo>
                  <a:pt x="8930" y="125015"/>
                </a:lnTo>
                <a:lnTo>
                  <a:pt x="8930" y="125015"/>
                </a:lnTo>
                <a:lnTo>
                  <a:pt x="8930" y="125015"/>
                </a:lnTo>
                <a:lnTo>
                  <a:pt x="8930" y="116086"/>
                </a:lnTo>
                <a:lnTo>
                  <a:pt x="8930" y="107156"/>
                </a:lnTo>
                <a:lnTo>
                  <a:pt x="8930" y="98227"/>
                </a:lnTo>
                <a:lnTo>
                  <a:pt x="8930" y="80368"/>
                </a:lnTo>
                <a:lnTo>
                  <a:pt x="8930" y="71438"/>
                </a:lnTo>
                <a:lnTo>
                  <a:pt x="8930" y="53579"/>
                </a:lnTo>
                <a:lnTo>
                  <a:pt x="17859" y="44649"/>
                </a:lnTo>
                <a:lnTo>
                  <a:pt x="17859" y="35719"/>
                </a:lnTo>
                <a:lnTo>
                  <a:pt x="26789" y="26790"/>
                </a:lnTo>
                <a:lnTo>
                  <a:pt x="35719" y="17860"/>
                </a:lnTo>
                <a:lnTo>
                  <a:pt x="35719" y="17860"/>
                </a:lnTo>
                <a:lnTo>
                  <a:pt x="44649" y="8930"/>
                </a:lnTo>
                <a:lnTo>
                  <a:pt x="53578" y="0"/>
                </a:lnTo>
                <a:lnTo>
                  <a:pt x="53578" y="0"/>
                </a:lnTo>
                <a:lnTo>
                  <a:pt x="53578" y="0"/>
                </a:lnTo>
                <a:lnTo>
                  <a:pt x="5357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Freeform 714"/>
          <p:cNvSpPr/>
          <p:nvPr/>
        </p:nvSpPr>
        <p:spPr>
          <a:xfrm>
            <a:off x="8876109" y="5491758"/>
            <a:ext cx="17860" cy="80368"/>
          </a:xfrm>
          <a:custGeom>
            <a:avLst/>
            <a:gdLst/>
            <a:ahLst/>
            <a:cxnLst/>
            <a:rect l="0" t="0" r="0" b="0"/>
            <a:pathLst>
              <a:path w="17860" h="80368">
                <a:moveTo>
                  <a:pt x="0" y="0"/>
                </a:moveTo>
                <a:lnTo>
                  <a:pt x="0" y="8930"/>
                </a:lnTo>
                <a:lnTo>
                  <a:pt x="0" y="17859"/>
                </a:lnTo>
                <a:lnTo>
                  <a:pt x="0" y="17859"/>
                </a:lnTo>
                <a:lnTo>
                  <a:pt x="0" y="26789"/>
                </a:lnTo>
                <a:lnTo>
                  <a:pt x="0" y="44648"/>
                </a:lnTo>
                <a:lnTo>
                  <a:pt x="8929" y="53578"/>
                </a:lnTo>
                <a:lnTo>
                  <a:pt x="8929" y="62508"/>
                </a:lnTo>
                <a:lnTo>
                  <a:pt x="8929" y="71437"/>
                </a:lnTo>
                <a:lnTo>
                  <a:pt x="8929" y="80367"/>
                </a:lnTo>
                <a:lnTo>
                  <a:pt x="8929" y="80367"/>
                </a:lnTo>
                <a:lnTo>
                  <a:pt x="17859" y="80367"/>
                </a:lnTo>
                <a:lnTo>
                  <a:pt x="17859" y="80367"/>
                </a:lnTo>
                <a:lnTo>
                  <a:pt x="17859" y="80367"/>
                </a:lnTo>
                <a:lnTo>
                  <a:pt x="17859" y="80367"/>
                </a:lnTo>
                <a:lnTo>
                  <a:pt x="17859" y="8036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Freeform 715"/>
          <p:cNvSpPr/>
          <p:nvPr/>
        </p:nvSpPr>
        <p:spPr>
          <a:xfrm>
            <a:off x="8867179" y="5393531"/>
            <a:ext cx="8931" cy="1"/>
          </a:xfrm>
          <a:custGeom>
            <a:avLst/>
            <a:gdLst/>
            <a:ahLst/>
            <a:cxnLst/>
            <a:rect l="0" t="0" r="0" b="0"/>
            <a:pathLst>
              <a:path w="8931" h="1">
                <a:moveTo>
                  <a:pt x="0" y="0"/>
                </a:moveTo>
                <a:lnTo>
                  <a:pt x="0" y="0"/>
                </a:lnTo>
                <a:lnTo>
                  <a:pt x="0" y="0"/>
                </a:lnTo>
                <a:lnTo>
                  <a:pt x="0" y="0"/>
                </a:lnTo>
                <a:lnTo>
                  <a:pt x="0" y="0"/>
                </a:lnTo>
                <a:lnTo>
                  <a:pt x="0" y="0"/>
                </a:lnTo>
                <a:lnTo>
                  <a:pt x="0" y="0"/>
                </a:lnTo>
                <a:lnTo>
                  <a:pt x="8930" y="0"/>
                </a:lnTo>
                <a:lnTo>
                  <a:pt x="893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Freeform 716"/>
          <p:cNvSpPr/>
          <p:nvPr/>
        </p:nvSpPr>
        <p:spPr>
          <a:xfrm>
            <a:off x="8902898" y="5402461"/>
            <a:ext cx="62508" cy="196453"/>
          </a:xfrm>
          <a:custGeom>
            <a:avLst/>
            <a:gdLst/>
            <a:ahLst/>
            <a:cxnLst/>
            <a:rect l="0" t="0" r="0" b="0"/>
            <a:pathLst>
              <a:path w="62508" h="196453">
                <a:moveTo>
                  <a:pt x="17859" y="89297"/>
                </a:moveTo>
                <a:lnTo>
                  <a:pt x="17859" y="98227"/>
                </a:lnTo>
                <a:lnTo>
                  <a:pt x="17859" y="107156"/>
                </a:lnTo>
                <a:lnTo>
                  <a:pt x="8929" y="125016"/>
                </a:lnTo>
                <a:lnTo>
                  <a:pt x="8929" y="142875"/>
                </a:lnTo>
                <a:lnTo>
                  <a:pt x="8929" y="160734"/>
                </a:lnTo>
                <a:lnTo>
                  <a:pt x="8929" y="169664"/>
                </a:lnTo>
                <a:lnTo>
                  <a:pt x="8929" y="187523"/>
                </a:lnTo>
                <a:lnTo>
                  <a:pt x="8929" y="196452"/>
                </a:lnTo>
                <a:lnTo>
                  <a:pt x="8929" y="196452"/>
                </a:lnTo>
                <a:lnTo>
                  <a:pt x="8929" y="196452"/>
                </a:lnTo>
                <a:lnTo>
                  <a:pt x="8929" y="196452"/>
                </a:lnTo>
                <a:lnTo>
                  <a:pt x="8929" y="196452"/>
                </a:lnTo>
                <a:lnTo>
                  <a:pt x="0" y="196452"/>
                </a:lnTo>
                <a:lnTo>
                  <a:pt x="0" y="187523"/>
                </a:lnTo>
                <a:lnTo>
                  <a:pt x="0" y="169664"/>
                </a:lnTo>
                <a:lnTo>
                  <a:pt x="0" y="160734"/>
                </a:lnTo>
                <a:lnTo>
                  <a:pt x="0" y="142875"/>
                </a:lnTo>
                <a:lnTo>
                  <a:pt x="8929" y="116086"/>
                </a:lnTo>
                <a:lnTo>
                  <a:pt x="8929" y="98227"/>
                </a:lnTo>
                <a:lnTo>
                  <a:pt x="8929" y="71437"/>
                </a:lnTo>
                <a:lnTo>
                  <a:pt x="8929" y="44648"/>
                </a:lnTo>
                <a:lnTo>
                  <a:pt x="17859" y="26789"/>
                </a:lnTo>
                <a:lnTo>
                  <a:pt x="17859" y="8930"/>
                </a:lnTo>
                <a:lnTo>
                  <a:pt x="26789" y="0"/>
                </a:lnTo>
                <a:lnTo>
                  <a:pt x="35718" y="0"/>
                </a:lnTo>
                <a:lnTo>
                  <a:pt x="44648" y="0"/>
                </a:lnTo>
                <a:lnTo>
                  <a:pt x="44648" y="0"/>
                </a:lnTo>
                <a:lnTo>
                  <a:pt x="53578" y="0"/>
                </a:lnTo>
                <a:lnTo>
                  <a:pt x="53578" y="8930"/>
                </a:lnTo>
                <a:lnTo>
                  <a:pt x="62507" y="26789"/>
                </a:lnTo>
                <a:lnTo>
                  <a:pt x="62507" y="35719"/>
                </a:lnTo>
                <a:lnTo>
                  <a:pt x="62507" y="44648"/>
                </a:lnTo>
                <a:lnTo>
                  <a:pt x="53578" y="62508"/>
                </a:lnTo>
                <a:lnTo>
                  <a:pt x="53578" y="71437"/>
                </a:lnTo>
                <a:lnTo>
                  <a:pt x="44648" y="80367"/>
                </a:lnTo>
                <a:lnTo>
                  <a:pt x="35718" y="89297"/>
                </a:lnTo>
                <a:lnTo>
                  <a:pt x="26789" y="98227"/>
                </a:lnTo>
                <a:lnTo>
                  <a:pt x="17859" y="98227"/>
                </a:lnTo>
                <a:lnTo>
                  <a:pt x="17859" y="107156"/>
                </a:lnTo>
                <a:lnTo>
                  <a:pt x="8929" y="107156"/>
                </a:lnTo>
                <a:lnTo>
                  <a:pt x="8929" y="107156"/>
                </a:lnTo>
                <a:lnTo>
                  <a:pt x="0" y="107156"/>
                </a:lnTo>
                <a:lnTo>
                  <a:pt x="0"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Freeform 717"/>
          <p:cNvSpPr/>
          <p:nvPr/>
        </p:nvSpPr>
        <p:spPr>
          <a:xfrm>
            <a:off x="8983265" y="5313164"/>
            <a:ext cx="8931" cy="116087"/>
          </a:xfrm>
          <a:custGeom>
            <a:avLst/>
            <a:gdLst/>
            <a:ahLst/>
            <a:cxnLst/>
            <a:rect l="0" t="0" r="0" b="0"/>
            <a:pathLst>
              <a:path w="8931" h="116087">
                <a:moveTo>
                  <a:pt x="0" y="0"/>
                </a:moveTo>
                <a:lnTo>
                  <a:pt x="0" y="0"/>
                </a:lnTo>
                <a:lnTo>
                  <a:pt x="0" y="0"/>
                </a:lnTo>
                <a:lnTo>
                  <a:pt x="0" y="8930"/>
                </a:lnTo>
                <a:lnTo>
                  <a:pt x="0" y="17859"/>
                </a:lnTo>
                <a:lnTo>
                  <a:pt x="0" y="26789"/>
                </a:lnTo>
                <a:lnTo>
                  <a:pt x="0" y="44649"/>
                </a:lnTo>
                <a:lnTo>
                  <a:pt x="0" y="62508"/>
                </a:lnTo>
                <a:lnTo>
                  <a:pt x="0" y="71438"/>
                </a:lnTo>
                <a:lnTo>
                  <a:pt x="8930" y="89297"/>
                </a:lnTo>
                <a:lnTo>
                  <a:pt x="8930" y="98227"/>
                </a:lnTo>
                <a:lnTo>
                  <a:pt x="8930" y="107156"/>
                </a:lnTo>
                <a:lnTo>
                  <a:pt x="8930" y="116086"/>
                </a:lnTo>
                <a:lnTo>
                  <a:pt x="8930" y="116086"/>
                </a:lnTo>
                <a:lnTo>
                  <a:pt x="8930" y="116086"/>
                </a:lnTo>
                <a:lnTo>
                  <a:pt x="8930"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Freeform 718"/>
          <p:cNvSpPr/>
          <p:nvPr/>
        </p:nvSpPr>
        <p:spPr>
          <a:xfrm>
            <a:off x="8947546" y="5331023"/>
            <a:ext cx="116087" cy="44650"/>
          </a:xfrm>
          <a:custGeom>
            <a:avLst/>
            <a:gdLst/>
            <a:ahLst/>
            <a:cxnLst/>
            <a:rect l="0" t="0" r="0" b="0"/>
            <a:pathLst>
              <a:path w="116087" h="44650">
                <a:moveTo>
                  <a:pt x="0" y="17860"/>
                </a:moveTo>
                <a:lnTo>
                  <a:pt x="0" y="8930"/>
                </a:lnTo>
                <a:lnTo>
                  <a:pt x="0" y="8930"/>
                </a:lnTo>
                <a:lnTo>
                  <a:pt x="8930" y="8930"/>
                </a:lnTo>
                <a:lnTo>
                  <a:pt x="8930" y="8930"/>
                </a:lnTo>
                <a:lnTo>
                  <a:pt x="17859" y="0"/>
                </a:lnTo>
                <a:lnTo>
                  <a:pt x="26789" y="0"/>
                </a:lnTo>
                <a:lnTo>
                  <a:pt x="35719" y="0"/>
                </a:lnTo>
                <a:lnTo>
                  <a:pt x="44649" y="0"/>
                </a:lnTo>
                <a:lnTo>
                  <a:pt x="53578" y="0"/>
                </a:lnTo>
                <a:lnTo>
                  <a:pt x="53578" y="8930"/>
                </a:lnTo>
                <a:lnTo>
                  <a:pt x="62508" y="17860"/>
                </a:lnTo>
                <a:lnTo>
                  <a:pt x="62508" y="26790"/>
                </a:lnTo>
                <a:lnTo>
                  <a:pt x="71438" y="26790"/>
                </a:lnTo>
                <a:lnTo>
                  <a:pt x="71438" y="35719"/>
                </a:lnTo>
                <a:lnTo>
                  <a:pt x="71438" y="35719"/>
                </a:lnTo>
                <a:lnTo>
                  <a:pt x="80367" y="44649"/>
                </a:lnTo>
                <a:lnTo>
                  <a:pt x="80367" y="44649"/>
                </a:lnTo>
                <a:lnTo>
                  <a:pt x="80367" y="44649"/>
                </a:lnTo>
                <a:lnTo>
                  <a:pt x="80367" y="35719"/>
                </a:lnTo>
                <a:lnTo>
                  <a:pt x="80367" y="35719"/>
                </a:lnTo>
                <a:lnTo>
                  <a:pt x="89297" y="26790"/>
                </a:lnTo>
                <a:lnTo>
                  <a:pt x="89297" y="26790"/>
                </a:lnTo>
                <a:lnTo>
                  <a:pt x="89297" y="17860"/>
                </a:lnTo>
                <a:lnTo>
                  <a:pt x="89297" y="8930"/>
                </a:lnTo>
                <a:lnTo>
                  <a:pt x="89297" y="8930"/>
                </a:lnTo>
                <a:lnTo>
                  <a:pt x="89297" y="8930"/>
                </a:lnTo>
                <a:lnTo>
                  <a:pt x="98227" y="8930"/>
                </a:lnTo>
                <a:lnTo>
                  <a:pt x="98227" y="8930"/>
                </a:lnTo>
                <a:lnTo>
                  <a:pt x="98227" y="17860"/>
                </a:lnTo>
                <a:lnTo>
                  <a:pt x="98227" y="26790"/>
                </a:lnTo>
                <a:lnTo>
                  <a:pt x="98227" y="26790"/>
                </a:lnTo>
                <a:lnTo>
                  <a:pt x="98227" y="26790"/>
                </a:lnTo>
                <a:lnTo>
                  <a:pt x="98227" y="35719"/>
                </a:lnTo>
                <a:lnTo>
                  <a:pt x="107156" y="35719"/>
                </a:lnTo>
                <a:lnTo>
                  <a:pt x="107156" y="35719"/>
                </a:lnTo>
                <a:lnTo>
                  <a:pt x="107156" y="35719"/>
                </a:lnTo>
                <a:lnTo>
                  <a:pt x="107156" y="35719"/>
                </a:lnTo>
                <a:lnTo>
                  <a:pt x="116086" y="35719"/>
                </a:lnTo>
                <a:lnTo>
                  <a:pt x="116086" y="35719"/>
                </a:lnTo>
                <a:lnTo>
                  <a:pt x="116086" y="26790"/>
                </a:lnTo>
                <a:lnTo>
                  <a:pt x="116086" y="26790"/>
                </a:lnTo>
                <a:lnTo>
                  <a:pt x="116086" y="26790"/>
                </a:lnTo>
                <a:lnTo>
                  <a:pt x="116086" y="26790"/>
                </a:lnTo>
                <a:lnTo>
                  <a:pt x="116086" y="17860"/>
                </a:lnTo>
                <a:lnTo>
                  <a:pt x="116086"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0" name="Freeform 719"/>
          <p:cNvSpPr/>
          <p:nvPr/>
        </p:nvSpPr>
        <p:spPr>
          <a:xfrm>
            <a:off x="8376046" y="5848945"/>
            <a:ext cx="133946" cy="258961"/>
          </a:xfrm>
          <a:custGeom>
            <a:avLst/>
            <a:gdLst/>
            <a:ahLst/>
            <a:cxnLst/>
            <a:rect l="0" t="0" r="0" b="0"/>
            <a:pathLst>
              <a:path w="133946" h="258961">
                <a:moveTo>
                  <a:pt x="98227" y="0"/>
                </a:moveTo>
                <a:lnTo>
                  <a:pt x="98227" y="0"/>
                </a:lnTo>
                <a:lnTo>
                  <a:pt x="98227" y="0"/>
                </a:lnTo>
                <a:lnTo>
                  <a:pt x="98227" y="0"/>
                </a:lnTo>
                <a:lnTo>
                  <a:pt x="89297" y="8929"/>
                </a:lnTo>
                <a:lnTo>
                  <a:pt x="80367" y="8929"/>
                </a:lnTo>
                <a:lnTo>
                  <a:pt x="71438" y="17859"/>
                </a:lnTo>
                <a:lnTo>
                  <a:pt x="62508" y="26789"/>
                </a:lnTo>
                <a:lnTo>
                  <a:pt x="53578" y="35718"/>
                </a:lnTo>
                <a:lnTo>
                  <a:pt x="35719" y="53578"/>
                </a:lnTo>
                <a:lnTo>
                  <a:pt x="26789" y="71437"/>
                </a:lnTo>
                <a:lnTo>
                  <a:pt x="17859" y="89296"/>
                </a:lnTo>
                <a:lnTo>
                  <a:pt x="8930" y="98226"/>
                </a:lnTo>
                <a:lnTo>
                  <a:pt x="0" y="107156"/>
                </a:lnTo>
                <a:lnTo>
                  <a:pt x="0" y="116085"/>
                </a:lnTo>
                <a:lnTo>
                  <a:pt x="0" y="125015"/>
                </a:lnTo>
                <a:lnTo>
                  <a:pt x="8930" y="125015"/>
                </a:lnTo>
                <a:lnTo>
                  <a:pt x="17859" y="125015"/>
                </a:lnTo>
                <a:lnTo>
                  <a:pt x="35719" y="125015"/>
                </a:lnTo>
                <a:lnTo>
                  <a:pt x="44649" y="125015"/>
                </a:lnTo>
                <a:lnTo>
                  <a:pt x="62508" y="125015"/>
                </a:lnTo>
                <a:lnTo>
                  <a:pt x="80367" y="125015"/>
                </a:lnTo>
                <a:lnTo>
                  <a:pt x="98227" y="125015"/>
                </a:lnTo>
                <a:lnTo>
                  <a:pt x="116086" y="125015"/>
                </a:lnTo>
                <a:lnTo>
                  <a:pt x="125016" y="133945"/>
                </a:lnTo>
                <a:lnTo>
                  <a:pt x="133945" y="133945"/>
                </a:lnTo>
                <a:lnTo>
                  <a:pt x="133945" y="142875"/>
                </a:lnTo>
                <a:lnTo>
                  <a:pt x="133945" y="151804"/>
                </a:lnTo>
                <a:lnTo>
                  <a:pt x="125016" y="169664"/>
                </a:lnTo>
                <a:lnTo>
                  <a:pt x="116086" y="178593"/>
                </a:lnTo>
                <a:lnTo>
                  <a:pt x="107156" y="196453"/>
                </a:lnTo>
                <a:lnTo>
                  <a:pt x="98227" y="214312"/>
                </a:lnTo>
                <a:lnTo>
                  <a:pt x="80367" y="223242"/>
                </a:lnTo>
                <a:lnTo>
                  <a:pt x="71438" y="232171"/>
                </a:lnTo>
                <a:lnTo>
                  <a:pt x="62508" y="250031"/>
                </a:lnTo>
                <a:lnTo>
                  <a:pt x="53578" y="250031"/>
                </a:lnTo>
                <a:lnTo>
                  <a:pt x="53578" y="258960"/>
                </a:lnTo>
                <a:lnTo>
                  <a:pt x="44649" y="258960"/>
                </a:lnTo>
                <a:lnTo>
                  <a:pt x="44649" y="250031"/>
                </a:lnTo>
                <a:lnTo>
                  <a:pt x="44649" y="250031"/>
                </a:lnTo>
                <a:lnTo>
                  <a:pt x="44649" y="241101"/>
                </a:lnTo>
                <a:lnTo>
                  <a:pt x="44649" y="24110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1" name="Freeform 720"/>
          <p:cNvSpPr/>
          <p:nvPr/>
        </p:nvSpPr>
        <p:spPr>
          <a:xfrm>
            <a:off x="8572499" y="5831085"/>
            <a:ext cx="17861" cy="187525"/>
          </a:xfrm>
          <a:custGeom>
            <a:avLst/>
            <a:gdLst/>
            <a:ahLst/>
            <a:cxnLst/>
            <a:rect l="0" t="0" r="0" b="0"/>
            <a:pathLst>
              <a:path w="17861" h="187525">
                <a:moveTo>
                  <a:pt x="0" y="0"/>
                </a:moveTo>
                <a:lnTo>
                  <a:pt x="0" y="8930"/>
                </a:lnTo>
                <a:lnTo>
                  <a:pt x="0" y="8930"/>
                </a:lnTo>
                <a:lnTo>
                  <a:pt x="0" y="17860"/>
                </a:lnTo>
                <a:lnTo>
                  <a:pt x="0" y="26789"/>
                </a:lnTo>
                <a:lnTo>
                  <a:pt x="8930" y="44649"/>
                </a:lnTo>
                <a:lnTo>
                  <a:pt x="8930" y="62508"/>
                </a:lnTo>
                <a:lnTo>
                  <a:pt x="8930" y="89297"/>
                </a:lnTo>
                <a:lnTo>
                  <a:pt x="8930" y="107156"/>
                </a:lnTo>
                <a:lnTo>
                  <a:pt x="8930" y="133945"/>
                </a:lnTo>
                <a:lnTo>
                  <a:pt x="17860" y="142875"/>
                </a:lnTo>
                <a:lnTo>
                  <a:pt x="17860" y="160735"/>
                </a:lnTo>
                <a:lnTo>
                  <a:pt x="17860" y="169664"/>
                </a:lnTo>
                <a:lnTo>
                  <a:pt x="17860" y="178594"/>
                </a:lnTo>
                <a:lnTo>
                  <a:pt x="17860" y="187524"/>
                </a:lnTo>
                <a:lnTo>
                  <a:pt x="17860" y="187524"/>
                </a:lnTo>
                <a:lnTo>
                  <a:pt x="17860" y="187524"/>
                </a:lnTo>
                <a:lnTo>
                  <a:pt x="17860" y="187524"/>
                </a:lnTo>
                <a:lnTo>
                  <a:pt x="17860" y="18752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2" name="Freeform 721"/>
          <p:cNvSpPr/>
          <p:nvPr/>
        </p:nvSpPr>
        <p:spPr>
          <a:xfrm>
            <a:off x="8509991" y="5804296"/>
            <a:ext cx="223244" cy="142876"/>
          </a:xfrm>
          <a:custGeom>
            <a:avLst/>
            <a:gdLst/>
            <a:ahLst/>
            <a:cxnLst/>
            <a:rect l="0" t="0" r="0" b="0"/>
            <a:pathLst>
              <a:path w="223244" h="142876">
                <a:moveTo>
                  <a:pt x="0" y="116086"/>
                </a:moveTo>
                <a:lnTo>
                  <a:pt x="0" y="116086"/>
                </a:lnTo>
                <a:lnTo>
                  <a:pt x="0" y="116086"/>
                </a:lnTo>
                <a:lnTo>
                  <a:pt x="0" y="107156"/>
                </a:lnTo>
                <a:lnTo>
                  <a:pt x="0" y="107156"/>
                </a:lnTo>
                <a:lnTo>
                  <a:pt x="0" y="98227"/>
                </a:lnTo>
                <a:lnTo>
                  <a:pt x="8930" y="98227"/>
                </a:lnTo>
                <a:lnTo>
                  <a:pt x="17860" y="89297"/>
                </a:lnTo>
                <a:lnTo>
                  <a:pt x="35719" y="80367"/>
                </a:lnTo>
                <a:lnTo>
                  <a:pt x="53579" y="80367"/>
                </a:lnTo>
                <a:lnTo>
                  <a:pt x="71438" y="71438"/>
                </a:lnTo>
                <a:lnTo>
                  <a:pt x="89297" y="71438"/>
                </a:lnTo>
                <a:lnTo>
                  <a:pt x="107157" y="62508"/>
                </a:lnTo>
                <a:lnTo>
                  <a:pt x="116086" y="62508"/>
                </a:lnTo>
                <a:lnTo>
                  <a:pt x="133946" y="62508"/>
                </a:lnTo>
                <a:lnTo>
                  <a:pt x="142875" y="62508"/>
                </a:lnTo>
                <a:lnTo>
                  <a:pt x="142875" y="71438"/>
                </a:lnTo>
                <a:lnTo>
                  <a:pt x="151805" y="71438"/>
                </a:lnTo>
                <a:lnTo>
                  <a:pt x="151805" y="80367"/>
                </a:lnTo>
                <a:lnTo>
                  <a:pt x="151805" y="98227"/>
                </a:lnTo>
                <a:lnTo>
                  <a:pt x="151805" y="107156"/>
                </a:lnTo>
                <a:lnTo>
                  <a:pt x="151805" y="116086"/>
                </a:lnTo>
                <a:lnTo>
                  <a:pt x="142875" y="125016"/>
                </a:lnTo>
                <a:lnTo>
                  <a:pt x="151805" y="133945"/>
                </a:lnTo>
                <a:lnTo>
                  <a:pt x="151805" y="142875"/>
                </a:lnTo>
                <a:lnTo>
                  <a:pt x="151805" y="142875"/>
                </a:lnTo>
                <a:lnTo>
                  <a:pt x="160735" y="142875"/>
                </a:lnTo>
                <a:lnTo>
                  <a:pt x="160735" y="142875"/>
                </a:lnTo>
                <a:lnTo>
                  <a:pt x="169664" y="142875"/>
                </a:lnTo>
                <a:lnTo>
                  <a:pt x="187524" y="133945"/>
                </a:lnTo>
                <a:lnTo>
                  <a:pt x="196454" y="125016"/>
                </a:lnTo>
                <a:lnTo>
                  <a:pt x="205383" y="116086"/>
                </a:lnTo>
                <a:lnTo>
                  <a:pt x="214313" y="107156"/>
                </a:lnTo>
                <a:lnTo>
                  <a:pt x="223243" y="89297"/>
                </a:lnTo>
                <a:lnTo>
                  <a:pt x="223243" y="80367"/>
                </a:lnTo>
                <a:lnTo>
                  <a:pt x="223243" y="62508"/>
                </a:lnTo>
                <a:lnTo>
                  <a:pt x="223243" y="53578"/>
                </a:lnTo>
                <a:lnTo>
                  <a:pt x="223243" y="44649"/>
                </a:lnTo>
                <a:lnTo>
                  <a:pt x="214313" y="35719"/>
                </a:lnTo>
                <a:lnTo>
                  <a:pt x="205383" y="26789"/>
                </a:lnTo>
                <a:lnTo>
                  <a:pt x="187524" y="17859"/>
                </a:lnTo>
                <a:lnTo>
                  <a:pt x="178594" y="17859"/>
                </a:lnTo>
                <a:lnTo>
                  <a:pt x="169664" y="8930"/>
                </a:lnTo>
                <a:lnTo>
                  <a:pt x="160735" y="8930"/>
                </a:lnTo>
                <a:lnTo>
                  <a:pt x="151805" y="8930"/>
                </a:lnTo>
                <a:lnTo>
                  <a:pt x="151805" y="8930"/>
                </a:lnTo>
                <a:lnTo>
                  <a:pt x="151805" y="0"/>
                </a:lnTo>
                <a:lnTo>
                  <a:pt x="15180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Freeform 722"/>
          <p:cNvSpPr/>
          <p:nvPr/>
        </p:nvSpPr>
        <p:spPr>
          <a:xfrm>
            <a:off x="8751093" y="5768577"/>
            <a:ext cx="98228" cy="258962"/>
          </a:xfrm>
          <a:custGeom>
            <a:avLst/>
            <a:gdLst/>
            <a:ahLst/>
            <a:cxnLst/>
            <a:rect l="0" t="0" r="0" b="0"/>
            <a:pathLst>
              <a:path w="98228" h="258962">
                <a:moveTo>
                  <a:pt x="0" y="71438"/>
                </a:moveTo>
                <a:lnTo>
                  <a:pt x="8930" y="71438"/>
                </a:lnTo>
                <a:lnTo>
                  <a:pt x="8930" y="80368"/>
                </a:lnTo>
                <a:lnTo>
                  <a:pt x="17859" y="98227"/>
                </a:lnTo>
                <a:lnTo>
                  <a:pt x="17859" y="116086"/>
                </a:lnTo>
                <a:lnTo>
                  <a:pt x="17859" y="142875"/>
                </a:lnTo>
                <a:lnTo>
                  <a:pt x="26789" y="160735"/>
                </a:lnTo>
                <a:lnTo>
                  <a:pt x="26789" y="178594"/>
                </a:lnTo>
                <a:lnTo>
                  <a:pt x="26789" y="196453"/>
                </a:lnTo>
                <a:lnTo>
                  <a:pt x="26789" y="214313"/>
                </a:lnTo>
                <a:lnTo>
                  <a:pt x="26789" y="232172"/>
                </a:lnTo>
                <a:lnTo>
                  <a:pt x="26789" y="241102"/>
                </a:lnTo>
                <a:lnTo>
                  <a:pt x="26789" y="250032"/>
                </a:lnTo>
                <a:lnTo>
                  <a:pt x="26789" y="258961"/>
                </a:lnTo>
                <a:lnTo>
                  <a:pt x="26789" y="258961"/>
                </a:lnTo>
                <a:lnTo>
                  <a:pt x="26789" y="258961"/>
                </a:lnTo>
                <a:lnTo>
                  <a:pt x="26789" y="258961"/>
                </a:lnTo>
                <a:lnTo>
                  <a:pt x="26789" y="258961"/>
                </a:lnTo>
                <a:lnTo>
                  <a:pt x="26789" y="250032"/>
                </a:lnTo>
                <a:lnTo>
                  <a:pt x="26789" y="232172"/>
                </a:lnTo>
                <a:lnTo>
                  <a:pt x="17859" y="223243"/>
                </a:lnTo>
                <a:lnTo>
                  <a:pt x="17859" y="196453"/>
                </a:lnTo>
                <a:lnTo>
                  <a:pt x="17859" y="178594"/>
                </a:lnTo>
                <a:lnTo>
                  <a:pt x="17859" y="151805"/>
                </a:lnTo>
                <a:lnTo>
                  <a:pt x="8930" y="125016"/>
                </a:lnTo>
                <a:lnTo>
                  <a:pt x="8930" y="98227"/>
                </a:lnTo>
                <a:lnTo>
                  <a:pt x="17859" y="71438"/>
                </a:lnTo>
                <a:lnTo>
                  <a:pt x="17859" y="44649"/>
                </a:lnTo>
                <a:lnTo>
                  <a:pt x="26789" y="26789"/>
                </a:lnTo>
                <a:lnTo>
                  <a:pt x="35719" y="17860"/>
                </a:lnTo>
                <a:lnTo>
                  <a:pt x="44648" y="8930"/>
                </a:lnTo>
                <a:lnTo>
                  <a:pt x="44648" y="0"/>
                </a:lnTo>
                <a:lnTo>
                  <a:pt x="62508" y="0"/>
                </a:lnTo>
                <a:lnTo>
                  <a:pt x="71437" y="8930"/>
                </a:lnTo>
                <a:lnTo>
                  <a:pt x="80367" y="17860"/>
                </a:lnTo>
                <a:lnTo>
                  <a:pt x="89297" y="26789"/>
                </a:lnTo>
                <a:lnTo>
                  <a:pt x="98227" y="35719"/>
                </a:lnTo>
                <a:lnTo>
                  <a:pt x="98227" y="53578"/>
                </a:lnTo>
                <a:lnTo>
                  <a:pt x="98227" y="71438"/>
                </a:lnTo>
                <a:lnTo>
                  <a:pt x="98227" y="80368"/>
                </a:lnTo>
                <a:lnTo>
                  <a:pt x="98227" y="89297"/>
                </a:lnTo>
                <a:lnTo>
                  <a:pt x="89297" y="98227"/>
                </a:lnTo>
                <a:lnTo>
                  <a:pt x="80367" y="98227"/>
                </a:lnTo>
                <a:lnTo>
                  <a:pt x="71437" y="107157"/>
                </a:lnTo>
                <a:lnTo>
                  <a:pt x="62508" y="107157"/>
                </a:lnTo>
                <a:lnTo>
                  <a:pt x="53578" y="98227"/>
                </a:lnTo>
                <a:lnTo>
                  <a:pt x="53578" y="98227"/>
                </a:lnTo>
                <a:lnTo>
                  <a:pt x="44648" y="98227"/>
                </a:lnTo>
                <a:lnTo>
                  <a:pt x="44648" y="9822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4" name="Freeform 723"/>
          <p:cNvSpPr/>
          <p:nvPr/>
        </p:nvSpPr>
        <p:spPr>
          <a:xfrm>
            <a:off x="8867179" y="5706070"/>
            <a:ext cx="107157" cy="232172"/>
          </a:xfrm>
          <a:custGeom>
            <a:avLst/>
            <a:gdLst/>
            <a:ahLst/>
            <a:cxnLst/>
            <a:rect l="0" t="0" r="0" b="0"/>
            <a:pathLst>
              <a:path w="107157" h="232172">
                <a:moveTo>
                  <a:pt x="71437" y="0"/>
                </a:moveTo>
                <a:lnTo>
                  <a:pt x="62508" y="0"/>
                </a:lnTo>
                <a:lnTo>
                  <a:pt x="62508" y="0"/>
                </a:lnTo>
                <a:lnTo>
                  <a:pt x="53578" y="0"/>
                </a:lnTo>
                <a:lnTo>
                  <a:pt x="44648" y="8929"/>
                </a:lnTo>
                <a:lnTo>
                  <a:pt x="26789" y="17859"/>
                </a:lnTo>
                <a:lnTo>
                  <a:pt x="17859" y="26789"/>
                </a:lnTo>
                <a:lnTo>
                  <a:pt x="8930" y="35718"/>
                </a:lnTo>
                <a:lnTo>
                  <a:pt x="0" y="44648"/>
                </a:lnTo>
                <a:lnTo>
                  <a:pt x="0" y="53578"/>
                </a:lnTo>
                <a:lnTo>
                  <a:pt x="0" y="53578"/>
                </a:lnTo>
                <a:lnTo>
                  <a:pt x="8930" y="62507"/>
                </a:lnTo>
                <a:lnTo>
                  <a:pt x="17859" y="80367"/>
                </a:lnTo>
                <a:lnTo>
                  <a:pt x="26789" y="80367"/>
                </a:lnTo>
                <a:lnTo>
                  <a:pt x="44648" y="98226"/>
                </a:lnTo>
                <a:lnTo>
                  <a:pt x="53578" y="107156"/>
                </a:lnTo>
                <a:lnTo>
                  <a:pt x="71437" y="116085"/>
                </a:lnTo>
                <a:lnTo>
                  <a:pt x="89297" y="133945"/>
                </a:lnTo>
                <a:lnTo>
                  <a:pt x="98226" y="142875"/>
                </a:lnTo>
                <a:lnTo>
                  <a:pt x="107156" y="160734"/>
                </a:lnTo>
                <a:lnTo>
                  <a:pt x="107156" y="169664"/>
                </a:lnTo>
                <a:lnTo>
                  <a:pt x="107156" y="187523"/>
                </a:lnTo>
                <a:lnTo>
                  <a:pt x="107156" y="187523"/>
                </a:lnTo>
                <a:lnTo>
                  <a:pt x="98226" y="205382"/>
                </a:lnTo>
                <a:lnTo>
                  <a:pt x="89297" y="214312"/>
                </a:lnTo>
                <a:lnTo>
                  <a:pt x="71437" y="214312"/>
                </a:lnTo>
                <a:lnTo>
                  <a:pt x="62508" y="223242"/>
                </a:lnTo>
                <a:lnTo>
                  <a:pt x="44648" y="223242"/>
                </a:lnTo>
                <a:lnTo>
                  <a:pt x="26789" y="232171"/>
                </a:lnTo>
                <a:lnTo>
                  <a:pt x="17859" y="232171"/>
                </a:lnTo>
                <a:lnTo>
                  <a:pt x="17859" y="232171"/>
                </a:lnTo>
                <a:lnTo>
                  <a:pt x="0" y="232171"/>
                </a:lnTo>
                <a:lnTo>
                  <a:pt x="0" y="23217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5" name="Freeform 724"/>
          <p:cNvSpPr/>
          <p:nvPr/>
        </p:nvSpPr>
        <p:spPr>
          <a:xfrm>
            <a:off x="8429624" y="6045398"/>
            <a:ext cx="589361" cy="196454"/>
          </a:xfrm>
          <a:custGeom>
            <a:avLst/>
            <a:gdLst/>
            <a:ahLst/>
            <a:cxnLst/>
            <a:rect l="0" t="0" r="0" b="0"/>
            <a:pathLst>
              <a:path w="589361" h="196454">
                <a:moveTo>
                  <a:pt x="589360" y="0"/>
                </a:moveTo>
                <a:lnTo>
                  <a:pt x="580430" y="0"/>
                </a:lnTo>
                <a:lnTo>
                  <a:pt x="580430" y="8929"/>
                </a:lnTo>
                <a:lnTo>
                  <a:pt x="571500" y="8929"/>
                </a:lnTo>
                <a:lnTo>
                  <a:pt x="553641" y="17859"/>
                </a:lnTo>
                <a:lnTo>
                  <a:pt x="535781" y="26789"/>
                </a:lnTo>
                <a:lnTo>
                  <a:pt x="517922" y="35718"/>
                </a:lnTo>
                <a:lnTo>
                  <a:pt x="491133" y="53578"/>
                </a:lnTo>
                <a:lnTo>
                  <a:pt x="455414" y="53578"/>
                </a:lnTo>
                <a:lnTo>
                  <a:pt x="428625" y="62507"/>
                </a:lnTo>
                <a:lnTo>
                  <a:pt x="383977" y="71437"/>
                </a:lnTo>
                <a:lnTo>
                  <a:pt x="348258" y="80367"/>
                </a:lnTo>
                <a:lnTo>
                  <a:pt x="312539" y="89297"/>
                </a:lnTo>
                <a:lnTo>
                  <a:pt x="267891" y="98226"/>
                </a:lnTo>
                <a:lnTo>
                  <a:pt x="223242" y="107156"/>
                </a:lnTo>
                <a:lnTo>
                  <a:pt x="178594" y="116086"/>
                </a:lnTo>
                <a:lnTo>
                  <a:pt x="142875" y="133945"/>
                </a:lnTo>
                <a:lnTo>
                  <a:pt x="98227" y="142875"/>
                </a:lnTo>
                <a:lnTo>
                  <a:pt x="71438" y="160734"/>
                </a:lnTo>
                <a:lnTo>
                  <a:pt x="44649" y="169664"/>
                </a:lnTo>
                <a:lnTo>
                  <a:pt x="17860" y="178593"/>
                </a:lnTo>
                <a:lnTo>
                  <a:pt x="8930" y="187523"/>
                </a:lnTo>
                <a:lnTo>
                  <a:pt x="0" y="187523"/>
                </a:lnTo>
                <a:lnTo>
                  <a:pt x="0" y="196453"/>
                </a:lnTo>
                <a:lnTo>
                  <a:pt x="0" y="187523"/>
                </a:lnTo>
                <a:lnTo>
                  <a:pt x="0" y="187523"/>
                </a:lnTo>
                <a:lnTo>
                  <a:pt x="8930" y="187523"/>
                </a:lnTo>
                <a:lnTo>
                  <a:pt x="8930" y="18752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Freeform 725"/>
          <p:cNvSpPr/>
          <p:nvPr/>
        </p:nvSpPr>
        <p:spPr>
          <a:xfrm>
            <a:off x="8501062" y="6197202"/>
            <a:ext cx="419696" cy="223244"/>
          </a:xfrm>
          <a:custGeom>
            <a:avLst/>
            <a:gdLst/>
            <a:ahLst/>
            <a:cxnLst/>
            <a:rect l="0" t="0" r="0" b="0"/>
            <a:pathLst>
              <a:path w="419696" h="223244">
                <a:moveTo>
                  <a:pt x="419695" y="0"/>
                </a:moveTo>
                <a:lnTo>
                  <a:pt x="419695" y="8930"/>
                </a:lnTo>
                <a:lnTo>
                  <a:pt x="410765" y="17860"/>
                </a:lnTo>
                <a:lnTo>
                  <a:pt x="401836" y="26789"/>
                </a:lnTo>
                <a:lnTo>
                  <a:pt x="392906" y="44649"/>
                </a:lnTo>
                <a:lnTo>
                  <a:pt x="375047" y="53578"/>
                </a:lnTo>
                <a:lnTo>
                  <a:pt x="348258" y="71438"/>
                </a:lnTo>
                <a:lnTo>
                  <a:pt x="330398" y="89297"/>
                </a:lnTo>
                <a:lnTo>
                  <a:pt x="312539" y="98227"/>
                </a:lnTo>
                <a:lnTo>
                  <a:pt x="285750" y="107157"/>
                </a:lnTo>
                <a:lnTo>
                  <a:pt x="267890" y="125016"/>
                </a:lnTo>
                <a:lnTo>
                  <a:pt x="241101" y="133946"/>
                </a:lnTo>
                <a:lnTo>
                  <a:pt x="205383" y="142875"/>
                </a:lnTo>
                <a:lnTo>
                  <a:pt x="178593" y="151805"/>
                </a:lnTo>
                <a:lnTo>
                  <a:pt x="151804" y="160735"/>
                </a:lnTo>
                <a:lnTo>
                  <a:pt x="116086" y="178594"/>
                </a:lnTo>
                <a:lnTo>
                  <a:pt x="89297" y="187524"/>
                </a:lnTo>
                <a:lnTo>
                  <a:pt x="62508" y="196453"/>
                </a:lnTo>
                <a:lnTo>
                  <a:pt x="35718" y="205383"/>
                </a:lnTo>
                <a:lnTo>
                  <a:pt x="17859" y="205383"/>
                </a:lnTo>
                <a:lnTo>
                  <a:pt x="8929" y="214313"/>
                </a:lnTo>
                <a:lnTo>
                  <a:pt x="0" y="223243"/>
                </a:lnTo>
                <a:lnTo>
                  <a:pt x="0" y="223243"/>
                </a:lnTo>
                <a:lnTo>
                  <a:pt x="8929" y="223243"/>
                </a:lnTo>
                <a:lnTo>
                  <a:pt x="17859" y="223243"/>
                </a:lnTo>
                <a:lnTo>
                  <a:pt x="17859" y="223243"/>
                </a:lnTo>
                <a:lnTo>
                  <a:pt x="26789" y="223243"/>
                </a:lnTo>
                <a:lnTo>
                  <a:pt x="26789" y="2232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Freeform 726"/>
          <p:cNvSpPr/>
          <p:nvPr/>
        </p:nvSpPr>
        <p:spPr>
          <a:xfrm>
            <a:off x="8554640" y="6402585"/>
            <a:ext cx="428626" cy="241103"/>
          </a:xfrm>
          <a:custGeom>
            <a:avLst/>
            <a:gdLst/>
            <a:ahLst/>
            <a:cxnLst/>
            <a:rect l="0" t="0" r="0" b="0"/>
            <a:pathLst>
              <a:path w="428626" h="241103">
                <a:moveTo>
                  <a:pt x="428625" y="0"/>
                </a:moveTo>
                <a:lnTo>
                  <a:pt x="428625" y="0"/>
                </a:lnTo>
                <a:lnTo>
                  <a:pt x="419695" y="8930"/>
                </a:lnTo>
                <a:lnTo>
                  <a:pt x="419695" y="17860"/>
                </a:lnTo>
                <a:lnTo>
                  <a:pt x="410765" y="26789"/>
                </a:lnTo>
                <a:lnTo>
                  <a:pt x="392906" y="44649"/>
                </a:lnTo>
                <a:lnTo>
                  <a:pt x="383976" y="62508"/>
                </a:lnTo>
                <a:lnTo>
                  <a:pt x="366117" y="71438"/>
                </a:lnTo>
                <a:lnTo>
                  <a:pt x="339328" y="89297"/>
                </a:lnTo>
                <a:lnTo>
                  <a:pt x="312539" y="107156"/>
                </a:lnTo>
                <a:lnTo>
                  <a:pt x="285750" y="116086"/>
                </a:lnTo>
                <a:lnTo>
                  <a:pt x="258961" y="133945"/>
                </a:lnTo>
                <a:lnTo>
                  <a:pt x="232172" y="151805"/>
                </a:lnTo>
                <a:lnTo>
                  <a:pt x="196453" y="160735"/>
                </a:lnTo>
                <a:lnTo>
                  <a:pt x="169664" y="178594"/>
                </a:lnTo>
                <a:lnTo>
                  <a:pt x="133945" y="196453"/>
                </a:lnTo>
                <a:lnTo>
                  <a:pt x="98226" y="214313"/>
                </a:lnTo>
                <a:lnTo>
                  <a:pt x="62508" y="223242"/>
                </a:lnTo>
                <a:lnTo>
                  <a:pt x="35719" y="232172"/>
                </a:lnTo>
                <a:lnTo>
                  <a:pt x="35719" y="232172"/>
                </a:lnTo>
                <a:lnTo>
                  <a:pt x="0" y="241102"/>
                </a:lnTo>
                <a:lnTo>
                  <a:pt x="0" y="24110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330214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533400"/>
            <a:ext cx="5257800" cy="49530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3" name="Title 1"/>
          <p:cNvSpPr>
            <a:spLocks noGrp="1"/>
          </p:cNvSpPr>
          <p:nvPr>
            <p:ph type="ctrTitle"/>
          </p:nvPr>
        </p:nvSpPr>
        <p:spPr>
          <a:xfrm>
            <a:off x="-152400" y="533400"/>
            <a:ext cx="5105400" cy="914400"/>
          </a:xfrm>
          <a:solidFill>
            <a:srgbClr val="00CCFF"/>
          </a:solidFill>
        </p:spPr>
        <p:txBody>
          <a:bodyPr/>
          <a:lstStyle/>
          <a:p>
            <a:r>
              <a:rPr lang="en-US" dirty="0" smtClean="0">
                <a:latin typeface="Bernard MT Condensed" pitchFamily="18" charset="0"/>
              </a:rPr>
              <a:t>Tuesday, April 1, 2014</a:t>
            </a:r>
          </a:p>
        </p:txBody>
      </p:sp>
      <p:sp>
        <p:nvSpPr>
          <p:cNvPr id="44035" name="TextBox 3"/>
          <p:cNvSpPr txBox="1">
            <a:spLocks noChangeArrowheads="1"/>
          </p:cNvSpPr>
          <p:nvPr/>
        </p:nvSpPr>
        <p:spPr bwMode="auto">
          <a:xfrm>
            <a:off x="5181600" y="0"/>
            <a:ext cx="3962400" cy="5632311"/>
          </a:xfrm>
          <a:prstGeom prst="rect">
            <a:avLst/>
          </a:prstGeom>
          <a:noFill/>
          <a:ln w="9525">
            <a:noFill/>
            <a:miter lim="800000"/>
            <a:headEnd/>
            <a:tailEnd/>
          </a:ln>
        </p:spPr>
        <p:txBody>
          <a:bodyPr wrap="square">
            <a:spAutoFit/>
          </a:bodyPr>
          <a:lstStyle/>
          <a:p>
            <a:pPr marL="514350" indent="-514350"/>
            <a:r>
              <a:rPr lang="en-US" sz="4000" u="sng" dirty="0">
                <a:solidFill>
                  <a:srgbClr val="FF0066"/>
                </a:solidFill>
                <a:latin typeface="Bernard MT Condensed" pitchFamily="18" charset="0"/>
              </a:rPr>
              <a:t>Today’s </a:t>
            </a:r>
            <a:r>
              <a:rPr lang="en-US" sz="4000" u="sng" dirty="0" smtClean="0">
                <a:solidFill>
                  <a:srgbClr val="FF0066"/>
                </a:solidFill>
                <a:latin typeface="Bernard MT Condensed" pitchFamily="18" charset="0"/>
              </a:rPr>
              <a:t>Agenda</a:t>
            </a:r>
          </a:p>
          <a:p>
            <a:pPr marL="742950" indent="-742950">
              <a:buFont typeface="+mj-lt"/>
              <a:buAutoNum type="arabicPeriod"/>
            </a:pPr>
            <a:r>
              <a:rPr lang="en-US" sz="4000" dirty="0" smtClean="0">
                <a:solidFill>
                  <a:srgbClr val="7030A0"/>
                </a:solidFill>
                <a:latin typeface="Bernard MT Condensed" pitchFamily="18" charset="0"/>
              </a:rPr>
              <a:t>Pick up worksheets from back</a:t>
            </a:r>
          </a:p>
          <a:p>
            <a:pPr marL="742950" indent="-742950">
              <a:buFont typeface="+mj-lt"/>
              <a:buAutoNum type="arabicPeriod"/>
            </a:pPr>
            <a:r>
              <a:rPr lang="en-US" sz="4000" dirty="0" smtClean="0">
                <a:solidFill>
                  <a:srgbClr val="7030A0"/>
                </a:solidFill>
                <a:latin typeface="Bernard MT Condensed" pitchFamily="18" charset="0"/>
              </a:rPr>
              <a:t>Finish Translation</a:t>
            </a:r>
          </a:p>
          <a:p>
            <a:pPr marL="742950" indent="-742950">
              <a:buFont typeface="+mj-lt"/>
              <a:buAutoNum type="arabicPeriod"/>
            </a:pPr>
            <a:r>
              <a:rPr lang="en-US" sz="4000" dirty="0" smtClean="0">
                <a:solidFill>
                  <a:srgbClr val="7030A0"/>
                </a:solidFill>
                <a:latin typeface="Bernard MT Condensed" pitchFamily="18" charset="0"/>
              </a:rPr>
              <a:t>Practice Translation WS</a:t>
            </a:r>
          </a:p>
          <a:p>
            <a:pPr marL="514350" indent="-514350"/>
            <a:endParaRPr lang="en-US" sz="4000" u="sng" dirty="0">
              <a:solidFill>
                <a:srgbClr val="FF0066"/>
              </a:solidFill>
              <a:latin typeface="Bernard MT Condensed" pitchFamily="18" charset="0"/>
            </a:endParaRPr>
          </a:p>
        </p:txBody>
      </p:sp>
      <p:sp>
        <p:nvSpPr>
          <p:cNvPr id="44036"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Binder/Folder &amp; Pencil/Pen</a:t>
            </a:r>
          </a:p>
        </p:txBody>
      </p:sp>
      <p:pic>
        <p:nvPicPr>
          <p:cNvPr id="68610" name="Picture 2" descr="http://www.staceyreid.com/news/wp-content/uploads/2011/04/april-fools.png"/>
          <p:cNvPicPr>
            <a:picLocks noChangeAspect="1" noChangeArrowheads="1"/>
          </p:cNvPicPr>
          <p:nvPr/>
        </p:nvPicPr>
        <p:blipFill>
          <a:blip r:embed="rId2" cstate="print"/>
          <a:srcRect/>
          <a:stretch>
            <a:fillRect/>
          </a:stretch>
        </p:blipFill>
        <p:spPr bwMode="auto">
          <a:xfrm>
            <a:off x="0" y="1371599"/>
            <a:ext cx="5008534" cy="3693795"/>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Important Dates</a:t>
            </a:r>
            <a:endParaRPr lang="en-US" b="1" u="sng" dirty="0"/>
          </a:p>
        </p:txBody>
      </p:sp>
      <p:sp>
        <p:nvSpPr>
          <p:cNvPr id="3" name="Content Placeholder 2"/>
          <p:cNvSpPr>
            <a:spLocks noGrp="1"/>
          </p:cNvSpPr>
          <p:nvPr>
            <p:ph idx="1"/>
          </p:nvPr>
        </p:nvSpPr>
        <p:spPr>
          <a:xfrm>
            <a:off x="457200" y="1447800"/>
            <a:ext cx="8229600" cy="4678363"/>
          </a:xfrm>
        </p:spPr>
        <p:txBody>
          <a:bodyPr/>
          <a:lstStyle/>
          <a:p>
            <a:pPr>
              <a:buFont typeface="Wingdings" panose="05000000000000000000" pitchFamily="2" charset="2"/>
              <a:buChar char="§"/>
            </a:pPr>
            <a:r>
              <a:rPr lang="en-US" b="1" dirty="0" smtClean="0"/>
              <a:t>ALL assignments are due Wednesday, April 2! </a:t>
            </a:r>
          </a:p>
          <a:p>
            <a:pPr lvl="1">
              <a:buFont typeface="Courier New" panose="02070309020205020404" pitchFamily="49" charset="0"/>
              <a:buChar char="o"/>
            </a:pPr>
            <a:r>
              <a:rPr lang="en-US" b="1" dirty="0" smtClean="0"/>
              <a:t>That is tomorrow!</a:t>
            </a:r>
          </a:p>
          <a:p>
            <a:pPr marL="457200" lvl="1" indent="0">
              <a:buNone/>
            </a:pPr>
            <a:endParaRPr lang="en-US" b="1" dirty="0" smtClean="0"/>
          </a:p>
          <a:p>
            <a:pPr>
              <a:buFont typeface="Wingdings" panose="05000000000000000000" pitchFamily="2" charset="2"/>
              <a:buChar char="§"/>
            </a:pPr>
            <a:r>
              <a:rPr lang="en-US" b="1" dirty="0" smtClean="0"/>
              <a:t>After School Hours</a:t>
            </a:r>
          </a:p>
          <a:p>
            <a:pPr lvl="1">
              <a:buFont typeface="Courier New" panose="02070309020205020404" pitchFamily="49" charset="0"/>
              <a:buChar char="o"/>
            </a:pPr>
            <a:r>
              <a:rPr lang="en-US" b="1" dirty="0" smtClean="0"/>
              <a:t>Ms. Robinson 2:30 – 3:30 Tuesday</a:t>
            </a:r>
          </a:p>
          <a:p>
            <a:pPr lvl="1">
              <a:buFont typeface="Courier New" panose="02070309020205020404" pitchFamily="49" charset="0"/>
              <a:buChar char="o"/>
            </a:pPr>
            <a:r>
              <a:rPr lang="en-US" b="1" dirty="0" smtClean="0"/>
              <a:t>Ms. Robinson 2:30 – 4:00 Wednesday </a:t>
            </a:r>
          </a:p>
          <a:p>
            <a:pPr marL="457200" lvl="1" indent="0">
              <a:buNone/>
            </a:pPr>
            <a:r>
              <a:rPr lang="en-US" b="1" dirty="0"/>
              <a:t>	</a:t>
            </a:r>
            <a:r>
              <a:rPr lang="en-US" b="1" dirty="0" smtClean="0"/>
              <a:t>(Study Session for Test)</a:t>
            </a:r>
          </a:p>
          <a:p>
            <a:pPr marL="0" indent="0">
              <a:buNone/>
            </a:pPr>
            <a:endParaRPr lang="en-US" b="1" dirty="0" smtClean="0"/>
          </a:p>
          <a:p>
            <a:pPr>
              <a:buFont typeface="Wingdings" panose="05000000000000000000" pitchFamily="2" charset="2"/>
              <a:buChar char="§"/>
            </a:pPr>
            <a:r>
              <a:rPr lang="en-US" b="1" dirty="0" smtClean="0"/>
              <a:t>Unit Test on Thursday, April 3</a:t>
            </a:r>
          </a:p>
          <a:p>
            <a:endParaRPr lang="en-US" dirty="0"/>
          </a:p>
        </p:txBody>
      </p:sp>
    </p:spTree>
    <p:extLst>
      <p:ext uri="{BB962C8B-B14F-4D97-AF65-F5344CB8AC3E}">
        <p14:creationId xmlns:p14="http://schemas.microsoft.com/office/powerpoint/2010/main" xmlns="" val="18184244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4294967295"/>
          </p:nvPr>
        </p:nvSpPr>
        <p:spPr>
          <a:xfrm>
            <a:off x="228600" y="1066800"/>
            <a:ext cx="8610600" cy="5486400"/>
          </a:xfrm>
        </p:spPr>
        <p:txBody>
          <a:bodyPr>
            <a:noAutofit/>
          </a:bodyPr>
          <a:lstStyle/>
          <a:p>
            <a:pPr marL="914400" indent="-914400">
              <a:lnSpc>
                <a:spcPct val="110000"/>
              </a:lnSpc>
              <a:spcBef>
                <a:spcPts val="2400"/>
              </a:spcBef>
              <a:buFont typeface="+mj-lt"/>
              <a:buAutoNum type="arabicPeriod"/>
            </a:pPr>
            <a:r>
              <a:rPr lang="en-US" sz="4800" b="1" dirty="0" smtClean="0">
                <a:latin typeface="Arial Rounded MT Bold" pitchFamily="34" charset="0"/>
              </a:rPr>
              <a:t>Describe  the steps </a:t>
            </a:r>
            <a:r>
              <a:rPr lang="en-US" sz="4800" b="1" dirty="0" err="1" smtClean="0">
                <a:latin typeface="Arial Rounded MT Bold" pitchFamily="34" charset="0"/>
              </a:rPr>
              <a:t>occuring</a:t>
            </a:r>
            <a:r>
              <a:rPr lang="en-US" sz="4800" b="1" dirty="0" smtClean="0">
                <a:latin typeface="Arial Rounded MT Bold" pitchFamily="34" charset="0"/>
              </a:rPr>
              <a:t> in </a:t>
            </a:r>
            <a:r>
              <a:rPr lang="en-US" sz="4800" b="1" dirty="0" smtClean="0">
                <a:solidFill>
                  <a:srgbClr val="FF0000"/>
                </a:solidFill>
                <a:latin typeface="Arial Rounded MT Bold" pitchFamily="34" charset="0"/>
              </a:rPr>
              <a:t>translation</a:t>
            </a:r>
            <a:r>
              <a:rPr lang="en-US" sz="4800" b="1" dirty="0" smtClean="0">
                <a:latin typeface="Arial Rounded MT Bold" pitchFamily="34" charset="0"/>
              </a:rPr>
              <a:t>?</a:t>
            </a:r>
          </a:p>
          <a:p>
            <a:pPr marL="914400" indent="-914400">
              <a:lnSpc>
                <a:spcPct val="110000"/>
              </a:lnSpc>
              <a:spcBef>
                <a:spcPts val="2400"/>
              </a:spcBef>
              <a:buFont typeface="+mj-lt"/>
              <a:buAutoNum type="arabicPeriod"/>
            </a:pPr>
            <a:r>
              <a:rPr lang="en-US" sz="4800" b="1" dirty="0" smtClean="0">
                <a:solidFill>
                  <a:srgbClr val="7030A0"/>
                </a:solidFill>
                <a:latin typeface="Arial Rounded MT Bold" pitchFamily="34" charset="0"/>
              </a:rPr>
              <a:t>Where </a:t>
            </a:r>
            <a:r>
              <a:rPr lang="en-US" sz="4800" b="1" dirty="0" smtClean="0">
                <a:latin typeface="Arial Rounded MT Bold" pitchFamily="34" charset="0"/>
              </a:rPr>
              <a:t>in the cell does translation occur?</a:t>
            </a:r>
          </a:p>
          <a:p>
            <a:pPr marL="914400" indent="-914400">
              <a:lnSpc>
                <a:spcPct val="110000"/>
              </a:lnSpc>
              <a:spcBef>
                <a:spcPts val="2400"/>
              </a:spcBef>
              <a:buFont typeface="+mj-lt"/>
              <a:buAutoNum type="arabicPeriod"/>
            </a:pPr>
            <a:r>
              <a:rPr lang="en-US" sz="4800" b="1" dirty="0" smtClean="0">
                <a:latin typeface="Arial Rounded MT Bold" pitchFamily="34" charset="0"/>
              </a:rPr>
              <a:t>What is the </a:t>
            </a:r>
            <a:r>
              <a:rPr lang="en-US" sz="4800" b="1" dirty="0" smtClean="0">
                <a:solidFill>
                  <a:srgbClr val="3333FF"/>
                </a:solidFill>
                <a:latin typeface="Arial Rounded MT Bold" pitchFamily="34" charset="0"/>
              </a:rPr>
              <a:t>product of</a:t>
            </a:r>
            <a:r>
              <a:rPr lang="en-US" sz="4800" b="1" dirty="0" smtClean="0">
                <a:latin typeface="Arial Rounded MT Bold" pitchFamily="34" charset="0"/>
              </a:rPr>
              <a:t> translation?</a:t>
            </a:r>
          </a:p>
        </p:txBody>
      </p:sp>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Aharoni" pitchFamily="2" charset="-79"/>
                <a:ea typeface="+mj-ea"/>
                <a:cs typeface="Aharoni" pitchFamily="2" charset="-79"/>
              </a:rPr>
              <a:t>Warm Up</a:t>
            </a:r>
            <a:endParaRPr kumimoji="0" lang="en-US"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Tree>
    <p:extLst>
      <p:ext uri="{BB962C8B-B14F-4D97-AF65-F5344CB8AC3E}">
        <p14:creationId xmlns:p14="http://schemas.microsoft.com/office/powerpoint/2010/main" xmlns="" val="24709235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Wednesday, April 3, 2014</a:t>
            </a:r>
          </a:p>
        </p:txBody>
      </p:sp>
      <p:sp>
        <p:nvSpPr>
          <p:cNvPr id="3" name="Subtitle 2"/>
          <p:cNvSpPr>
            <a:spLocks noGrp="1"/>
          </p:cNvSpPr>
          <p:nvPr>
            <p:ph type="subTitle" idx="1"/>
          </p:nvPr>
        </p:nvSpPr>
        <p:spPr>
          <a:xfrm>
            <a:off x="3962400" y="1371600"/>
            <a:ext cx="4876800" cy="685800"/>
          </a:xfrm>
        </p:spPr>
        <p:txBody>
          <a:bodyPr rtlCol="0">
            <a:normAutofit lnSpcReduction="10000"/>
          </a:bodyPr>
          <a:lstStyle/>
          <a:p>
            <a:pPr fontAlgn="auto">
              <a:spcAft>
                <a:spcPts val="0"/>
              </a:spcAft>
              <a:buFont typeface="Arial" pitchFamily="34" charset="0"/>
              <a:buNone/>
              <a:defRPr/>
            </a:pPr>
            <a:r>
              <a:rPr lang="en-US" sz="4000" dirty="0" smtClean="0">
                <a:solidFill>
                  <a:srgbClr val="00B0F0"/>
                </a:solidFill>
                <a:latin typeface="Bernard MT Condensed" pitchFamily="18" charset="0"/>
              </a:rPr>
              <a:t>Fun Fact</a:t>
            </a:r>
            <a:endParaRPr lang="en-US" sz="3600" dirty="0" smtClean="0">
              <a:solidFill>
                <a:srgbClr val="00B0F0"/>
              </a:solidFill>
              <a:latin typeface="Bernard MT Condensed" pitchFamily="18" charset="0"/>
            </a:endParaRPr>
          </a:p>
          <a:p>
            <a:pPr fontAlgn="auto">
              <a:spcAft>
                <a:spcPts val="0"/>
              </a:spcAft>
              <a:buFont typeface="Arial" pitchFamily="34" charset="0"/>
              <a:buNone/>
              <a:defRPr/>
            </a:pPr>
            <a:endParaRPr lang="en-US" dirty="0">
              <a:solidFill>
                <a:srgbClr val="00B0F0"/>
              </a:solidFill>
              <a:latin typeface="Bernard MT Condensed" pitchFamily="18" charset="0"/>
            </a:endParaRPr>
          </a:p>
        </p:txBody>
      </p:sp>
      <p:sp>
        <p:nvSpPr>
          <p:cNvPr id="40963" name="TextBox 3"/>
          <p:cNvSpPr txBox="1">
            <a:spLocks noChangeArrowheads="1"/>
          </p:cNvSpPr>
          <p:nvPr/>
        </p:nvSpPr>
        <p:spPr bwMode="auto">
          <a:xfrm>
            <a:off x="304800" y="1447800"/>
            <a:ext cx="3962400" cy="3416320"/>
          </a:xfrm>
          <a:prstGeom prst="rect">
            <a:avLst/>
          </a:prstGeom>
          <a:noFill/>
          <a:ln w="9525">
            <a:noFill/>
            <a:miter lim="800000"/>
            <a:headEnd/>
            <a:tailEnd/>
          </a:ln>
        </p:spPr>
        <p:txBody>
          <a:bodyPr wrap="square">
            <a:spAutoFit/>
          </a:bodyPr>
          <a:lstStyle/>
          <a:p>
            <a:pPr marL="514350" indent="-514350"/>
            <a:r>
              <a:rPr lang="en-US" sz="3600" u="sng" dirty="0">
                <a:solidFill>
                  <a:srgbClr val="FF0066"/>
                </a:solidFill>
                <a:latin typeface="Bernard MT Condensed" pitchFamily="18" charset="0"/>
              </a:rPr>
              <a:t>Today’s Agenda</a:t>
            </a:r>
          </a:p>
          <a:p>
            <a:pPr marL="514350" indent="-514350">
              <a:buFont typeface="Calibri" pitchFamily="34" charset="0"/>
              <a:buAutoNum type="arabicPeriod"/>
            </a:pPr>
            <a:r>
              <a:rPr lang="en-US" sz="3600" b="1" dirty="0" smtClean="0">
                <a:solidFill>
                  <a:srgbClr val="7030A0"/>
                </a:solidFill>
                <a:latin typeface="Comic Sans MS" pitchFamily="66" charset="0"/>
              </a:rPr>
              <a:t>Warm-up</a:t>
            </a:r>
          </a:p>
          <a:p>
            <a:pPr marL="514350" indent="-514350">
              <a:buFont typeface="Calibri" pitchFamily="34" charset="0"/>
              <a:buAutoNum type="arabicPeriod"/>
            </a:pPr>
            <a:r>
              <a:rPr lang="en-US" sz="3600" b="1" dirty="0" smtClean="0">
                <a:solidFill>
                  <a:srgbClr val="7030A0"/>
                </a:solidFill>
                <a:latin typeface="Comic Sans MS" pitchFamily="66" charset="0"/>
              </a:rPr>
              <a:t>Review Processes</a:t>
            </a:r>
          </a:p>
          <a:p>
            <a:pPr marL="514350" indent="-514350">
              <a:buFont typeface="Calibri" pitchFamily="34" charset="0"/>
              <a:buAutoNum type="arabicPeriod"/>
            </a:pPr>
            <a:r>
              <a:rPr lang="en-US" sz="3600" b="1" dirty="0" smtClean="0">
                <a:solidFill>
                  <a:srgbClr val="7030A0"/>
                </a:solidFill>
                <a:latin typeface="Comic Sans MS" pitchFamily="66" charset="0"/>
              </a:rPr>
              <a:t>HW Questions</a:t>
            </a:r>
          </a:p>
          <a:p>
            <a:pPr marL="514350" indent="-514350">
              <a:buFont typeface="Calibri" pitchFamily="34" charset="0"/>
              <a:buAutoNum type="arabicPeriod"/>
            </a:pPr>
            <a:r>
              <a:rPr lang="en-US" sz="3600" b="1" dirty="0" smtClean="0">
                <a:solidFill>
                  <a:srgbClr val="7030A0"/>
                </a:solidFill>
                <a:latin typeface="Comic Sans MS" pitchFamily="66" charset="0"/>
              </a:rPr>
              <a:t>REVIEW DAY!</a:t>
            </a:r>
            <a:endParaRPr lang="en-US" sz="3600" b="1" dirty="0">
              <a:solidFill>
                <a:srgbClr val="7030A0"/>
              </a:solidFill>
              <a:latin typeface="Comic Sans MS" pitchFamily="66" charset="0"/>
            </a:endParaRPr>
          </a:p>
        </p:txBody>
      </p:sp>
      <p:sp>
        <p:nvSpPr>
          <p:cNvPr id="40964"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latin typeface="Bernard MT Condensed" pitchFamily="18" charset="0"/>
              </a:rPr>
              <a:t>Today’s Needs:</a:t>
            </a:r>
            <a:r>
              <a:rPr lang="en-US" sz="4000">
                <a:latin typeface="Bernard MT Condensed" pitchFamily="18" charset="0"/>
              </a:rPr>
              <a:t> Binder/Folder &amp; Pencil/Pen</a:t>
            </a:r>
          </a:p>
        </p:txBody>
      </p:sp>
      <p:pic>
        <p:nvPicPr>
          <p:cNvPr id="71682" name="Picture 2" descr="http://cdn.ebaumsworld.com/thumbs/gallery/467563/83425707.jpg"/>
          <p:cNvPicPr>
            <a:picLocks noChangeAspect="1" noChangeArrowheads="1"/>
          </p:cNvPicPr>
          <p:nvPr/>
        </p:nvPicPr>
        <p:blipFill>
          <a:blip r:embed="rId2" cstate="print"/>
          <a:srcRect/>
          <a:stretch>
            <a:fillRect/>
          </a:stretch>
        </p:blipFill>
        <p:spPr bwMode="auto">
          <a:xfrm>
            <a:off x="4343400" y="2057400"/>
            <a:ext cx="4433452" cy="30480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diagram below is illustrating TRANSLATION. </a:t>
            </a:r>
            <a:endParaRPr lang="en-US" dirty="0"/>
          </a:p>
        </p:txBody>
      </p:sp>
      <p:sp>
        <p:nvSpPr>
          <p:cNvPr id="3" name="Content Placeholder 2"/>
          <p:cNvSpPr>
            <a:spLocks noGrp="1"/>
          </p:cNvSpPr>
          <p:nvPr>
            <p:ph idx="1"/>
          </p:nvPr>
        </p:nvSpPr>
        <p:spPr>
          <a:xfrm>
            <a:off x="0" y="1676400"/>
            <a:ext cx="5105400" cy="4602163"/>
          </a:xfrm>
        </p:spPr>
        <p:txBody>
          <a:bodyPr/>
          <a:lstStyle/>
          <a:p>
            <a:r>
              <a:rPr lang="en-US" sz="2200" b="1" dirty="0" smtClean="0">
                <a:latin typeface="Comic Sans MS" pitchFamily="66" charset="0"/>
              </a:rPr>
              <a:t>What is the structure </a:t>
            </a:r>
            <a:r>
              <a:rPr lang="en-US" sz="2200" b="1" dirty="0" smtClean="0">
                <a:solidFill>
                  <a:srgbClr val="FF0000"/>
                </a:solidFill>
                <a:latin typeface="Comic Sans MS" pitchFamily="66" charset="0"/>
              </a:rPr>
              <a:t>labeled A</a:t>
            </a:r>
            <a:r>
              <a:rPr lang="en-US" sz="2200" b="1" dirty="0" smtClean="0">
                <a:latin typeface="Comic Sans MS" pitchFamily="66" charset="0"/>
              </a:rPr>
              <a:t>?</a:t>
            </a:r>
          </a:p>
          <a:p>
            <a:endParaRPr lang="en-US" sz="2200" b="1" dirty="0" smtClean="0">
              <a:latin typeface="Comic Sans MS" pitchFamily="66" charset="0"/>
            </a:endParaRPr>
          </a:p>
          <a:p>
            <a:r>
              <a:rPr lang="en-US" sz="2200" b="1" dirty="0" smtClean="0">
                <a:latin typeface="Comic Sans MS" pitchFamily="66" charset="0"/>
              </a:rPr>
              <a:t>What is the structure </a:t>
            </a:r>
            <a:r>
              <a:rPr lang="en-US" sz="2200" b="1" dirty="0" smtClean="0">
                <a:solidFill>
                  <a:srgbClr val="3333FF"/>
                </a:solidFill>
                <a:latin typeface="Comic Sans MS" pitchFamily="66" charset="0"/>
              </a:rPr>
              <a:t>labeled B</a:t>
            </a:r>
            <a:r>
              <a:rPr lang="en-US" sz="2200" b="1" dirty="0" smtClean="0">
                <a:latin typeface="Comic Sans MS" pitchFamily="66" charset="0"/>
              </a:rPr>
              <a:t>?</a:t>
            </a:r>
          </a:p>
          <a:p>
            <a:endParaRPr lang="en-US" sz="2200" b="1" dirty="0" smtClean="0">
              <a:latin typeface="Comic Sans MS" pitchFamily="66" charset="0"/>
            </a:endParaRPr>
          </a:p>
          <a:p>
            <a:r>
              <a:rPr lang="en-US" sz="2200" b="1" dirty="0" smtClean="0">
                <a:latin typeface="Comic Sans MS" pitchFamily="66" charset="0"/>
              </a:rPr>
              <a:t>What is the structure </a:t>
            </a:r>
            <a:r>
              <a:rPr lang="en-US" sz="2200" b="1" dirty="0" smtClean="0">
                <a:solidFill>
                  <a:srgbClr val="00B050"/>
                </a:solidFill>
                <a:latin typeface="Comic Sans MS" pitchFamily="66" charset="0"/>
              </a:rPr>
              <a:t>labeled C</a:t>
            </a:r>
            <a:r>
              <a:rPr lang="en-US" sz="2200" b="1" dirty="0" smtClean="0">
                <a:latin typeface="Comic Sans MS" pitchFamily="66" charset="0"/>
              </a:rPr>
              <a:t>? </a:t>
            </a:r>
          </a:p>
          <a:p>
            <a:endParaRPr lang="en-US" sz="2200" b="1" dirty="0" smtClean="0">
              <a:latin typeface="Comic Sans MS" pitchFamily="66" charset="0"/>
            </a:endParaRPr>
          </a:p>
          <a:p>
            <a:r>
              <a:rPr lang="en-US" sz="2200" b="1" dirty="0" smtClean="0">
                <a:latin typeface="Comic Sans MS" pitchFamily="66" charset="0"/>
              </a:rPr>
              <a:t>What is the structure </a:t>
            </a:r>
            <a:r>
              <a:rPr lang="en-US" sz="2200" b="1" dirty="0" smtClean="0">
                <a:solidFill>
                  <a:srgbClr val="7030A0"/>
                </a:solidFill>
                <a:latin typeface="Comic Sans MS" pitchFamily="66" charset="0"/>
              </a:rPr>
              <a:t>labeled D</a:t>
            </a:r>
            <a:r>
              <a:rPr lang="en-US" sz="2200" b="1" dirty="0" smtClean="0">
                <a:latin typeface="Comic Sans MS" pitchFamily="66" charset="0"/>
              </a:rPr>
              <a:t>?</a:t>
            </a:r>
          </a:p>
          <a:p>
            <a:endParaRPr lang="en-US" sz="2200" b="1" dirty="0" smtClean="0">
              <a:latin typeface="Comic Sans MS" pitchFamily="66" charset="0"/>
            </a:endParaRPr>
          </a:p>
          <a:p>
            <a:r>
              <a:rPr lang="en-US" sz="2200" b="1" dirty="0" smtClean="0">
                <a:latin typeface="Comic Sans MS" pitchFamily="66" charset="0"/>
              </a:rPr>
              <a:t>What is the structure </a:t>
            </a:r>
            <a:r>
              <a:rPr lang="en-US" sz="2200" b="1" dirty="0" smtClean="0">
                <a:solidFill>
                  <a:srgbClr val="FFC000"/>
                </a:solidFill>
                <a:latin typeface="Comic Sans MS" pitchFamily="66" charset="0"/>
              </a:rPr>
              <a:t>labeled E</a:t>
            </a:r>
            <a:r>
              <a:rPr lang="en-US" sz="2200" b="1" dirty="0" smtClean="0">
                <a:latin typeface="Comic Sans MS" pitchFamily="66" charset="0"/>
              </a:rPr>
              <a:t>?</a:t>
            </a:r>
            <a:endParaRPr lang="en-US" sz="2200" b="1" dirty="0">
              <a:latin typeface="Comic Sans MS" pitchFamily="66" charset="0"/>
            </a:endParaRPr>
          </a:p>
        </p:txBody>
      </p:sp>
      <p:pic>
        <p:nvPicPr>
          <p:cNvPr id="107525" name="Picture 5" descr="http://www.hbwbiology.net/quizzes/ch17-genes-to-proteins_files/haq1716q.jpg"/>
          <p:cNvPicPr>
            <a:picLocks noChangeAspect="1" noChangeArrowheads="1"/>
          </p:cNvPicPr>
          <p:nvPr/>
        </p:nvPicPr>
        <p:blipFill>
          <a:blip r:embed="rId2" cstate="print"/>
          <a:srcRect/>
          <a:stretch>
            <a:fillRect/>
          </a:stretch>
        </p:blipFill>
        <p:spPr bwMode="auto">
          <a:xfrm>
            <a:off x="5105400" y="1600200"/>
            <a:ext cx="3686023" cy="4381501"/>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4000" cy="1798638"/>
          </a:xfrm>
        </p:spPr>
        <p:txBody>
          <a:bodyPr>
            <a:normAutofit/>
          </a:bodyPr>
          <a:lstStyle/>
          <a:p>
            <a:r>
              <a:rPr lang="en-US" sz="4000" dirty="0" smtClean="0"/>
              <a:t>Review the processes associated with DNA</a:t>
            </a:r>
            <a:endParaRPr lang="en-US" sz="4000" dirty="0"/>
          </a:p>
        </p:txBody>
      </p:sp>
      <p:graphicFrame>
        <p:nvGraphicFramePr>
          <p:cNvPr id="4" name="Table 3"/>
          <p:cNvGraphicFramePr>
            <a:graphicFrameLocks noGrp="1"/>
          </p:cNvGraphicFramePr>
          <p:nvPr/>
        </p:nvGraphicFramePr>
        <p:xfrm>
          <a:off x="0" y="838198"/>
          <a:ext cx="9144000" cy="6019801"/>
        </p:xfrm>
        <a:graphic>
          <a:graphicData uri="http://schemas.openxmlformats.org/drawingml/2006/table">
            <a:tbl>
              <a:tblPr firstRow="1" bandRow="1">
                <a:tableStyleId>{5C22544A-7EE6-4342-B048-85BDC9FD1C3A}</a:tableStyleId>
              </a:tblPr>
              <a:tblGrid>
                <a:gridCol w="2286000"/>
                <a:gridCol w="2286000"/>
                <a:gridCol w="2286000"/>
                <a:gridCol w="2286000"/>
              </a:tblGrid>
              <a:tr h="684547">
                <a:tc>
                  <a:txBody>
                    <a:bodyPr/>
                    <a:lstStyle/>
                    <a:p>
                      <a:r>
                        <a:rPr lang="en-US" b="1" dirty="0" smtClean="0"/>
                        <a:t>Process</a:t>
                      </a:r>
                      <a:endParaRPr lang="en-US" b="1" dirty="0"/>
                    </a:p>
                  </a:txBody>
                  <a:tcPr/>
                </a:tc>
                <a:tc>
                  <a:txBody>
                    <a:bodyPr/>
                    <a:lstStyle/>
                    <a:p>
                      <a:r>
                        <a:rPr lang="en-US" b="1" dirty="0" smtClean="0"/>
                        <a:t>Replication</a:t>
                      </a:r>
                      <a:endParaRPr lang="en-US" b="1" dirty="0"/>
                    </a:p>
                  </a:txBody>
                  <a:tcPr/>
                </a:tc>
                <a:tc>
                  <a:txBody>
                    <a:bodyPr/>
                    <a:lstStyle/>
                    <a:p>
                      <a:r>
                        <a:rPr lang="en-US" b="1" dirty="0" smtClean="0"/>
                        <a:t>Transcription</a:t>
                      </a:r>
                      <a:endParaRPr lang="en-US" b="1" dirty="0"/>
                    </a:p>
                  </a:txBody>
                  <a:tcPr/>
                </a:tc>
                <a:tc>
                  <a:txBody>
                    <a:bodyPr/>
                    <a:lstStyle/>
                    <a:p>
                      <a:r>
                        <a:rPr lang="en-US" b="1" dirty="0" smtClean="0"/>
                        <a:t>Translation</a:t>
                      </a:r>
                      <a:endParaRPr lang="en-US" b="1" dirty="0"/>
                    </a:p>
                  </a:txBody>
                  <a:tcPr/>
                </a:tc>
              </a:tr>
              <a:tr h="1955847">
                <a:tc>
                  <a:txBody>
                    <a:bodyPr/>
                    <a:lstStyle/>
                    <a:p>
                      <a:r>
                        <a:rPr lang="en-US" b="1" dirty="0" smtClean="0"/>
                        <a:t>What Happens?</a:t>
                      </a:r>
                    </a:p>
                    <a:p>
                      <a:r>
                        <a:rPr lang="en-US" b="1" dirty="0" smtClean="0"/>
                        <a:t>STEPS</a:t>
                      </a:r>
                    </a:p>
                  </a:txBody>
                  <a:tcPr/>
                </a:tc>
                <a:tc>
                  <a:txBody>
                    <a:bodyPr/>
                    <a:lstStyle/>
                    <a:p>
                      <a:endParaRPr lang="en-US" b="1" dirty="0"/>
                    </a:p>
                  </a:txBody>
                  <a:tcPr/>
                </a:tc>
                <a:tc>
                  <a:txBody>
                    <a:bodyPr/>
                    <a:lstStyle/>
                    <a:p>
                      <a:endParaRPr lang="en-US" b="1" dirty="0"/>
                    </a:p>
                  </a:txBody>
                  <a:tcPr/>
                </a:tc>
                <a:tc>
                  <a:txBody>
                    <a:bodyPr/>
                    <a:lstStyle/>
                    <a:p>
                      <a:endParaRPr lang="en-US" b="1"/>
                    </a:p>
                  </a:txBody>
                  <a:tcPr/>
                </a:tc>
              </a:tr>
              <a:tr h="1423560">
                <a:tc>
                  <a:txBody>
                    <a:bodyPr/>
                    <a:lstStyle/>
                    <a:p>
                      <a:r>
                        <a:rPr lang="en-US" b="1" dirty="0" smtClean="0"/>
                        <a:t>Key</a:t>
                      </a:r>
                      <a:r>
                        <a:rPr lang="en-US" b="1" baseline="0" dirty="0" smtClean="0"/>
                        <a:t> Players?  Molecules?  Enzymes?</a:t>
                      </a:r>
                    </a:p>
                    <a:p>
                      <a:r>
                        <a:rPr lang="en-US" b="1" baseline="0" dirty="0" smtClean="0"/>
                        <a:t>Etc.</a:t>
                      </a:r>
                      <a:endParaRPr lang="en-US" b="1" dirty="0"/>
                    </a:p>
                  </a:txBody>
                  <a:tcPr/>
                </a:tc>
                <a:tc>
                  <a:txBody>
                    <a:bodyPr/>
                    <a:lstStyle/>
                    <a:p>
                      <a:endParaRPr lang="en-US" b="1"/>
                    </a:p>
                  </a:txBody>
                  <a:tcPr/>
                </a:tc>
                <a:tc>
                  <a:txBody>
                    <a:bodyPr/>
                    <a:lstStyle/>
                    <a:p>
                      <a:endParaRPr lang="en-US" b="1"/>
                    </a:p>
                  </a:txBody>
                  <a:tcPr/>
                </a:tc>
                <a:tc>
                  <a:txBody>
                    <a:bodyPr/>
                    <a:lstStyle/>
                    <a:p>
                      <a:endParaRPr lang="en-US" b="1"/>
                    </a:p>
                  </a:txBody>
                  <a:tcPr/>
                </a:tc>
              </a:tr>
              <a:tr h="1955847">
                <a:tc>
                  <a:txBody>
                    <a:bodyPr/>
                    <a:lstStyle/>
                    <a:p>
                      <a:r>
                        <a:rPr lang="en-US" b="1" dirty="0" smtClean="0"/>
                        <a:t>Drawing</a:t>
                      </a:r>
                      <a:endParaRPr lang="en-US" b="1" dirty="0"/>
                    </a:p>
                  </a:txBody>
                  <a:tcPr/>
                </a:tc>
                <a:tc>
                  <a:txBody>
                    <a:bodyPr/>
                    <a:lstStyle/>
                    <a:p>
                      <a:endParaRPr lang="en-US" b="1"/>
                    </a:p>
                  </a:txBody>
                  <a:tcPr/>
                </a:tc>
                <a:tc>
                  <a:txBody>
                    <a:bodyPr/>
                    <a:lstStyle/>
                    <a:p>
                      <a:endParaRPr lang="en-US" b="1"/>
                    </a:p>
                  </a:txBody>
                  <a:tcPr/>
                </a:tc>
                <a:tc>
                  <a:txBody>
                    <a:bodyPr/>
                    <a:lstStyle/>
                    <a:p>
                      <a:endParaRPr lang="en-US" b="1" dirty="0"/>
                    </a:p>
                  </a:txBody>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38200" y="0"/>
            <a:ext cx="7772400" cy="838200"/>
          </a:xfrm>
        </p:spPr>
        <p:txBody>
          <a:bodyPr/>
          <a:lstStyle/>
          <a:p>
            <a:r>
              <a:rPr lang="en-US" dirty="0" smtClean="0">
                <a:latin typeface="Bernard MT Condensed" pitchFamily="18" charset="0"/>
              </a:rPr>
              <a:t>Thursday, April 3, 2014</a:t>
            </a:r>
          </a:p>
        </p:txBody>
      </p:sp>
      <p:sp>
        <p:nvSpPr>
          <p:cNvPr id="40963" name="TextBox 3"/>
          <p:cNvSpPr txBox="1">
            <a:spLocks noChangeArrowheads="1"/>
          </p:cNvSpPr>
          <p:nvPr/>
        </p:nvSpPr>
        <p:spPr bwMode="auto">
          <a:xfrm>
            <a:off x="0" y="1447800"/>
            <a:ext cx="3886200" cy="5016758"/>
          </a:xfrm>
          <a:prstGeom prst="rect">
            <a:avLst/>
          </a:prstGeom>
          <a:noFill/>
          <a:ln w="9525">
            <a:noFill/>
            <a:miter lim="800000"/>
            <a:headEnd/>
            <a:tailEnd/>
          </a:ln>
        </p:spPr>
        <p:txBody>
          <a:bodyPr wrap="square">
            <a:spAutoFit/>
          </a:bodyPr>
          <a:lstStyle/>
          <a:p>
            <a:pPr marL="514350" indent="-514350"/>
            <a:r>
              <a:rPr lang="en-US" sz="4000" u="sng" dirty="0">
                <a:solidFill>
                  <a:srgbClr val="FF0066"/>
                </a:solidFill>
                <a:latin typeface="Bernard MT Condensed" pitchFamily="18" charset="0"/>
              </a:rPr>
              <a:t>Today’s Agenda</a:t>
            </a:r>
          </a:p>
          <a:p>
            <a:pPr marL="514350" indent="-514350">
              <a:buFont typeface="Calibri" pitchFamily="34" charset="0"/>
              <a:buAutoNum type="arabicPeriod"/>
            </a:pPr>
            <a:r>
              <a:rPr lang="en-US" sz="4000" b="1" dirty="0" smtClean="0">
                <a:solidFill>
                  <a:srgbClr val="7030A0"/>
                </a:solidFill>
                <a:latin typeface="Calibri" pitchFamily="34" charset="0"/>
              </a:rPr>
              <a:t>Any Questions?</a:t>
            </a:r>
            <a:endParaRPr lang="en-US" sz="4000" b="1" dirty="0" smtClean="0">
              <a:solidFill>
                <a:srgbClr val="7030A0"/>
              </a:solidFill>
              <a:latin typeface="Calibri" pitchFamily="34" charset="0"/>
            </a:endParaRPr>
          </a:p>
          <a:p>
            <a:pPr marL="514350" indent="-514350">
              <a:buFont typeface="Calibri" pitchFamily="34" charset="0"/>
              <a:buAutoNum type="arabicPeriod"/>
            </a:pPr>
            <a:r>
              <a:rPr lang="en-US" sz="4000" b="1" dirty="0" smtClean="0">
                <a:solidFill>
                  <a:srgbClr val="7030A0"/>
                </a:solidFill>
                <a:latin typeface="Calibri" pitchFamily="34" charset="0"/>
              </a:rPr>
              <a:t>Unit </a:t>
            </a:r>
            <a:r>
              <a:rPr lang="en-US" sz="4000" b="1" dirty="0" smtClean="0">
                <a:solidFill>
                  <a:srgbClr val="7030A0"/>
                </a:solidFill>
                <a:latin typeface="Calibri" pitchFamily="34" charset="0"/>
              </a:rPr>
              <a:t>Test</a:t>
            </a:r>
          </a:p>
          <a:p>
            <a:pPr marL="514350" indent="-514350">
              <a:buFont typeface="Calibri" pitchFamily="34" charset="0"/>
              <a:buAutoNum type="arabicPeriod"/>
            </a:pPr>
            <a:r>
              <a:rPr lang="en-US" sz="4000" b="1" dirty="0" smtClean="0">
                <a:solidFill>
                  <a:srgbClr val="7030A0"/>
                </a:solidFill>
                <a:latin typeface="Calibri" pitchFamily="34" charset="0"/>
              </a:rPr>
              <a:t>Silent Reading</a:t>
            </a:r>
          </a:p>
          <a:p>
            <a:pPr marL="514350" indent="-514350">
              <a:buFont typeface="Calibri" pitchFamily="34" charset="0"/>
              <a:buAutoNum type="arabicPeriod"/>
            </a:pPr>
            <a:r>
              <a:rPr lang="en-US" sz="4000" b="1" dirty="0" smtClean="0">
                <a:solidFill>
                  <a:srgbClr val="7030A0"/>
                </a:solidFill>
                <a:latin typeface="Calibri" pitchFamily="34" charset="0"/>
              </a:rPr>
              <a:t>HAPPY SPRING </a:t>
            </a:r>
          </a:p>
          <a:p>
            <a:pPr marL="514350" indent="-514350"/>
            <a:r>
              <a:rPr lang="en-US" sz="4000" b="1" dirty="0" smtClean="0">
                <a:solidFill>
                  <a:srgbClr val="7030A0"/>
                </a:solidFill>
                <a:latin typeface="Calibri" pitchFamily="34" charset="0"/>
              </a:rPr>
              <a:t>         BREAK</a:t>
            </a:r>
          </a:p>
          <a:p>
            <a:pPr marL="514350" indent="-514350"/>
            <a:endParaRPr lang="en-US" sz="4000" b="1" dirty="0">
              <a:solidFill>
                <a:srgbClr val="7030A0"/>
              </a:solidFill>
              <a:latin typeface="Calibri" pitchFamily="34" charset="0"/>
            </a:endParaRPr>
          </a:p>
        </p:txBody>
      </p:sp>
      <p:sp>
        <p:nvSpPr>
          <p:cNvPr id="40964" name="TextBox 4"/>
          <p:cNvSpPr txBox="1">
            <a:spLocks noChangeArrowheads="1"/>
          </p:cNvSpPr>
          <p:nvPr/>
        </p:nvSpPr>
        <p:spPr bwMode="auto">
          <a:xfrm>
            <a:off x="0" y="5867400"/>
            <a:ext cx="9144000" cy="708025"/>
          </a:xfrm>
          <a:prstGeom prst="rect">
            <a:avLst/>
          </a:prstGeom>
          <a:solidFill>
            <a:srgbClr val="00B050"/>
          </a:solidFill>
          <a:ln w="9525">
            <a:noFill/>
            <a:miter lim="800000"/>
            <a:headEnd/>
            <a:tailEnd/>
          </a:ln>
        </p:spPr>
        <p:txBody>
          <a:bodyPr>
            <a:spAutoFit/>
          </a:bodyPr>
          <a:lstStyle/>
          <a:p>
            <a:pPr algn="ctr"/>
            <a:r>
              <a:rPr lang="en-US" sz="4000" u="sng" dirty="0">
                <a:solidFill>
                  <a:srgbClr val="FFFF00"/>
                </a:solidFill>
                <a:latin typeface="Bernard MT Condensed" pitchFamily="18" charset="0"/>
              </a:rPr>
              <a:t>Today’s Needs:</a:t>
            </a:r>
            <a:r>
              <a:rPr lang="en-US" sz="4000" dirty="0">
                <a:solidFill>
                  <a:srgbClr val="FFFF00"/>
                </a:solidFill>
                <a:latin typeface="Bernard MT Condensed" pitchFamily="18" charset="0"/>
              </a:rPr>
              <a:t> </a:t>
            </a:r>
            <a:r>
              <a:rPr lang="en-US" sz="4000" dirty="0" smtClean="0">
                <a:solidFill>
                  <a:srgbClr val="FFFF00"/>
                </a:solidFill>
                <a:latin typeface="Bernard MT Condensed" pitchFamily="18" charset="0"/>
              </a:rPr>
              <a:t>Pencil/Pen</a:t>
            </a:r>
            <a:endParaRPr lang="en-US" sz="4000" dirty="0">
              <a:solidFill>
                <a:srgbClr val="FFFF00"/>
              </a:solidFill>
              <a:latin typeface="Bernard MT Condensed" pitchFamily="18" charset="0"/>
            </a:endParaRPr>
          </a:p>
        </p:txBody>
      </p:sp>
      <p:sp>
        <p:nvSpPr>
          <p:cNvPr id="65538" name="AutoShape 2" descr="data:image/jpeg;base64,/9j/4AAQSkZJRgABAQAAAQABAAD/2wCEAAkGBhMSERUSExQVFRQVFxYYFRgVFBwYGBUdGhwXFxcZFRwaGyYeFxovGhUYHy8gIygqLC0sGSA9NzEtNigrLCkBCQoKDgwOGQ8PGjUgHyU1NTU1MDQyMS8sMikpKTQ0LzUqLS8tNCwyLywqNC41Kiw1KTU2LCosLC0tNCkuNSwsLP/AABEIAMwA9wMBIgACEQEDEQH/xAAcAAACAwEBAQEAAAAAAAAAAAAABgQFBwMBAgj/xABKEAACAQMCBAIECQkGBQMFAAABAgMABBESIQUGEzEiQRQyUWEHFyNVcXSBlLM0NTZCUnORstIVM2KSoaIWJHKCsdHh8ENTVMHC/8QAGQEBAAMBAQAAAAAAAAAAAAAAAAIDBAEF/8QAJhEBAAICAQMEAQUAAAAAAAAAAAECAxEhEzFBBBJR8GEFIiORwf/aAAwDAQACEQMRAD8A3GiiigKKKKAoor4lmVcamC5IAycZJ2AGfP3UH3RXOWcLntkAtjO+BUHhXFup4XAV9KuAOzKwBDLnuMkqfevvFBZUUUUBRRRQFFFFAUUUUBRRRQFFFFAUUUUBRRRQFFFFAUUUUBRRRQFFFFAUUVD4sx6eAcFmRM5wQHdUYqfJsMce/FB8y8YjGca2C51MiMyrjOdwMEjG4GSPZUg3sepV1rqfdBkZbz8Pt2pE4OXuLpJBnSjPpQA6Y4yksa+5e477sQfZgQ/SSLY5mVmtxAjSRMzI/wAooOThS2NRA0nuTg5oGccysFdGyZGjV4yF2UuWRVJPhADqN2PnVXx2+LmS1EhdollOoDxAGKRxE+Vw2VwCV3xjcE5rhx2VpYo4HzFIkJmZFyEZNfSk1JkgFC0bjJJ3P01HNyFuGeCNpJptJmEsZVUAjWNoY2x3JyTIuRsBv5BLbiT64HU6pJmlwhTGpQSrzO+rwQrH0wNv1j3LA1GtuJaCCLnrnXD0QI2QoFGiXUCvhQxgADJ1EAjFc5be7m1JJII4AwTpBkjhXGAsQcjW2wA0jIz3AyBTdwThEGgEJ4lJDasZDKSpBxt3FBdRPlQfaK+Z7tEKh2VSxwuTjJ9g+0gfaPbUeXisaq+lg5TAKoQW1E6VXvsS22+2fopZ4xx7e41opMNvIVVZMoSFimJLYDdjHgrjGH91A50VR8o8ReWBeoCGCqd/MMMqRuTjHYMc471eUBRRRQFFFFAUUUUBRRRQFFFFAUUUUBRRRQFFFFAUUUUBRRRQFRuI2wkjZSdO2Q23gKkMrDO2QwB322qTULi+jpFXJGSNOkZYsCGXSMHUcjOCCMA52zQJ9pEROZmRI4ldXaUPpiY5Jdl1nPi1+qmpc53yxr55e4Nm0DwqhcH1ZULo2GV0OnI8SuisD5ez2dIuCdafVcOxyxVS0ivpYAEodLERtjfSu2xprdUtbd2UeGNGbGcZwCcf6UCBewtGmZ3drhoJ7Uppbx9aYSmUtgLjQB22ySPdTxZwaLbqaQZFjJG25IGQKQeFcJa+t4by7ur4tKqyMYXEEMQkIwsSY1Mq6lBff25PkxL8Gq424jxTH156Cq4hHquGj1YESqsTMwC7xiTqMWOAC5ZmO5bHnirKLiCpdXFvHISXlUSZUp0mkaPIRifEdDk5Axq0++qXjvLBkt0hF062yLpW4kYRysuGURh1XVcIA2QunDYHiNdbTliO/vbm5We6iVnjZOlIY1OhIwGKEftoTg/+1B3tLqQ9K6f5G3BuQ57pGEZobVETcl8y58I3ZD7hUDhPyfgtglzI+0ryxsYyoXQIYlYhggABLdjhQMjZZ/Efgre6mMlxfXTYxp0yKmAM4wqIFB3O+M7mpsPwVRJ6t7xBf+m7Zf8AwKC05W4TOheW4bLuSTjYfYPIAAAD2AUx0m/FoPnDin36Sj4tB84cU+/SUDlRSb8Wg+cOKffpKPi0HzhxT79JQOVFJvxaD5w4p9+ko+LQfOHFPv0lA5UUm/FoPnDin36Sj4tB84cU+/SUDlRSb8Wg+cOKffpKPi0HzhxT79JQOVFJvxaD5w4p9+ko+LQfOHFPv0lA5UUm/FoPnDin36Sj4tB84cU+/SUDlRSb8Wg+cOKffpKPi0HzhxT79JQOVFJvxaD5w4p9+ko+LQfOHFPv0lA5UUm/FoPnDin36SovB+LzWfEX4dNO9xG0Uc0Dy46qBi6MjsANe8eQSM7+dA+UUUUBSnzjdsusA4OmBAQSCgmkdHOfLV01QEbjJwd6bKo+ZIdQGjDSlWURmPqLIp7rKuQNOQNyVwfPcggpm3SK1WXq9MJcLKgCB2djC0QTSrDQCNxqIwAc4qZxK664EbfK9dLxtDeLT0lljBRTnG0ka7eZHmd4M4VUWF2R5WliJWM6wugOCXbGA+GA07n3kb1b81cKuFgdraTproaQlRpkUhQxCODlVLIGI8z542oF+zsDBFawzF42/sswOUXW0LOVJOkdyDGAQPMDyFN3Jt2XR8IUj1EorHJAwFGfeQuo/wCJm3Peqv4OOWUFpBdOS8txDHLIzbl2dVYlj3Y79zTtFCqjCgAe6gyLl22d7fhoCekTXNtK+qa4ZcdIxZDOUkbSRLsAMDAGMHI0jlO5jltYpo4+mJFBKnBKnsykjvggjNQOBclejeg/La/QoJof7vT1OqYjq9Y6MdLtvnPcYq15d4P6LbRwatejV4tOnOWLdsnHf20FNY3l1/aF8jOrBLe3eCNchU1NcgZyfExKKS2B5DyyV3lnjpd4ooriaWaaxnku0kkdniuE6IACsf8Al21SSL010geHbsS92/BtN5Nda89WKGPRp9XpNM2c53z1u2NtPnnb4teBlZpp3kLyyjQjaQBDGMlUjBz5nUzH1j7AAACbw1Z0sp7UrdrxE8PDgyXjzdSTplWaHVKwicSkZwF9ZcbYpg5RkVJJrdkuUnRIXcT3T3AZW1hXiLyuF8SuCBjdR3GK72XLcwaSWa61ztF0YpI4Vj6K99QUlw0hbDEnwnSuFA7/ABFwKaNbmeScy3UsIjDwwiPQIxIYxEjM41a5GbLMQSfIDFAx0scM506l8bJxBrxIV6N0JmXpkAidNCmJiGBA8Q2Iztve8NjkWGNZmDyhEEjAYDNgaiB5ZOTS7wXkh7eS3PpAaO26yxp0QNSSjfqNrJaXUFPU2BAPhydVBZcf47JDJBDDEsslwzquuUxouheoS7BHONIbsDvj25FVb80NcHh79JkE09xG4E5GiSFLhWUgJieImF8ZK76DjOwveIcG6txbT68ejtI2nTnXrjaPGc+HGrPY1W2HJ/SFqOrn0a4uZ/Uxr6/pPh9bw49J7750dhnYFE8XvY+G8UvcItws1wqOJ2k0COVoyqq0IVVRVAXA8e5YKc05z8zmCVY7lEj1W005dJS6DolequWRDssiMGwP1thjfk/JatZ3Vm8hK3UlzIWC4Kdd2kAAyc6S2M+ePKq7m7gktzFa2srmSYzAyPFC8cZhOpZ1fxsEBicrgtu2MY8gZLS+lktFm6apM8Ifps/hViuoIzhTtnYsFP0Gk234zeScLsJ5FRppJbQrpmI62oA5lPSURZJOVUOABtntWhFcjHlS1w7lB47eC3adWjtpY3hxDpYRxk6Y3PUIdsYGsAdvVoI0/wAIKxQsZkiinW5a1KvPiEOE6uozGMER9Ihs6M5OMZrnbfCEZY4zDFHLI90bU6LjMOrovOHSUR+OPSq5OkEZOxIwZk3JZzLIk2iZrv0uF+nkRN0UgZGXV8ohRWB3XZ9sEA1Lk5fkk9FM0+uS3uDOzCIKHyk0ehVDeBR1tiSxwu5JOaCu4XzvJI8IktljjmmmttSz62WaHq6xp6YzEei4D5B7ZUVG4V8J8U9xHGnQaOZ2SMx3SvOCASrSwhR00Ok7hmIyuQMnFjb8m6ej8rno3lxd+p63W9I+T9bbHpHrb509hnbvwLl6W1IjW4BtU1dKHogOoPZGk1eJFydICqcYyTjcOnMfHJLc26QxJLJcSmJQ8piVcRySliwRz2jIwB51Xyc5sLZpSlvFJFMYbhbi76UUTAZysojbWDqjK+EEh98YxX1znaTPNYdE6WW5Y6zGZEQej3Ay6hl8OSF9YbsN65/8DsBE63A9JjnkuHleEMkjyIYnJiDjThMBcNldIyW3yHzb89maKze3hEjXjTIoaXSiNCH15dUbKao2AYDfbbeofB+ZivEbq0Hyk73KsUMmBDCttbF5NwdtbYVQBqZj2AYi04PyX0BbDrF/RpLqQFkAaT0gyMQ2DgEGQ7gYOOwryXklTNLcLJpma6juY3Ee8eiJIGjPi8atGJAe2Op2yAaBnrLuZ/0jh+qRfiz1qNZdzP8ApHD9Ui/FnoNQFe14K9oCqzjXBFuFIJIJGk4JAYexgDhhudjnuas6KCl4VyrDDg41MPM+X0VL4/8Aks/7mX+Rqn1A4/8Aks/7mX+RqCByD+a7H6rb/hrV9VDyD+a7H6rb/hrV9QR7/iMcCGSV1RAQMsfMnCge0kkAAbkmocnM9ssayGUaXZkXZslk1F104zkBGJ220monNdjIxtZo0Mvo1wJWjBAZ1MckR06iF1DqB8EjOn21F43PdS9BkhuUi1S9aON40mOBiHLCTwxk5J0tq3XO2oUE1uYNV5axRlHhuLeebWN86DAEKEHGkiUnsfKvjgvMwazS4uWRC0kieEEAkSvGiquSWYhRsM5Oao+WuB3EJ4c8kLDow3VvKNasYy7xsjk6vGhEPcZPjXIG+OC8vXAgtNUMubW6uTIkcoSRklMyrLCyuB2lUkEg6SwxnFA3vzLaiFZzMnSZ9Ctn1nyV0Ady+oEacZyDttUflLjrXcDynTgT3EaFAQCkcrxodydyqgn3+QqkTgzwm1uI7aZgk1w8sLzLJMpmBQTancgsAN1DbCRsZxg23JFnJHbv1Y2jZ7m6lCsVJCyTSSJnSSM6WHY0ENebZwrTtFGbdLl4JCrnqIqydIS4K6WXOCwyMDJ3xirU8xRq05kkjWOFo0Jy2oM2PC4Kjcll0hSc5FLQ4ZcvDNZejsomu5WeV2TpiFptbFcOXZzGSAMDc7kY3sOJcGLteGSGV1eW1eLosqyAxiPEkZLDBR11b99PY5wQtpubLRBGWmQdUOYxvqfQcSaVxklT3GMjBz2NdLjmS2SOORpk0TDMRB1dQadZKBclhpGSR2FLvB7G8a4s57lTmOC9SRmKBhrlhMHVCHT1DHHltPhyD7qqOH8IkBtZAskoht5beWO1uAssLM6ypnTKqlCqBSM/seWcA/QcZgf1JFb5NZQVOQY2zpcEbFdjuKreHczCW5mUMht0tra4jcZyRKZ8kknGnTEpGw7mljmjgTQw2Yt0eN5lexdTLqeJLvEkjaySXZGiJGD5nyq5u+G3MV1dvbRjMljEluxK6FlhM+lHBOd+shG2PC2SPMLmLme1ZJJBMumEBpScr0wRkM4IBCkAkHscGvq05ltZFkdJoysShpG1YCKQWDsTjwFQSG7EA70h3PLl1JDf4iuC0/D44U9IlR5JJUMxbOlyqf3owBhdjjFW3M/LlxNLeGJdpLazCZYBZWhnmlkiPs1IQhJGMP57igt+Cc1LdXk8UTI8McNvIrAEMWlM2c57rpjQjA/W7nIqfxPmO2t2CzTJGSurDHsoIUu37KZYDUcDJqp4Asz39zcSW8kCPb2sa9UoSWRp2cDQ7bDqqN/fXDjlncJPdtHbG4F1bxxoVZAEZeopSXWQRH8rryA3Z9s4BC4v+bLSB2SWdEZAhfUcBA+yMxxhVJ2yTiuvEeY7aBtM0yIdIY6j6qk6QznsikggM2BsfZSNFazRSX1msL3TmysYNWUCM3TmjLTa2BCnOo4B2ztnAM295ZkWSZJIbm5inhhjzDcdNTpToyJOOonhIOvUA2xceQBBru+ZrWKTpSTIrgoCpPq6yAhb9kEkAE7E10HHYOv6P1F6ucFB3B09TST2DaBq098b0rcw8vTNDxOOKMnrW8McG48ZVHXAJO2CRucVNFnOnEQ8EcqRyPm7LshglAhAWSMajIsuoImwAIQ5HY0DXRVO/FrkW7Si0YyiUqsPWXLJ1NHU1YwPk/lNP2e+pj3cguFjEJMRjZmm1jCsCoVNPc5BY58tPv2CZWXcz/pHD9Ui/FnrUay7mf8ASOH6pF+LPQagK9rwV7QFFFFAVA4/+Sz/ALmX+Rqn1A4/+Sz/ALmX+RqCByD+a7H6rb/hrV9VDyD+a7H6rb/hrV9QFFFQuN8R9Htpp8A9KN5ME4HhBY5PkNqCbRWezc1Xj5+UjjB7dKLxD6TIzAn36RVbcySyf3k0sntDSEKfpVcL/pQaLfcftoSBLPFGTsA8ihj7gCck/RVXLz5b7hBLIR+zEyj27NJpVh7wTSTBbKvqqF+gY/8AFSFoL2553nYERQohx4Wlcvg+9ExnfyD/AG1Wycfu5ANVxp9vRjVFPkQNWtgP+7PvrhihIAAAoAAGAAMAY9lBGmtRIcyFpcHI6rtJg9sgMSBt7KncvXZgvY1UAJMhRsbDKHUmB9DP/CvgR1E4n4DDNv8AJTRnb2NmI5x5Ykz9lBpk3DInlSZkDSRg9MnJ0ahglR2DYJGrGcEjODUqviF8qD7QK4cVuenBLJ+xG7fwUn/9UEqikSKWRBhZpQR59Rm39uH1CpUXGrhf/qhv3kan+TRVnTlT1qnGilZOaZh6yRN7cFk/gMPXZecQPWhf6VZGA/iyn/Suey3wl1K/K7h4fGsjyqoEkoQO2+WCZ0A+W2o/xqRVJFzjbE4LOp/xRPj/ADBSv+tTYOO277LNET7OouftGciozEwnFonsnUV4Gz2r2uOiiiigKy7mf9I4fqkX4s9ajWXcz/pHD9Ui/FnoNQFe14K9oCiiigKgcf8AyWf9zL/I1T6gcf8AyWf9zL/I1BA5B/Ndj9Vt/wANavqoeQfzXY/Vbf8ADWr6gK53EIdGQ9mBU/QRg10ooMpskOgA7lco3/UhKN/uU1IEdS76DRc3CYwBLqX3iRVkJ93jZx9lfASg4RpuRg7DOfLfy9ua6LbnJO2Nse3zzk/wqREtfcSEDxHPc5AxgZyB/Cg4C3okswy4YZGe3t/+YqTHEr6WwfauQQRkeYPng+ddwlBE6VceJ2XUhkQd2RgPpxt/rip8rqoyxCj2kgf+a+0UEAg5BGQR5g0F7ynxET2cMoOQ6KR9oBrpzI+Ldh+0UT7GZVP+hNU3weyERSwnvFLIoA8l1Ep/sK1ZczyYWIeRcs30Kjnf/u012HJ7KAx1ycgefavJeZLdY0kZiiMMq7RtpYEftBSM79s5rinF7VySs0JJ7+MD2Ds2Ksi1+eGaa13HLy6ulRS7sFUbkn/5/pUdeIxSMyI+XQKXUghl1AEHBG4wQMjzyO4xXafh3WkVgUdFV/DkMCxMZVtvYqOB72qrl4IVNrKqsshzrL41hdLfJvpOCAWye+6j3VV1/wCSKz9ldPp49kzH2E7Fe9PPfevp7LLBgSMZ2GN8kd9s+z+Fe2KyaQJQAxYKuDnVk4HYbf8AtWnqxEbtwyzj3MRXlFuZugEkjGGEsONPhz8ouQcdxjIx7K1GFsqCe5ArNOKWp69tERuZgSPcqnPb3kfxrTVGAKqyTEzw0YYmK8vaKKKrXCsu5n/SOH6pF+LPWo1l3M/6Rw/VIvxZ6DUBXteCvaAooooCoHH/AMln/cy/yNU+oHH/AMln/cy/yNQQOQfzXY/Vbf8ADWr6qHkH812P1W3/AA1q+oCiiigT+aLfF2rf/cix9sbf+cS/7ar1SmDnCLwwydtEoB94kDRgf52T+AqqMVBxRaJZ1jUu50qO5PlnbypY5uvZYZomVvBjJUkgZUjOMHGcHO4Pap0vEnddGhSGWQHIyMhsoWHbTjJ3PsFAxdu9Q24oimUMQBHpOR+ywbOffqUiqV5JW8MkmlmiCaQQG159YKD7N9j5b+VfXDuCM8eGzkqqtuVyFLaSP1lbcnf20HG+u1YyF8O8SvoJjUIoYZUgnOrBAyxH6x2prsJxJFHIMYdEbbtuoJxj35pZ4hAI4wVmhhkJA1ONRVRuRudTdvZUHik80vC7lLW5M8ynBYKI2ADDWiAdtg3s86Bx5dfp8QmTylSOQe8jKN/Iv8akc8OdLkEDRbTnfsC2nSTj2BG/jWBfBXxO4guxOA5gTwzNuUj1nOW8huvf6a/Qd+FlllyAytHGjAjIIw7EH25EtN65cmNxpma8Wt1MUAmiMc3oC4jcGMdKV5rqZv2NRPTy2GPswM1DtLOGZbclctMLieVeqBIQqySIFC5UIWKLk4YFSMEEGrXj/wAHsSuXhgBi0bhZMEHxaj4j2xjYHyNLtxyUq6i0c6HC9kDDJwASc7DI+natFb18TpRbHM942kXnLkAY6XcGW79GgAXV6kixSlzjYglyO2cD21L9EeDrqk8rsI7VYsSMmJLmRQmwbHqb7+2qW04a0LpJFcZCsZNEmrp68MNRXP8AeY3DdwdO+1dv+dlbqq65MsTY9rW6ARbvlmIGCST4ix75qz3zPG1c4axzELuBuIicQJcrIemsgLEMpDOIlGZEznXkD2+Rrpbcx3q28ly/S0IUCZjAMhZ9G2hwQNmOrGDpOOxqmt+LcRikacwxsxEUZATSqiIs6hQCNJ1Ek/RUKPiEssUVn0MHFvEZtZ8YhMuhSunAOZzkht8D7G/xH3uj0/iZaJwCZri7tGYAMIpJCo7AO4Ve/wC7NafSHypw8LfuBv0YIYs+0gM5Pu3kp8rJM7lsrGoFFFFcSFZdzP8ApHD9Ui/FnrUay7mf9I4fqkX4s9BqAr2vBXtAUUUUBUDj/wCSz/uZf5GqfUDj/wCSz/uZf5GoIHIP5rsfqtv+GtX1UPIP5rsfqtv+GtX1AUUUUFZzJbl7WYAZYIXUe1k8a/7lFUKuCAw7EAj7d6cCM7Uk8Ni0xiPGOmzxfZGzID9oUH7aCo5s4dHIiNJIsaqx3YnfUMYwO/nt51Bg4/CqBUEk5UqNWnSuA22cn1R54B2386a57VXGHUMM5wRkZHY1yeNURyAApXsoA7Aj3eWP4UCuBdSvrS2SJs4zJ4ip9YewAjU2DivLqzzJpnvQudPgjb1idS4wuP8AD5fqivea+IQyARGQK4cq366ggH19GQu2CNWP40vXV/boGYGWUeENpHS2J0ZGrPkdyRvnyoLWDgVrOGht1dpXLrHLJkLGdEj5Pn21jYfrgdjtknKnDLiS6WCN2gM3yLuQQArEBgRtnsNtsnHaty5OFuoe8kjMEUGQrOcsnhOXGoAgkS6AAM+LbvtmnOXM6XNw0thGbePxayVBaZi5JkbOSpOe5Od9+wpI0vlTlA8OjnghbrhnjYiTEZ8Q0OcrqyunJAIGSpHnmlvjHEbyzvYUZdMcskpt41bwHaKNAcEbjVkoVwo0AE74VrPnriCMrgGS4ZemJWOAyA6gJUxhiPFhs/reZ78+KW9/dzJPeu+gr4TEAqxpqCllyAoXVsWGd9OTWWOLatLb0b3x9SlZmI8+Pv8Ah/8AhTvbqDh8c8MxQiVUkZFbEmUYNvgrp1bYO2fMnakWXnPjEG0ul1ZVk1PGukqg1YDLpBxg5A32pwsvhWikR7C+h1Qer1UBfUFwVEsYBOTjGtSfFvgeWdxJexkm3ncIsvURdZOCpyhOcgnf6O9aNeGPazj+EjwgT8OiYksMxs8R8PfAOrBHnUrgnwk2KHM1rIR3AGlwrbYIyV/jjPaqNuOX6MGeOOQqjINUYbZiCxOMZJKgkmoY5hXpqk9nEdBbSwVlOC2sr3xjUW7Yxq27Cuzvy5trHLXEeGX7iKHqhtIB2dSWwSzE5K9lP+bt2p94bw5IIlhjyEXJGTkkk5JPtOTX5+5Z4lNZJHJBkSsCx8OQVbsGGO2AD9lPnJvwi3MlyEucNG+c6UA6YXJL7eXk2e2x23z2dwjPJ/5HQNNeS7eKZl2/wYj/AP4pvpV+DZD6EsjetKS7fSx1H/U01USFFFFAVl3M/wCkcP1SL8WetRrLuZ/0jh+qRfiz0GoCva8Fe0BRRRQFQOP/AJLP+5l/kap9QOP/AJLP+5l/kaggcg/mux+q2/4a1fVQ8g/mux+q2/4a1fUBRRRQFZpzXdXMN7JHCBpfpyBijMAXUoRsVUDMRbLHu30VpdI/PvCVe4t5GxpKSxsDkaj4XQZBHYCTb3mgVFvpxkzz6SyuFVSoIIHhOFDN5d8kYNV/M/CnFmyOWcySR9PKOzYAcEspZiRhx7O29XEnJ0EjajCucYONW49+D39+atYuHJCCcImQMliATjOMndj3PnQIFjwhZVL3V0qOucjYKy4C4J0kudjsMVZ8P5dso3M0sxFtjKSgoBKcYOTuRjHfB7DerO64tw6Nix6cjjOenF1G33PYFs5r4n5gEymNLWaRGBUggIrA7ENnxYx7qCv4tecL0FUhdSPHreNsOqsPHqkKhx23Hn2q4jkgnjiVbbEK5fOnGTsEU4w2SG1aRncYO+K423Br5yDFa28P+JkaV/YMMxAH2g1z4hyteOWSa8myBj5MrHoLDbSEVR2wTnyPeqc+emCk3yTqE6Um86qXeauPQicW4WOMxbuFC4XIwA7+bAHcZ2Jxv3qmveZC9uUWVsdN4lQkZ0ucuoXvjO+/sFMcHwbwQk9Ulg3qu5BLOe5kx9rfQO/nU2y+Cm1Vy79R8kn1yuM4wPCBsMHHtzv2FePn/UPS1mMs2md/H4e96f1mfHgn00UjUb5n5nz/AFsm23DbpY45zbggsis+MlR5khTle5BOMbCm7lHl5LhZGcmPBVQAd28IbUuoeqCSPpq64FwL0gTWtvdSrEjY05V1OMHuynJDbZ/w13uPg2u13SSNv+pN/wDaRXq0ve9a3rHfn8vB9tazMSquM8niKMurlsb6SoycbnfPkAT28qSXEWkZCgjYlpAo1dhknwqMlu+21P8Af8ucS0aGQuvnplPs0/rKxxgkYz2NKvEeT2ORJBcr23QKQME+079z7Ks91ptu0I2iuv2qufgUpP8AdyBgv6qiVTgjZTGcN32we1VNtE0iudYBUaQNwWLEAYI7Y3Pn28s5q3HCUjIOu8Rwx8eAFC/qLgpnVucnUfoFfVlZnrRol0rq8g1R6SGYkgsRk9zpGT7qlFo7K9a4foTla20WsS/4RVrXGzj0xqPYortU0xRRRQFZdzP+kcP1SL8WetRrLuZ/0jh+qRfiz0GoCva8Fe0BRRRQFQOP/ks/7mX+Rqn1A4/+Sz/uZf5GoIHIP5rsfqtv+GtX1UPIP5rsfqtv+GtX1AUUgveTJPBpuI4Ua/u1kEgJEnrFUB1qAcKwAOdypxtg2/OPHpYGhjjmt7fqCVmmugTGBGoOgAOviOrOSdlRtjQM9VPMfCnnjQxlVlikEkZdSwB0sjbBlOSkjDOfOl5ObpzfdIS23TWdIDCQevJqgE3WQ68BMsNtJGlW3ztVdLzHcutprvLdJkvjFclUIhUm2lkEZPVxIvbB1esyZAKlaA/4Q4jK5LXPTU/qxoi5/wC7SX/3VJtvgmiO80jynv8AKOz/AMxNW/wgcxyWkEbQuFlkk0opiEmvCO7DeWNV2XOS3kQASRUqTj7Hh0d6NKgxQzyZ8SiM6Hmwdu0ZbB9w2Pag8seSLWLtGPtq3hsI09VFH2UkcT4/czwyoNEbxqjEFWxmaZDaEnI26YbWBnfO4xv7c813aqIXntIZVmnjeeWNhEwiRJFCoZAQ5Eg7sdo3O9A+gUsc1cFnY9W206yAGVxlWxsDsQQcbd6pE55uS8L67dFf0ENbMp67+klQ5jYsDhdRbBTshzivi05vupRMpmtH1RXxWNUbXD6PIY16w1+NWXv6uCRjNVZcVM1fZkjcJVtNZ3WUSy5TvriZTclVjQkhUXC+zO5JJwSNzVrefBajHwyyKv7AkbT/AJc4qUOOXYugFMHoqzW8DJ026h6sKuWV9WkAM64GncZ32GfeR+P3lzNN1wBGqrp0wsiK5eQMiOxPpACqvyigKc9vZymDHjrFK1iIgm9rTuZWvLXLcFmDHGRqABYZ3AOQpI8gSrY+g+yrylO1tVi4lIz6Xe5LCKVZCZIgsaM0MkZ20DTrVhtmQ5ALZew5bIihkDyMQLiZdcr5YkyFVBJ88kAAe4AdhVyK8r5ZAe4FZzxy7dHeaFm9J9IvEcByxWNLSZ4105wqgrbuNh4mH7Zyw8pRxpNOkDFoRHasPlGkGtlfUcsTuUETHffVnuxJC9l4ZE3rRqfsqH/wrbag4iUMDkECky05kuokmU3VuWfiEsCtKpxaLqnYGb5TdWCIka+AAsu5zTBbczTPwmS8AiaaOO4KnOmGQxGRVkBJ2ibRrHi7MN/OgaQKKyriXPfE4rVWjSJppbiRYnuEFohiSNGJ0TSKUYuZAAzZIQkbYq/4Dxa5k4iBNLHGJLG0kNvnV42Nzq6LB9JwVJLAHK6P2dwdqKTOaOOXEEtx0ujqEdgIi6E4M9y0DCTDDUvmMYxk19xz3LtaCZo2kiv5UkaMGNXUW1zpOlmJzl0yuTuM+WaBwrLuZ/0jh+qRfiz1qNZdzP8ApHD9Ui/FnoNQFe14K9oCiiigKgcf/JZ/3Mv8jVPqBx4f8rP+5l/laggcg/mux+q2/wCGtX1UHwftnhdjj/8AFt/w1FX9BFm4XC40tFGwD9TDIpGvOdeCPXzvq719X3Dop10TRxypkHTIgdcjscMCM++pFFBF/sqHqCbpR9ULoEmhdYX9kNjIX3dq5Jy/bCLoi3gEWrV0xEmjVnOrTjGrIznFT6KCDeRW8+mOVYpfGSqyKrjWm5IDA+IfxFepJbokUQ6SxyDRCg0hHAUtpjUbEaFJwPIUu8ItC8NoMEE+ldVo9irvr6h1D1W6hbfvn31x5I4Yv9lQK3pCSwRFczK/Ugl6WhzErjdV1MEwCMbDagcJLVGzqRTnGcqDnTuufbg7j2VSen8OuIZmY2zwpL8trCFBIMAM+di3q4Y99seVfHJEpez0stxhWdNVyZDJMNiZB1flFUkkBW3GDjIwSsRylrR4IhM1rBLZCGY2zieEJIGZemVDStFoj8ZUjx+IPofUDOP7OWZLxpLcvcaBBIxjzgDQBA2M4OvGx/W99d7HgdpYwyMRGqsXaaWRUUuJHZ8SMFGoAyFRnyx3pIgtZBA6GGbVc2rw27dB8l/SbgmWUBf+XaQTQzENpAwe2nZv5iu8iJgspW2uojMBC7FhpOGQBSZFDSIxK5xpPsoJr8TslEbmS3AnZGiYsmJWGlUZD+scFACPcPZUXl7kmGzmmnjZ2abOQwjUAFmc/wB2ilzlvWcsffucp9zYuLW4j6MpN7BeLbAQOdBnuZ5I1lwvyBKzxMdWANDfs0283WUkzWkSSTxo87CZrdmRtIhmPiZfVGsLv7ceeKC3i4LAs73KxIJ5FVHkA8TKuSoP+bv3OFznSMdpLGNl0tGhUsHwVBGoMHDYx62oBs98gGsziur1vQ2la/EptrLpLErCNpS5Fz6Ztp9XRnqYwMlfFV1cxXpeSJTMYxKbfUXZSVndZmnR+56cTCNSMeLUM7ZoHFeHRCQzCNBKyhWk0DWyjspbGSPdXPh8EEWqKFY00nU6Rqq4L5Opgo7nBOfOs8XiN/6fe9FLhV6F0IkkM0itIhQQtH1EEKZAdlWNzkN4txUEPIlrcmEcSl6klqvUna5imUhGLsTGhlMeoacIpGp/2d6DUJeC27dTVBE3WwJsxqerj1epkePHlnNecQ4fE1u1u2EikQw4XCYDjRpTyU4OBSXZXN2U4ejvLru4oo5yWdWjaA9WR9BwU1p1EZsA56ee+3kskgtOJLGbmSVW1RS3HUCtIXYxpAkoAUKyp6nhOpcewAwcF5CtbeB7cos6SSdRxNHGVZsKoPTVFjXAQdlHt71dHhsWtJOlHrjBWN9A1IDsQhxlRjyFSaKDhNYRuSXjRidGSyg50NrTOR5N4h7DuKGsYyQTGhKvrUlRkOQVLjbZtJIz3wTXeigKy7mf9I4fqkX4s9ajWW8ysDzHFjytYQfd8pOd/sIoNRFe14K9oCiiigK8YZGK9ooMr4t8F9zG5FjdXNvCSzCKK4kSNNRLHQqnCjJJwKgfF3xb5wvfvcv9VbHRQY58XfFvnC9+9y/1UfF3xb5wvfvcv9VbHRQY58XfFvnC9+9y/wBVHxd8W+cL373L/VWx0UGNp8G/FB2v7wbk7Xcg3O5PfuTvXvxd8W+cL373L/VWx0UGOfF3xb5wvfvcv9VHxdcV+cLz73L/AOtbHRQY58XfFvnC9+9y/wBVHxd8W+cL373L/VWx0UGOfF3xb5wvfvcv9VHxd8W+cL373L/VWx0UGOfF3xb5wvfvcv8AVR8XfFvnC9+9y/1VsdFBjnxd8W+cL373L/VR8XfFvnC9+9y/1VsdFBix+C7iXUEvpt11QpQSekyawpIJUNnIXIBx7q6P8G3FG2N/eHcHe7lO4OQe/cEA1stFBjnxd8W+cL373L/VR8XfFvnC9+9y/wBVbHRQY58XfFvnC9+9y/1UfF3xb5wvfvcv9VbHRQY58XfFvnC9+9y/1VccmfBnJBcG4nkaSRiCzuxd3I2Gpm3O1aXRQFFF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hMSERUSExQVFRQVFxYYFRgVFBwYGBUdGhwXFxcZFRwaGyYeFxovGhUYHy8gIygqLC0sGSA9NzEtNigrLCkBCQoKDgwOGQ8PGjUgHyU1NTU1MDQyMS8sMikpKTQ0LzUqLS8tNCwyLywqNC41Kiw1KTU2LCosLC0tNCkuNSwsLP/AABEIAMwA9wMBIgACEQEDEQH/xAAcAAACAwEBAQEAAAAAAAAAAAAABgQFBwMBAgj/xABKEAACAQMCBAIECQkGBQMFAAABAgMABBESIQUGEzEiQRQyUWEHFyNVcXSBlLM0NTZCUnORstIVM2KSoaIWJHKCsdHh8ENTVMHC/8QAGQEBAAMBAQAAAAAAAAAAAAAAAAIDBAEF/8QAJhEBAAICAQMEAQUAAAAAAAAAAAECAxEhEzFBBBJR8GEFIiORwf/aAAwDAQACEQMRAD8A3GiiigKKKKAoor4lmVcamC5IAycZJ2AGfP3UH3RXOWcLntkAtjO+BUHhXFup4XAV9KuAOzKwBDLnuMkqfevvFBZUUUUBRRRQFFFFAUUUUBRRRQFFFFAUUUUBRRRQFFFFAUUUUBRRRQFFFFAUUVD4sx6eAcFmRM5wQHdUYqfJsMce/FB8y8YjGca2C51MiMyrjOdwMEjG4GSPZUg3sepV1rqfdBkZbz8Pt2pE4OXuLpJBnSjPpQA6Y4yksa+5e477sQfZgQ/SSLY5mVmtxAjSRMzI/wAooOThS2NRA0nuTg5oGccysFdGyZGjV4yF2UuWRVJPhADqN2PnVXx2+LmS1EhdollOoDxAGKRxE+Vw2VwCV3xjcE5rhx2VpYo4HzFIkJmZFyEZNfSk1JkgFC0bjJJ3P01HNyFuGeCNpJptJmEsZVUAjWNoY2x3JyTIuRsBv5BLbiT64HU6pJmlwhTGpQSrzO+rwQrH0wNv1j3LA1GtuJaCCLnrnXD0QI2QoFGiXUCvhQxgADJ1EAjFc5be7m1JJII4AwTpBkjhXGAsQcjW2wA0jIz3AyBTdwThEGgEJ4lJDasZDKSpBxt3FBdRPlQfaK+Z7tEKh2VSxwuTjJ9g+0gfaPbUeXisaq+lg5TAKoQW1E6VXvsS22+2fopZ4xx7e41opMNvIVVZMoSFimJLYDdjHgrjGH91A50VR8o8ReWBeoCGCqd/MMMqRuTjHYMc471eUBRRRQFFFFAUUUUBRRRQFFFFAUUUUBRRRQFFFFAUUUUBRRRQFRuI2wkjZSdO2Q23gKkMrDO2QwB322qTULi+jpFXJGSNOkZYsCGXSMHUcjOCCMA52zQJ9pEROZmRI4ldXaUPpiY5Jdl1nPi1+qmpc53yxr55e4Nm0DwqhcH1ZULo2GV0OnI8SuisD5ez2dIuCdafVcOxyxVS0ivpYAEodLERtjfSu2xprdUtbd2UeGNGbGcZwCcf6UCBewtGmZ3drhoJ7Uppbx9aYSmUtgLjQB22ySPdTxZwaLbqaQZFjJG25IGQKQeFcJa+t4by7ur4tKqyMYXEEMQkIwsSY1Mq6lBff25PkxL8Gq424jxTH156Cq4hHquGj1YESqsTMwC7xiTqMWOAC5ZmO5bHnirKLiCpdXFvHISXlUSZUp0mkaPIRifEdDk5Axq0++qXjvLBkt0hF062yLpW4kYRysuGURh1XVcIA2QunDYHiNdbTliO/vbm5We6iVnjZOlIY1OhIwGKEftoTg/+1B3tLqQ9K6f5G3BuQ57pGEZobVETcl8y58I3ZD7hUDhPyfgtglzI+0ryxsYyoXQIYlYhggABLdjhQMjZZ/Efgre6mMlxfXTYxp0yKmAM4wqIFB3O+M7mpsPwVRJ6t7xBf+m7Zf8AwKC05W4TOheW4bLuSTjYfYPIAAAD2AUx0m/FoPnDin36Sj4tB84cU+/SUDlRSb8Wg+cOKffpKPi0HzhxT79JQOVFJvxaD5w4p9+ko+LQfOHFPv0lA5UUm/FoPnDin36Sj4tB84cU+/SUDlRSb8Wg+cOKffpKPi0HzhxT79JQOVFJvxaD5w4p9+ko+LQfOHFPv0lA5UUm/FoPnDin36Sj4tB84cU+/SUDlRSb8Wg+cOKffpKPi0HzhxT79JQOVFJvxaD5w4p9+ko+LQfOHFPv0lA5UUm/FoPnDin36SovB+LzWfEX4dNO9xG0Uc0Dy46qBi6MjsANe8eQSM7+dA+UUUUBSnzjdsusA4OmBAQSCgmkdHOfLV01QEbjJwd6bKo+ZIdQGjDSlWURmPqLIp7rKuQNOQNyVwfPcggpm3SK1WXq9MJcLKgCB2djC0QTSrDQCNxqIwAc4qZxK664EbfK9dLxtDeLT0lljBRTnG0ka7eZHmd4M4VUWF2R5WliJWM6wugOCXbGA+GA07n3kb1b81cKuFgdraTproaQlRpkUhQxCODlVLIGI8z542oF+zsDBFawzF42/sswOUXW0LOVJOkdyDGAQPMDyFN3Jt2XR8IUj1EorHJAwFGfeQuo/wCJm3Peqv4OOWUFpBdOS8txDHLIzbl2dVYlj3Y79zTtFCqjCgAe6gyLl22d7fhoCekTXNtK+qa4ZcdIxZDOUkbSRLsAMDAGMHI0jlO5jltYpo4+mJFBKnBKnsykjvggjNQOBclejeg/La/QoJof7vT1OqYjq9Y6MdLtvnPcYq15d4P6LbRwatejV4tOnOWLdsnHf20FNY3l1/aF8jOrBLe3eCNchU1NcgZyfExKKS2B5DyyV3lnjpd4ooriaWaaxnku0kkdniuE6IACsf8Al21SSL010geHbsS92/BtN5Nda89WKGPRp9XpNM2c53z1u2NtPnnb4teBlZpp3kLyyjQjaQBDGMlUjBz5nUzH1j7AAACbw1Z0sp7UrdrxE8PDgyXjzdSTplWaHVKwicSkZwF9ZcbYpg5RkVJJrdkuUnRIXcT3T3AZW1hXiLyuF8SuCBjdR3GK72XLcwaSWa61ztF0YpI4Vj6K99QUlw0hbDEnwnSuFA7/ABFwKaNbmeScy3UsIjDwwiPQIxIYxEjM41a5GbLMQSfIDFAx0scM506l8bJxBrxIV6N0JmXpkAidNCmJiGBA8Q2Iztve8NjkWGNZmDyhEEjAYDNgaiB5ZOTS7wXkh7eS3PpAaO26yxp0QNSSjfqNrJaXUFPU2BAPhydVBZcf47JDJBDDEsslwzquuUxouheoS7BHONIbsDvj25FVb80NcHh79JkE09xG4E5GiSFLhWUgJieImF8ZK76DjOwveIcG6txbT68ejtI2nTnXrjaPGc+HGrPY1W2HJ/SFqOrn0a4uZ/Uxr6/pPh9bw49J7750dhnYFE8XvY+G8UvcItws1wqOJ2k0COVoyqq0IVVRVAXA8e5YKc05z8zmCVY7lEj1W005dJS6DolequWRDssiMGwP1thjfk/JatZ3Vm8hK3UlzIWC4Kdd2kAAyc6S2M+ePKq7m7gktzFa2srmSYzAyPFC8cZhOpZ1fxsEBicrgtu2MY8gZLS+lktFm6apM8Ifps/hViuoIzhTtnYsFP0Gk234zeScLsJ5FRppJbQrpmI62oA5lPSURZJOVUOABtntWhFcjHlS1w7lB47eC3adWjtpY3hxDpYRxk6Y3PUIdsYGsAdvVoI0/wAIKxQsZkiinW5a1KvPiEOE6uozGMER9Ihs6M5OMZrnbfCEZY4zDFHLI90bU6LjMOrovOHSUR+OPSq5OkEZOxIwZk3JZzLIk2iZrv0uF+nkRN0UgZGXV8ohRWB3XZ9sEA1Lk5fkk9FM0+uS3uDOzCIKHyk0ehVDeBR1tiSxwu5JOaCu4XzvJI8IktljjmmmttSz62WaHq6xp6YzEei4D5B7ZUVG4V8J8U9xHGnQaOZ2SMx3SvOCASrSwhR00Ok7hmIyuQMnFjb8m6ej8rno3lxd+p63W9I+T9bbHpHrb509hnbvwLl6W1IjW4BtU1dKHogOoPZGk1eJFydICqcYyTjcOnMfHJLc26QxJLJcSmJQ8piVcRySliwRz2jIwB51Xyc5sLZpSlvFJFMYbhbi76UUTAZysojbWDqjK+EEh98YxX1znaTPNYdE6WW5Y6zGZEQej3Ay6hl8OSF9YbsN65/8DsBE63A9JjnkuHleEMkjyIYnJiDjThMBcNldIyW3yHzb89maKze3hEjXjTIoaXSiNCH15dUbKao2AYDfbbeofB+ZivEbq0Hyk73KsUMmBDCttbF5NwdtbYVQBqZj2AYi04PyX0BbDrF/RpLqQFkAaT0gyMQ2DgEGQ7gYOOwryXklTNLcLJpma6juY3Ee8eiJIGjPi8atGJAe2Op2yAaBnrLuZ/0jh+qRfiz1qNZdzP8ApHD9Ui/FnoNQFe14K9oCqzjXBFuFIJIJGk4JAYexgDhhudjnuas6KCl4VyrDDg41MPM+X0VL4/8Aks/7mX+Rqn1A4/8Aks/7mX+RqCByD+a7H6rb/hrV9VDyD+a7H6rb/hrV9QR7/iMcCGSV1RAQMsfMnCge0kkAAbkmocnM9ssayGUaXZkXZslk1F104zkBGJ220monNdjIxtZo0Mvo1wJWjBAZ1MckR06iF1DqB8EjOn21F43PdS9BkhuUi1S9aON40mOBiHLCTwxk5J0tq3XO2oUE1uYNV5axRlHhuLeebWN86DAEKEHGkiUnsfKvjgvMwazS4uWRC0kieEEAkSvGiquSWYhRsM5Oao+WuB3EJ4c8kLDow3VvKNasYy7xsjk6vGhEPcZPjXIG+OC8vXAgtNUMubW6uTIkcoSRklMyrLCyuB2lUkEg6SwxnFA3vzLaiFZzMnSZ9Ctn1nyV0Ady+oEacZyDttUflLjrXcDynTgT3EaFAQCkcrxodydyqgn3+QqkTgzwm1uI7aZgk1w8sLzLJMpmBQTancgsAN1DbCRsZxg23JFnJHbv1Y2jZ7m6lCsVJCyTSSJnSSM6WHY0ENebZwrTtFGbdLl4JCrnqIqydIS4K6WXOCwyMDJ3xirU8xRq05kkjWOFo0Jy2oM2PC4Kjcll0hSc5FLQ4ZcvDNZejsomu5WeV2TpiFptbFcOXZzGSAMDc7kY3sOJcGLteGSGV1eW1eLosqyAxiPEkZLDBR11b99PY5wQtpubLRBGWmQdUOYxvqfQcSaVxklT3GMjBz2NdLjmS2SOORpk0TDMRB1dQadZKBclhpGSR2FLvB7G8a4s57lTmOC9SRmKBhrlhMHVCHT1DHHltPhyD7qqOH8IkBtZAskoht5beWO1uAssLM6ypnTKqlCqBSM/seWcA/QcZgf1JFb5NZQVOQY2zpcEbFdjuKreHczCW5mUMht0tra4jcZyRKZ8kknGnTEpGw7mljmjgTQw2Yt0eN5lexdTLqeJLvEkjaySXZGiJGD5nyq5u+G3MV1dvbRjMljEluxK6FlhM+lHBOd+shG2PC2SPMLmLme1ZJJBMumEBpScr0wRkM4IBCkAkHscGvq05ltZFkdJoysShpG1YCKQWDsTjwFQSG7EA70h3PLl1JDf4iuC0/D44U9IlR5JJUMxbOlyqf3owBhdjjFW3M/LlxNLeGJdpLazCZYBZWhnmlkiPs1IQhJGMP57igt+Cc1LdXk8UTI8McNvIrAEMWlM2c57rpjQjA/W7nIqfxPmO2t2CzTJGSurDHsoIUu37KZYDUcDJqp4Asz39zcSW8kCPb2sa9UoSWRp2cDQ7bDqqN/fXDjlncJPdtHbG4F1bxxoVZAEZeopSXWQRH8rryA3Z9s4BC4v+bLSB2SWdEZAhfUcBA+yMxxhVJ2yTiuvEeY7aBtM0yIdIY6j6qk6QznsikggM2BsfZSNFazRSX1msL3TmysYNWUCM3TmjLTa2BCnOo4B2ztnAM295ZkWSZJIbm5inhhjzDcdNTpToyJOOonhIOvUA2xceQBBru+ZrWKTpSTIrgoCpPq6yAhb9kEkAE7E10HHYOv6P1F6ucFB3B09TST2DaBq098b0rcw8vTNDxOOKMnrW8McG48ZVHXAJO2CRucVNFnOnEQ8EcqRyPm7LshglAhAWSMajIsuoImwAIQ5HY0DXRVO/FrkW7Si0YyiUqsPWXLJ1NHU1YwPk/lNP2e+pj3cguFjEJMRjZmm1jCsCoVNPc5BY58tPv2CZWXcz/pHD9Ui/FnrUay7mf8ASOH6pF+LPQagK9rwV7QFFFFAVA4/+Sz/ALmX+Rqn1A4/+Sz/ALmX+RqCByD+a7H6rb/hrV9VDyD+a7H6rb/hrV9QFFFQuN8R9Htpp8A9KN5ME4HhBY5PkNqCbRWezc1Xj5+UjjB7dKLxD6TIzAn36RVbcySyf3k0sntDSEKfpVcL/pQaLfcftoSBLPFGTsA8ihj7gCck/RVXLz5b7hBLIR+zEyj27NJpVh7wTSTBbKvqqF+gY/8AFSFoL2553nYERQohx4Wlcvg+9ExnfyD/AG1Wycfu5ANVxp9vRjVFPkQNWtgP+7PvrhihIAAAoAAGAAMAY9lBGmtRIcyFpcHI6rtJg9sgMSBt7KncvXZgvY1UAJMhRsbDKHUmB9DP/CvgR1E4n4DDNv8AJTRnb2NmI5x5Ykz9lBpk3DInlSZkDSRg9MnJ0ahglR2DYJGrGcEjODUqviF8qD7QK4cVuenBLJ+xG7fwUn/9UEqikSKWRBhZpQR59Rm39uH1CpUXGrhf/qhv3kan+TRVnTlT1qnGilZOaZh6yRN7cFk/gMPXZecQPWhf6VZGA/iyn/Suey3wl1K/K7h4fGsjyqoEkoQO2+WCZ0A+W2o/xqRVJFzjbE4LOp/xRPj/ADBSv+tTYOO277LNET7OouftGciozEwnFonsnUV4Gz2r2uOiiiigKy7mf9I4fqkX4s9ajWXcz/pHD9Ui/FnoNQFe14K9oCiiigKgcf8AyWf9zL/I1T6gcf8AyWf9zL/I1BA5B/Ndj9Vt/wANavqoeQfzXY/Vbf8ADWr6gK53EIdGQ9mBU/QRg10ooMpskOgA7lco3/UhKN/uU1IEdS76DRc3CYwBLqX3iRVkJ93jZx9lfASg4RpuRg7DOfLfy9ua6LbnJO2Nse3zzk/wqREtfcSEDxHPc5AxgZyB/Cg4C3okswy4YZGe3t/+YqTHEr6WwfauQQRkeYPng+ddwlBE6VceJ2XUhkQd2RgPpxt/rip8rqoyxCj2kgf+a+0UEAg5BGQR5g0F7ynxET2cMoOQ6KR9oBrpzI+Ldh+0UT7GZVP+hNU3weyERSwnvFLIoA8l1Ep/sK1ZczyYWIeRcs30Kjnf/u012HJ7KAx1ycgefavJeZLdY0kZiiMMq7RtpYEftBSM79s5rinF7VySs0JJ7+MD2Ds2Ksi1+eGaa13HLy6ulRS7sFUbkn/5/pUdeIxSMyI+XQKXUghl1AEHBG4wQMjzyO4xXafh3WkVgUdFV/DkMCxMZVtvYqOB72qrl4IVNrKqsshzrL41hdLfJvpOCAWye+6j3VV1/wCSKz9ldPp49kzH2E7Fe9PPfevp7LLBgSMZ2GN8kd9s+z+Fe2KyaQJQAxYKuDnVk4HYbf8AtWnqxEbtwyzj3MRXlFuZugEkjGGEsONPhz8ouQcdxjIx7K1GFsqCe5ArNOKWp69tERuZgSPcqnPb3kfxrTVGAKqyTEzw0YYmK8vaKKKrXCsu5n/SOH6pF+LPWo1l3M/6Rw/VIvxZ6DUBXteCvaAooooCoHH/AMln/cy/yNU+oHH/AMln/cy/yNQQOQfzXY/Vbf8ADWr6qHkH812P1W3/AA1q+oCiiigT+aLfF2rf/cix9sbf+cS/7ar1SmDnCLwwydtEoB94kDRgf52T+AqqMVBxRaJZ1jUu50qO5PlnbypY5uvZYZomVvBjJUkgZUjOMHGcHO4Pap0vEnddGhSGWQHIyMhsoWHbTjJ3PsFAxdu9Q24oimUMQBHpOR+ywbOffqUiqV5JW8MkmlmiCaQQG159YKD7N9j5b+VfXDuCM8eGzkqqtuVyFLaSP1lbcnf20HG+u1YyF8O8SvoJjUIoYZUgnOrBAyxH6x2prsJxJFHIMYdEbbtuoJxj35pZ4hAI4wVmhhkJA1ONRVRuRudTdvZUHik80vC7lLW5M8ynBYKI2ADDWiAdtg3s86Bx5dfp8QmTylSOQe8jKN/Iv8akc8OdLkEDRbTnfsC2nSTj2BG/jWBfBXxO4guxOA5gTwzNuUj1nOW8huvf6a/Qd+FlllyAytHGjAjIIw7EH25EtN65cmNxpma8Wt1MUAmiMc3oC4jcGMdKV5rqZv2NRPTy2GPswM1DtLOGZbclctMLieVeqBIQqySIFC5UIWKLk4YFSMEEGrXj/wAHsSuXhgBi0bhZMEHxaj4j2xjYHyNLtxyUq6i0c6HC9kDDJwASc7DI+natFb18TpRbHM942kXnLkAY6XcGW79GgAXV6kixSlzjYglyO2cD21L9EeDrqk8rsI7VYsSMmJLmRQmwbHqb7+2qW04a0LpJFcZCsZNEmrp68MNRXP8AeY3DdwdO+1dv+dlbqq65MsTY9rW6ARbvlmIGCST4ix75qz3zPG1c4axzELuBuIicQJcrIemsgLEMpDOIlGZEznXkD2+Rrpbcx3q28ly/S0IUCZjAMhZ9G2hwQNmOrGDpOOxqmt+LcRikacwxsxEUZATSqiIs6hQCNJ1Ek/RUKPiEssUVn0MHFvEZtZ8YhMuhSunAOZzkht8D7G/xH3uj0/iZaJwCZri7tGYAMIpJCo7AO4Ve/wC7NafSHypw8LfuBv0YIYs+0gM5Pu3kp8rJM7lsrGoFFFFcSFZdzP8ApHD9Ui/FnrUay7mf9I4fqkX4s9BqAr2vBXtAUUUUBUDj/wCSz/uZf5GqfUDj/wCSz/uZf5GoIHIP5rsfqtv+GtX1UPIP5rsfqtv+GtX1AUUUUFZzJbl7WYAZYIXUe1k8a/7lFUKuCAw7EAj7d6cCM7Uk8Ni0xiPGOmzxfZGzID9oUH7aCo5s4dHIiNJIsaqx3YnfUMYwO/nt51Bg4/CqBUEk5UqNWnSuA22cn1R54B2386a57VXGHUMM5wRkZHY1yeNURyAApXsoA7Aj3eWP4UCuBdSvrS2SJs4zJ4ip9YewAjU2DivLqzzJpnvQudPgjb1idS4wuP8AD5fqivea+IQyARGQK4cq366ggH19GQu2CNWP40vXV/boGYGWUeENpHS2J0ZGrPkdyRvnyoLWDgVrOGht1dpXLrHLJkLGdEj5Pn21jYfrgdjtknKnDLiS6WCN2gM3yLuQQArEBgRtnsNtsnHaty5OFuoe8kjMEUGQrOcsnhOXGoAgkS6AAM+LbvtmnOXM6XNw0thGbePxayVBaZi5JkbOSpOe5Od9+wpI0vlTlA8OjnghbrhnjYiTEZ8Q0OcrqyunJAIGSpHnmlvjHEbyzvYUZdMcskpt41bwHaKNAcEbjVkoVwo0AE74VrPnriCMrgGS4ZemJWOAyA6gJUxhiPFhs/reZ78+KW9/dzJPeu+gr4TEAqxpqCllyAoXVsWGd9OTWWOLatLb0b3x9SlZmI8+Pv8Ah/8AhTvbqDh8c8MxQiVUkZFbEmUYNvgrp1bYO2fMnakWXnPjEG0ul1ZVk1PGukqg1YDLpBxg5A32pwsvhWikR7C+h1Qer1UBfUFwVEsYBOTjGtSfFvgeWdxJexkm3ncIsvURdZOCpyhOcgnf6O9aNeGPazj+EjwgT8OiYksMxs8R8PfAOrBHnUrgnwk2KHM1rIR3AGlwrbYIyV/jjPaqNuOX6MGeOOQqjINUYbZiCxOMZJKgkmoY5hXpqk9nEdBbSwVlOC2sr3xjUW7Yxq27Cuzvy5trHLXEeGX7iKHqhtIB2dSWwSzE5K9lP+bt2p94bw5IIlhjyEXJGTkkk5JPtOTX5+5Z4lNZJHJBkSsCx8OQVbsGGO2AD9lPnJvwi3MlyEucNG+c6UA6YXJL7eXk2e2x23z2dwjPJ/5HQNNeS7eKZl2/wYj/AP4pvpV+DZD6EsjetKS7fSx1H/U01USFFFFAVl3M/wCkcP1SL8WetRrLuZ/0jh+qRfiz0GoCva8Fe0BRRRQFQOP/AJLP+5l/kap9QOP/AJLP+5l/kaggcg/mux+q2/4a1fVQ8g/mux+q2/4a1fUBRRRQFZpzXdXMN7JHCBpfpyBijMAXUoRsVUDMRbLHu30VpdI/PvCVe4t5GxpKSxsDkaj4XQZBHYCTb3mgVFvpxkzz6SyuFVSoIIHhOFDN5d8kYNV/M/CnFmyOWcySR9PKOzYAcEspZiRhx7O29XEnJ0EjajCucYONW49+D39+atYuHJCCcImQMliATjOMndj3PnQIFjwhZVL3V0qOucjYKy4C4J0kudjsMVZ8P5dso3M0sxFtjKSgoBKcYOTuRjHfB7DerO64tw6Nix6cjjOenF1G33PYFs5r4n5gEymNLWaRGBUggIrA7ENnxYx7qCv4tecL0FUhdSPHreNsOqsPHqkKhx23Hn2q4jkgnjiVbbEK5fOnGTsEU4w2SG1aRncYO+K423Br5yDFa28P+JkaV/YMMxAH2g1z4hyteOWSa8myBj5MrHoLDbSEVR2wTnyPeqc+emCk3yTqE6Um86qXeauPQicW4WOMxbuFC4XIwA7+bAHcZ2Jxv3qmveZC9uUWVsdN4lQkZ0ucuoXvjO+/sFMcHwbwQk9Ulg3qu5BLOe5kx9rfQO/nU2y+Cm1Vy79R8kn1yuM4wPCBsMHHtzv2FePn/UPS1mMs2md/H4e96f1mfHgn00UjUb5n5nz/AFsm23DbpY45zbggsis+MlR5khTle5BOMbCm7lHl5LhZGcmPBVQAd28IbUuoeqCSPpq64FwL0gTWtvdSrEjY05V1OMHuynJDbZ/w13uPg2u13SSNv+pN/wDaRXq0ve9a3rHfn8vB9tazMSquM8niKMurlsb6SoycbnfPkAT28qSXEWkZCgjYlpAo1dhknwqMlu+21P8Af8ucS0aGQuvnplPs0/rKxxgkYz2NKvEeT2ORJBcr23QKQME+079z7Ks91ptu0I2iuv2qufgUpP8AdyBgv6qiVTgjZTGcN32we1VNtE0iudYBUaQNwWLEAYI7Y3Pn28s5q3HCUjIOu8Rwx8eAFC/qLgpnVucnUfoFfVlZnrRol0rq8g1R6SGYkgsRk9zpGT7qlFo7K9a4foTla20WsS/4RVrXGzj0xqPYortU0xRRRQFZdzP+kcP1SL8WetRrLuZ/0jh+qRfiz0GoCva8Fe0BRRRQFQOP/ks/7mX+Rqn1A4/+Sz/uZf5GoIHIP5rsfqtv+GtX1UPIP5rsfqtv+GtX1AUUgveTJPBpuI4Ua/u1kEgJEnrFUB1qAcKwAOdypxtg2/OPHpYGhjjmt7fqCVmmugTGBGoOgAOviOrOSdlRtjQM9VPMfCnnjQxlVlikEkZdSwB0sjbBlOSkjDOfOl5ObpzfdIS23TWdIDCQevJqgE3WQ68BMsNtJGlW3ztVdLzHcutprvLdJkvjFclUIhUm2lkEZPVxIvbB1esyZAKlaA/4Q4jK5LXPTU/qxoi5/wC7SX/3VJtvgmiO80jynv8AKOz/AMxNW/wgcxyWkEbQuFlkk0opiEmvCO7DeWNV2XOS3kQASRUqTj7Hh0d6NKgxQzyZ8SiM6Hmwdu0ZbB9w2Pag8seSLWLtGPtq3hsI09VFH2UkcT4/czwyoNEbxqjEFWxmaZDaEnI26YbWBnfO4xv7c813aqIXntIZVmnjeeWNhEwiRJFCoZAQ5Eg7sdo3O9A+gUsc1cFnY9W206yAGVxlWxsDsQQcbd6pE55uS8L67dFf0ENbMp67+klQ5jYsDhdRbBTshzivi05vupRMpmtH1RXxWNUbXD6PIY16w1+NWXv6uCRjNVZcVM1fZkjcJVtNZ3WUSy5TvriZTclVjQkhUXC+zO5JJwSNzVrefBajHwyyKv7AkbT/AJc4qUOOXYugFMHoqzW8DJ026h6sKuWV9WkAM64GncZ32GfeR+P3lzNN1wBGqrp0wsiK5eQMiOxPpACqvyigKc9vZymDHjrFK1iIgm9rTuZWvLXLcFmDHGRqABYZ3AOQpI8gSrY+g+yrylO1tVi4lIz6Xe5LCKVZCZIgsaM0MkZ20DTrVhtmQ5ALZew5bIihkDyMQLiZdcr5YkyFVBJ88kAAe4AdhVyK8r5ZAe4FZzxy7dHeaFm9J9IvEcByxWNLSZ4105wqgrbuNh4mH7Zyw8pRxpNOkDFoRHasPlGkGtlfUcsTuUETHffVnuxJC9l4ZE3rRqfsqH/wrbag4iUMDkECky05kuokmU3VuWfiEsCtKpxaLqnYGb5TdWCIka+AAsu5zTBbczTPwmS8AiaaOO4KnOmGQxGRVkBJ2ibRrHi7MN/OgaQKKyriXPfE4rVWjSJppbiRYnuEFohiSNGJ0TSKUYuZAAzZIQkbYq/4Dxa5k4iBNLHGJLG0kNvnV42Nzq6LB9JwVJLAHK6P2dwdqKTOaOOXEEtx0ujqEdgIi6E4M9y0DCTDDUvmMYxk19xz3LtaCZo2kiv5UkaMGNXUW1zpOlmJzl0yuTuM+WaBwrLuZ/0jh+qRfiz1qNZdzP8ApHD9Ui/FnoNQFe14K9oCiiigKgcf/JZ/3Mv8jVPqBx4f8rP+5l/laggcg/mux+q2/wCGtX1UHwftnhdjj/8AFt/w1FX9BFm4XC40tFGwD9TDIpGvOdeCPXzvq719X3Dop10TRxypkHTIgdcjscMCM++pFFBF/sqHqCbpR9ULoEmhdYX9kNjIX3dq5Jy/bCLoi3gEWrV0xEmjVnOrTjGrIznFT6KCDeRW8+mOVYpfGSqyKrjWm5IDA+IfxFepJbokUQ6SxyDRCg0hHAUtpjUbEaFJwPIUu8ItC8NoMEE+ldVo9irvr6h1D1W6hbfvn31x5I4Yv9lQK3pCSwRFczK/Ugl6WhzErjdV1MEwCMbDagcJLVGzqRTnGcqDnTuufbg7j2VSen8OuIZmY2zwpL8trCFBIMAM+di3q4Y99seVfHJEpez0stxhWdNVyZDJMNiZB1flFUkkBW3GDjIwSsRylrR4IhM1rBLZCGY2zieEJIGZemVDStFoj8ZUjx+IPofUDOP7OWZLxpLcvcaBBIxjzgDQBA2M4OvGx/W99d7HgdpYwyMRGqsXaaWRUUuJHZ8SMFGoAyFRnyx3pIgtZBA6GGbVc2rw27dB8l/SbgmWUBf+XaQTQzENpAwe2nZv5iu8iJgspW2uojMBC7FhpOGQBSZFDSIxK5xpPsoJr8TslEbmS3AnZGiYsmJWGlUZD+scFACPcPZUXl7kmGzmmnjZ2abOQwjUAFmc/wB2ilzlvWcsffucp9zYuLW4j6MpN7BeLbAQOdBnuZ5I1lwvyBKzxMdWANDfs0283WUkzWkSSTxo87CZrdmRtIhmPiZfVGsLv7ceeKC3i4LAs73KxIJ5FVHkA8TKuSoP+bv3OFznSMdpLGNl0tGhUsHwVBGoMHDYx62oBs98gGsziur1vQ2la/EptrLpLErCNpS5Fz6Ztp9XRnqYwMlfFV1cxXpeSJTMYxKbfUXZSVndZmnR+56cTCNSMeLUM7ZoHFeHRCQzCNBKyhWk0DWyjspbGSPdXPh8EEWqKFY00nU6Rqq4L5Opgo7nBOfOs8XiN/6fe9FLhV6F0IkkM0itIhQQtH1EEKZAdlWNzkN4txUEPIlrcmEcSl6klqvUna5imUhGLsTGhlMeoacIpGp/2d6DUJeC27dTVBE3WwJsxqerj1epkePHlnNecQ4fE1u1u2EikQw4XCYDjRpTyU4OBSXZXN2U4ejvLru4oo5yWdWjaA9WR9BwU1p1EZsA56ee+3kskgtOJLGbmSVW1RS3HUCtIXYxpAkoAUKyp6nhOpcewAwcF5CtbeB7cos6SSdRxNHGVZsKoPTVFjXAQdlHt71dHhsWtJOlHrjBWN9A1IDsQhxlRjyFSaKDhNYRuSXjRidGSyg50NrTOR5N4h7DuKGsYyQTGhKvrUlRkOQVLjbZtJIz3wTXeigKy7mf9I4fqkX4s9ajWW8ysDzHFjytYQfd8pOd/sIoNRFe14K9oCiiigK8YZGK9ooMr4t8F9zG5FjdXNvCSzCKK4kSNNRLHQqnCjJJwKgfF3xb5wvfvcv9VbHRQY58XfFvnC9+9y/1UfF3xb5wvfvcv9VbHRQY58XfFvnC9+9y/wBVHxd8W+cL373L/VWx0UGNp8G/FB2v7wbk7Xcg3O5PfuTvXvxd8W+cL373L/VWx0UGOfF3xb5wvfvcv9VHxdcV+cLz73L/AOtbHRQY58XfFvnC9+9y/wBVHxd8W+cL373L/VWx0UGOfF3xb5wvfvcv9VHxd8W+cL373L/VWx0UGOfF3xb5wvfvcv8AVR8XfFvnC9+9y/1VsdFBjnxd8W+cL373L/VR8XfFvnC9+9y/1VsdFBix+C7iXUEvpt11QpQSekyawpIJUNnIXIBx7q6P8G3FG2N/eHcHe7lO4OQe/cEA1stFBjnxd8W+cL373L/VR8XfFvnC9+9y/wBVbHRQY58XfFvnC9+9y/1UfF3xb5wvfvcv9VbHRQY58XfFvnC9+9y/1VccmfBnJBcG4nkaSRiCzuxd3I2Gpm3O1aXRQFFF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Subtitle 2"/>
          <p:cNvSpPr txBox="1">
            <a:spLocks/>
          </p:cNvSpPr>
          <p:nvPr/>
        </p:nvSpPr>
        <p:spPr bwMode="auto">
          <a:xfrm>
            <a:off x="3962400" y="1066800"/>
            <a:ext cx="4876800" cy="68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rgbClr val="00B0F0"/>
                </a:solidFill>
                <a:effectLst/>
                <a:uLnTx/>
                <a:uFillTx/>
                <a:latin typeface="Bernard MT Condensed" pitchFamily="18" charset="0"/>
                <a:ea typeface="+mn-ea"/>
                <a:cs typeface="+mn-cs"/>
              </a:rPr>
              <a:t>Fun Fact</a:t>
            </a:r>
            <a:endParaRPr kumimoji="0" lang="en-US" sz="3600" b="0" i="0" u="none" strike="noStrike" kern="1200" cap="none" spc="0" normalizeH="0" baseline="0" noProof="0" dirty="0" smtClean="0">
              <a:ln>
                <a:noFill/>
              </a:ln>
              <a:solidFill>
                <a:srgbClr val="00B0F0"/>
              </a:solidFill>
              <a:effectLst/>
              <a:uLnTx/>
              <a:uFillTx/>
              <a:latin typeface="Bernard MT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00B0F0"/>
              </a:solidFill>
              <a:effectLst/>
              <a:uLnTx/>
              <a:uFillTx/>
              <a:latin typeface="Bernard MT Condensed" pitchFamily="18" charset="0"/>
              <a:ea typeface="+mn-ea"/>
              <a:cs typeface="+mn-cs"/>
            </a:endParaRPr>
          </a:p>
        </p:txBody>
      </p:sp>
      <p:pic>
        <p:nvPicPr>
          <p:cNvPr id="64514" name="Picture 2" descr="http://acidcow.com/pics/20140123/fun_facts_2_06.jpg"/>
          <p:cNvPicPr>
            <a:picLocks noChangeAspect="1" noChangeArrowheads="1"/>
          </p:cNvPicPr>
          <p:nvPr/>
        </p:nvPicPr>
        <p:blipFill>
          <a:blip r:embed="rId2"/>
          <a:srcRect/>
          <a:stretch>
            <a:fillRect/>
          </a:stretch>
        </p:blipFill>
        <p:spPr bwMode="auto">
          <a:xfrm>
            <a:off x="3927169" y="1752600"/>
            <a:ext cx="5216831" cy="3562351"/>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b="1" dirty="0" smtClean="0">
                <a:latin typeface="Arial Black" pitchFamily="34" charset="0"/>
              </a:rPr>
              <a:t>EXTRA CREDIT </a:t>
            </a:r>
            <a:endParaRPr lang="en-US" b="1" dirty="0">
              <a:latin typeface="Arial Black" pitchFamily="34" charset="0"/>
            </a:endParaRPr>
          </a:p>
        </p:txBody>
      </p:sp>
      <p:sp>
        <p:nvSpPr>
          <p:cNvPr id="3" name="Content Placeholder 2"/>
          <p:cNvSpPr>
            <a:spLocks noGrp="1"/>
          </p:cNvSpPr>
          <p:nvPr>
            <p:ph idx="1"/>
          </p:nvPr>
        </p:nvSpPr>
        <p:spPr>
          <a:xfrm>
            <a:off x="0" y="762000"/>
            <a:ext cx="9144000" cy="6096000"/>
          </a:xfrm>
        </p:spPr>
        <p:txBody>
          <a:bodyPr/>
          <a:lstStyle/>
          <a:p>
            <a:pPr>
              <a:buNone/>
            </a:pPr>
            <a:r>
              <a:rPr lang="en-US" sz="2800" b="1" dirty="0" smtClean="0">
                <a:latin typeface="Arial Rounded MT Bold" pitchFamily="34" charset="0"/>
              </a:rPr>
              <a:t>Create a </a:t>
            </a:r>
            <a:r>
              <a:rPr lang="en-US" sz="2800" b="1" dirty="0" smtClean="0">
                <a:solidFill>
                  <a:srgbClr val="3333FF"/>
                </a:solidFill>
                <a:latin typeface="Arial Rounded MT Bold" pitchFamily="34" charset="0"/>
              </a:rPr>
              <a:t>DNA strand </a:t>
            </a:r>
            <a:r>
              <a:rPr lang="en-US" sz="2800" b="1" dirty="0" smtClean="0">
                <a:latin typeface="Arial Rounded MT Bold" pitchFamily="34" charset="0"/>
              </a:rPr>
              <a:t>with </a:t>
            </a:r>
            <a:r>
              <a:rPr lang="en-US" sz="2800" b="1" u="sng" dirty="0" smtClean="0">
                <a:solidFill>
                  <a:srgbClr val="3333FF"/>
                </a:solidFill>
                <a:latin typeface="Arial Rounded MT Bold" pitchFamily="34" charset="0"/>
              </a:rPr>
              <a:t>12 bases</a:t>
            </a:r>
            <a:r>
              <a:rPr lang="en-US" sz="2800" b="1" dirty="0" smtClean="0">
                <a:latin typeface="Arial Rounded MT Bold" pitchFamily="34" charset="0"/>
              </a:rPr>
              <a:t>.</a:t>
            </a:r>
          </a:p>
          <a:p>
            <a:pPr>
              <a:buNone/>
            </a:pPr>
            <a:r>
              <a:rPr lang="en-US" sz="2800" b="1" dirty="0" smtClean="0">
                <a:latin typeface="Arial Rounded MT Bold" pitchFamily="34" charset="0"/>
              </a:rPr>
              <a:t>_______________________________________________</a:t>
            </a:r>
          </a:p>
          <a:p>
            <a:pPr>
              <a:buNone/>
            </a:pPr>
            <a:endParaRPr lang="en-US" sz="2800" b="1" dirty="0" smtClean="0">
              <a:latin typeface="Arial Rounded MT Bold" pitchFamily="34" charset="0"/>
            </a:endParaRPr>
          </a:p>
          <a:p>
            <a:pPr>
              <a:buNone/>
            </a:pPr>
            <a:r>
              <a:rPr lang="en-US" sz="2800" b="1" dirty="0" smtClean="0">
                <a:latin typeface="Arial Rounded MT Bold" pitchFamily="34" charset="0"/>
              </a:rPr>
              <a:t>Use the </a:t>
            </a:r>
            <a:r>
              <a:rPr lang="en-US" sz="2800" b="1" dirty="0" smtClean="0">
                <a:solidFill>
                  <a:srgbClr val="3333FF"/>
                </a:solidFill>
                <a:latin typeface="Arial Rounded MT Bold" pitchFamily="34" charset="0"/>
              </a:rPr>
              <a:t>DNA strand </a:t>
            </a:r>
            <a:r>
              <a:rPr lang="en-US" sz="2800" b="1" dirty="0" smtClean="0">
                <a:latin typeface="Arial Rounded MT Bold" pitchFamily="34" charset="0"/>
              </a:rPr>
              <a:t>you created and </a:t>
            </a:r>
            <a:r>
              <a:rPr lang="en-US" sz="2800" b="1" dirty="0" smtClean="0">
                <a:solidFill>
                  <a:srgbClr val="3333FF"/>
                </a:solidFill>
                <a:latin typeface="Arial Rounded MT Bold" pitchFamily="34" charset="0"/>
              </a:rPr>
              <a:t>make a copy </a:t>
            </a:r>
          </a:p>
          <a:p>
            <a:pPr>
              <a:buNone/>
            </a:pPr>
            <a:r>
              <a:rPr lang="en-US" sz="2800" b="1" dirty="0" smtClean="0">
                <a:latin typeface="Arial Rounded MT Bold" pitchFamily="34" charset="0"/>
              </a:rPr>
              <a:t>________________________________________________</a:t>
            </a:r>
          </a:p>
          <a:p>
            <a:pPr>
              <a:buNone/>
            </a:pPr>
            <a:endParaRPr lang="en-US" sz="2800" b="1" dirty="0" smtClean="0">
              <a:latin typeface="Arial Rounded MT Bold" pitchFamily="34" charset="0"/>
            </a:endParaRPr>
          </a:p>
          <a:p>
            <a:pPr>
              <a:buNone/>
            </a:pPr>
            <a:r>
              <a:rPr lang="en-US" sz="2800" b="1" dirty="0" smtClean="0">
                <a:latin typeface="Arial Rounded MT Bold" pitchFamily="34" charset="0"/>
              </a:rPr>
              <a:t>Now </a:t>
            </a:r>
            <a:r>
              <a:rPr lang="en-US" sz="2800" b="1" dirty="0" smtClean="0">
                <a:solidFill>
                  <a:srgbClr val="3333FF"/>
                </a:solidFill>
                <a:latin typeface="Arial Rounded MT Bold" pitchFamily="34" charset="0"/>
              </a:rPr>
              <a:t>use the copy </a:t>
            </a:r>
            <a:r>
              <a:rPr lang="en-US" sz="2800" b="1" dirty="0" smtClean="0">
                <a:latin typeface="Arial Rounded MT Bold" pitchFamily="34" charset="0"/>
              </a:rPr>
              <a:t>you made to make a </a:t>
            </a:r>
            <a:r>
              <a:rPr lang="en-US" sz="2800" b="1" u="sng" dirty="0" smtClean="0">
                <a:solidFill>
                  <a:srgbClr val="3333FF"/>
                </a:solidFill>
                <a:latin typeface="Arial Rounded MT Bold" pitchFamily="34" charset="0"/>
              </a:rPr>
              <a:t>mRNA strand</a:t>
            </a:r>
          </a:p>
          <a:p>
            <a:pPr>
              <a:buNone/>
            </a:pPr>
            <a:r>
              <a:rPr lang="en-US" sz="2800" b="1" dirty="0" smtClean="0">
                <a:latin typeface="Arial Rounded MT Bold" pitchFamily="34" charset="0"/>
              </a:rPr>
              <a:t>________________________________________________</a:t>
            </a:r>
          </a:p>
          <a:p>
            <a:pPr>
              <a:buNone/>
            </a:pPr>
            <a:endParaRPr lang="en-US" sz="2800" b="1" dirty="0" smtClean="0">
              <a:latin typeface="Arial Rounded MT Bold" pitchFamily="34" charset="0"/>
            </a:endParaRPr>
          </a:p>
          <a:p>
            <a:pPr>
              <a:buNone/>
            </a:pPr>
            <a:r>
              <a:rPr lang="en-US" sz="2800" b="1" dirty="0" smtClean="0">
                <a:latin typeface="Arial Rounded MT Bold" pitchFamily="34" charset="0"/>
              </a:rPr>
              <a:t>Now </a:t>
            </a:r>
            <a:r>
              <a:rPr lang="en-US" sz="2800" b="1" u="sng" dirty="0" smtClean="0">
                <a:solidFill>
                  <a:srgbClr val="3333FF"/>
                </a:solidFill>
                <a:latin typeface="Arial Rounded MT Bold" pitchFamily="34" charset="0"/>
              </a:rPr>
              <a:t>use the mRNA </a:t>
            </a:r>
            <a:r>
              <a:rPr lang="en-US" sz="2800" b="1" dirty="0" smtClean="0">
                <a:latin typeface="Arial Rounded MT Bold" pitchFamily="34" charset="0"/>
              </a:rPr>
              <a:t>strand to create </a:t>
            </a:r>
            <a:r>
              <a:rPr lang="en-US" sz="2800" b="1" dirty="0" smtClean="0">
                <a:solidFill>
                  <a:srgbClr val="3333FF"/>
                </a:solidFill>
                <a:latin typeface="Arial Rounded MT Bold" pitchFamily="34" charset="0"/>
              </a:rPr>
              <a:t>Amino Acids</a:t>
            </a:r>
          </a:p>
          <a:p>
            <a:pPr>
              <a:buNone/>
            </a:pPr>
            <a:r>
              <a:rPr lang="en-US" sz="2800" b="1" dirty="0" smtClean="0">
                <a:latin typeface="Arial Rounded MT Bold" pitchFamily="34" charset="0"/>
              </a:rPr>
              <a:t>_______________________________________________</a:t>
            </a:r>
          </a:p>
          <a:p>
            <a:pPr>
              <a:buNone/>
            </a:pPr>
            <a:endParaRPr lang="en-US" sz="2800" b="1" dirty="0">
              <a:latin typeface="Arial Rounded MT 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7772400" cy="1470025"/>
          </a:xfrm>
        </p:spPr>
        <p:txBody>
          <a:bodyPr/>
          <a:lstStyle/>
          <a:p>
            <a:pPr algn="l"/>
            <a:r>
              <a:rPr lang="en-US" smtClean="0">
                <a:latin typeface="Bernard MT Condensed" pitchFamily="18" charset="0"/>
              </a:rPr>
              <a:t>Wednesday, January 28, 2014</a:t>
            </a:r>
          </a:p>
        </p:txBody>
      </p:sp>
      <p:sp>
        <p:nvSpPr>
          <p:cNvPr id="3" name="Subtitle 2"/>
          <p:cNvSpPr>
            <a:spLocks noGrp="1"/>
          </p:cNvSpPr>
          <p:nvPr>
            <p:ph type="subTitle" idx="1"/>
          </p:nvPr>
        </p:nvSpPr>
        <p:spPr>
          <a:xfrm>
            <a:off x="3733800" y="2590800"/>
            <a:ext cx="5029200" cy="3276600"/>
          </a:xfrm>
        </p:spPr>
        <p:txBody>
          <a:bodyPr rtlCol="0">
            <a:normAutofit fontScale="62500" lnSpcReduction="20000"/>
          </a:bodyPr>
          <a:lstStyle/>
          <a:p>
            <a:pPr fontAlgn="auto">
              <a:spcAft>
                <a:spcPts val="0"/>
              </a:spcAft>
              <a:buFont typeface="Arial" pitchFamily="34" charset="0"/>
              <a:buNone/>
              <a:defRPr/>
            </a:pPr>
            <a:r>
              <a:rPr lang="en-US" b="1" dirty="0" smtClean="0">
                <a:solidFill>
                  <a:schemeClr val="tx1"/>
                </a:solidFill>
                <a:latin typeface="Arial Rounded MT Bold" panose="020F0704030504030204" pitchFamily="34" charset="0"/>
              </a:rPr>
              <a:t>In 1964, the first animal to human heart transplant was made. Dr. James Hardy at the University of Mississippi transplanted the heart of a chimpanzee (named </a:t>
            </a:r>
            <a:r>
              <a:rPr lang="en-US" b="1" dirty="0" err="1" smtClean="0">
                <a:solidFill>
                  <a:schemeClr val="tx1"/>
                </a:solidFill>
                <a:latin typeface="Arial Rounded MT Bold" panose="020F0704030504030204" pitchFamily="34" charset="0"/>
              </a:rPr>
              <a:t>Bino</a:t>
            </a:r>
            <a:r>
              <a:rPr lang="en-US" b="1" dirty="0" smtClean="0">
                <a:solidFill>
                  <a:schemeClr val="tx1"/>
                </a:solidFill>
                <a:latin typeface="Arial Rounded MT Bold" panose="020F0704030504030204" pitchFamily="34" charset="0"/>
              </a:rPr>
              <a:t>) into the chest of Boyd Rush (age 68) in a last-ditch effort to save the man's life because no human was heart available. The newly-transplanted heart beat on its own; but it was too small to maintain independent circulation and Rush died after 90 minutes. </a:t>
            </a:r>
            <a:endParaRPr lang="en-US" b="1" dirty="0">
              <a:solidFill>
                <a:schemeClr val="tx1"/>
              </a:solidFill>
              <a:latin typeface="Arial Rounded MT Bold" panose="020F0704030504030204" pitchFamily="34" charset="0"/>
            </a:endParaRPr>
          </a:p>
        </p:txBody>
      </p:sp>
      <p:sp>
        <p:nvSpPr>
          <p:cNvPr id="22531" name="TextBox 3"/>
          <p:cNvSpPr txBox="1">
            <a:spLocks noChangeArrowheads="1"/>
          </p:cNvSpPr>
          <p:nvPr/>
        </p:nvSpPr>
        <p:spPr bwMode="auto">
          <a:xfrm>
            <a:off x="431800" y="1447800"/>
            <a:ext cx="3149600" cy="4108450"/>
          </a:xfrm>
          <a:prstGeom prst="rect">
            <a:avLst/>
          </a:prstGeom>
          <a:noFill/>
          <a:ln w="9525">
            <a:noFill/>
            <a:miter lim="800000"/>
            <a:headEnd/>
            <a:tailEnd/>
          </a:ln>
        </p:spPr>
        <p:txBody>
          <a:bodyPr>
            <a:spAutoFit/>
          </a:bodyPr>
          <a:lstStyle/>
          <a:p>
            <a:pPr marL="514350" indent="-514350"/>
            <a:r>
              <a:rPr lang="en-US" sz="3600">
                <a:solidFill>
                  <a:srgbClr val="C00000"/>
                </a:solidFill>
                <a:latin typeface="Bernard MT Condensed" pitchFamily="18" charset="0"/>
              </a:rPr>
              <a:t>Today’s Agenda</a:t>
            </a:r>
          </a:p>
          <a:p>
            <a:pPr marL="514350" indent="-514350">
              <a:lnSpc>
                <a:spcPct val="125000"/>
              </a:lnSpc>
              <a:buFont typeface="Calibri" pitchFamily="34" charset="0"/>
              <a:buAutoNum type="arabicPeriod"/>
            </a:pPr>
            <a:r>
              <a:rPr lang="en-US" sz="3600">
                <a:solidFill>
                  <a:srgbClr val="7030A0"/>
                </a:solidFill>
                <a:latin typeface="Bernard MT Condensed" pitchFamily="18" charset="0"/>
              </a:rPr>
              <a:t>Warm-Up</a:t>
            </a:r>
          </a:p>
          <a:p>
            <a:pPr marL="514350" indent="-514350">
              <a:lnSpc>
                <a:spcPct val="125000"/>
              </a:lnSpc>
              <a:buFont typeface="Calibri" pitchFamily="34" charset="0"/>
              <a:buAutoNum type="arabicPeriod"/>
            </a:pPr>
            <a:r>
              <a:rPr lang="en-US" sz="3600">
                <a:solidFill>
                  <a:srgbClr val="7030A0"/>
                </a:solidFill>
                <a:latin typeface="Bernard MT Condensed" pitchFamily="18" charset="0"/>
              </a:rPr>
              <a:t>Karyotype Lab Go Over </a:t>
            </a:r>
          </a:p>
          <a:p>
            <a:pPr marL="514350" indent="-514350">
              <a:lnSpc>
                <a:spcPct val="125000"/>
              </a:lnSpc>
              <a:buFont typeface="Calibri" pitchFamily="34" charset="0"/>
              <a:buAutoNum type="arabicPeriod"/>
            </a:pPr>
            <a:r>
              <a:rPr lang="en-US" sz="3600">
                <a:solidFill>
                  <a:srgbClr val="7030A0"/>
                </a:solidFill>
                <a:latin typeface="Bernard MT Condensed" pitchFamily="18" charset="0"/>
              </a:rPr>
              <a:t>Review </a:t>
            </a:r>
          </a:p>
          <a:p>
            <a:pPr marL="514350" indent="-514350">
              <a:lnSpc>
                <a:spcPct val="125000"/>
              </a:lnSpc>
              <a:buFont typeface="Calibri" pitchFamily="34" charset="0"/>
              <a:buAutoNum type="arabicPeriod"/>
            </a:pPr>
            <a:r>
              <a:rPr lang="en-US" sz="3600">
                <a:solidFill>
                  <a:srgbClr val="7030A0"/>
                </a:solidFill>
                <a:latin typeface="Bernard MT Condensed" pitchFamily="18" charset="0"/>
              </a:rPr>
              <a:t>Quiz</a:t>
            </a:r>
          </a:p>
        </p:txBody>
      </p:sp>
      <p:sp>
        <p:nvSpPr>
          <p:cNvPr id="22532" name="TextBox 4"/>
          <p:cNvSpPr txBox="1">
            <a:spLocks noChangeArrowheads="1"/>
          </p:cNvSpPr>
          <p:nvPr/>
        </p:nvSpPr>
        <p:spPr bwMode="auto">
          <a:xfrm>
            <a:off x="0" y="5943600"/>
            <a:ext cx="9144000" cy="708025"/>
          </a:xfrm>
          <a:prstGeom prst="rect">
            <a:avLst/>
          </a:prstGeom>
          <a:solidFill>
            <a:srgbClr val="00B050"/>
          </a:solidFill>
          <a:ln w="9525">
            <a:noFill/>
            <a:miter lim="800000"/>
            <a:headEnd/>
            <a:tailEnd/>
          </a:ln>
        </p:spPr>
        <p:txBody>
          <a:bodyPr>
            <a:spAutoFit/>
          </a:bodyPr>
          <a:lstStyle/>
          <a:p>
            <a:pPr algn="ctr"/>
            <a:r>
              <a:rPr lang="en-US" sz="4000" u="sng">
                <a:solidFill>
                  <a:srgbClr val="FFFF00"/>
                </a:solidFill>
                <a:latin typeface="Bernard MT Condensed" pitchFamily="18" charset="0"/>
              </a:rPr>
              <a:t>Today’s Needs:</a:t>
            </a:r>
            <a:r>
              <a:rPr lang="en-US" sz="4000">
                <a:solidFill>
                  <a:srgbClr val="FFFF00"/>
                </a:solidFill>
                <a:latin typeface="Bernard MT Condensed" pitchFamily="18" charset="0"/>
              </a:rPr>
              <a:t> Binder/Folder &amp; Pencil/Pen</a:t>
            </a:r>
          </a:p>
        </p:txBody>
      </p:sp>
      <p:pic>
        <p:nvPicPr>
          <p:cNvPr id="6146" name="Picture 2" descr="Thumbnail - Animal-to-human heart transplant"/>
          <p:cNvPicPr>
            <a:picLocks noChangeAspect="1" noChangeArrowheads="1"/>
          </p:cNvPicPr>
          <p:nvPr/>
        </p:nvPicPr>
        <p:blipFill>
          <a:blip r:embed="rId2" cstate="print"/>
          <a:srcRect/>
          <a:stretch>
            <a:fillRect/>
          </a:stretch>
        </p:blipFill>
        <p:spPr bwMode="auto">
          <a:xfrm>
            <a:off x="7086600" y="228600"/>
            <a:ext cx="1805939" cy="2257426"/>
          </a:xfrm>
          <a:prstGeom prst="rect">
            <a:avLst/>
          </a:prstGeom>
          <a:ln>
            <a:noFill/>
          </a:ln>
          <a:effectLst>
            <a:softEdge rad="112500"/>
          </a:effectLst>
        </p:spPr>
      </p:pic>
      <p:sp>
        <p:nvSpPr>
          <p:cNvPr id="22534" name="Rectangle 6"/>
          <p:cNvSpPr>
            <a:spLocks noChangeArrowheads="1"/>
          </p:cNvSpPr>
          <p:nvPr/>
        </p:nvSpPr>
        <p:spPr bwMode="auto">
          <a:xfrm>
            <a:off x="5029200" y="1295400"/>
            <a:ext cx="2058988" cy="708025"/>
          </a:xfrm>
          <a:prstGeom prst="rect">
            <a:avLst/>
          </a:prstGeom>
          <a:noFill/>
          <a:ln w="9525">
            <a:noFill/>
            <a:miter lim="800000"/>
            <a:headEnd/>
            <a:tailEnd/>
          </a:ln>
        </p:spPr>
        <p:txBody>
          <a:bodyPr>
            <a:spAutoFit/>
          </a:bodyPr>
          <a:lstStyle/>
          <a:p>
            <a:pPr algn="ctr"/>
            <a:r>
              <a:rPr lang="en-US" sz="4000">
                <a:solidFill>
                  <a:srgbClr val="00B0F0"/>
                </a:solidFill>
                <a:latin typeface="Bernard MT Condensed" pitchFamily="18" charset="0"/>
              </a:rPr>
              <a:t>Fun Fact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9725</TotalTime>
  <Words>3036</Words>
  <Application>Microsoft Office PowerPoint</Application>
  <PresentationFormat>On-screen Show (4:3)</PresentationFormat>
  <Paragraphs>597</Paragraphs>
  <Slides>89</Slides>
  <Notes>3</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Warm-Up: Monday, January 13</vt:lpstr>
      <vt:lpstr>Warm-Up: Tuesday, January 14</vt:lpstr>
      <vt:lpstr>NEW WEEK SLIDES  January 21-January 24</vt:lpstr>
      <vt:lpstr>Tuesday, January 21, 2014</vt:lpstr>
      <vt:lpstr>Warm-Up </vt:lpstr>
      <vt:lpstr>Wednesday, January 22, 2014</vt:lpstr>
      <vt:lpstr>Warm-Up </vt:lpstr>
      <vt:lpstr>NEW WEEK SLIDES  January 27-January 31</vt:lpstr>
      <vt:lpstr>Wednesday, January 28, 2014</vt:lpstr>
      <vt:lpstr>Warm-Up </vt:lpstr>
      <vt:lpstr>Thursday, January 30, 2014</vt:lpstr>
      <vt:lpstr>Warm-Up </vt:lpstr>
      <vt:lpstr>Friday, January 31, 2014</vt:lpstr>
      <vt:lpstr>Warm-Up </vt:lpstr>
      <vt:lpstr>Slide 15</vt:lpstr>
      <vt:lpstr>Why is the cell cycle important?</vt:lpstr>
      <vt:lpstr>NEW WEEK SLIDES  February 3 – February 7</vt:lpstr>
      <vt:lpstr>Monday, February 3, 2014</vt:lpstr>
      <vt:lpstr>Warm-Up </vt:lpstr>
      <vt:lpstr>Binary Fission</vt:lpstr>
      <vt:lpstr>Thursday, February 6, 2014</vt:lpstr>
      <vt:lpstr>Slide 22</vt:lpstr>
      <vt:lpstr>Warm-up Questions (back)</vt:lpstr>
      <vt:lpstr>Quiz Review</vt:lpstr>
      <vt:lpstr>Friday, February 7, 2014</vt:lpstr>
      <vt:lpstr>Name: _________________________Topic: ______________Hour:____ </vt:lpstr>
      <vt:lpstr>NEW WEEK SLIDES  February 10 – February 14</vt:lpstr>
      <vt:lpstr>Monday, February 10, 2014</vt:lpstr>
      <vt:lpstr>Warm-Up </vt:lpstr>
      <vt:lpstr>Wednesday, February 12, 2014</vt:lpstr>
      <vt:lpstr>Slide 31</vt:lpstr>
      <vt:lpstr>Thursday, February 13, 2014</vt:lpstr>
      <vt:lpstr>Friday, February 14, 2014</vt:lpstr>
      <vt:lpstr>NEW WEEK SLIDES  February 17 – February 21</vt:lpstr>
      <vt:lpstr>Thursday, February 20, 2014</vt:lpstr>
      <vt:lpstr>Friday, February 21, 2014</vt:lpstr>
      <vt:lpstr>NEW WEEK SLIDES  February 24 – February 28</vt:lpstr>
      <vt:lpstr>Monday, February 24, 2014</vt:lpstr>
      <vt:lpstr>Warm-Up </vt:lpstr>
      <vt:lpstr>Wednesday, February 26, 2014</vt:lpstr>
      <vt:lpstr>Warm-Up </vt:lpstr>
      <vt:lpstr>Today’s Objectives</vt:lpstr>
      <vt:lpstr>Thursday, February 27, 2014</vt:lpstr>
      <vt:lpstr>Warm-Up </vt:lpstr>
      <vt:lpstr>Today’s Objectives</vt:lpstr>
      <vt:lpstr>Friday, February 28, 2014</vt:lpstr>
      <vt:lpstr>Warm-Up </vt:lpstr>
      <vt:lpstr>Today’s Objectives</vt:lpstr>
      <vt:lpstr>NEW WEEK SLIDES  March 3 – March 7</vt:lpstr>
      <vt:lpstr>Thursday, March 6, 2014</vt:lpstr>
      <vt:lpstr>Warm-Up</vt:lpstr>
      <vt:lpstr>Friday, March 7, 2014</vt:lpstr>
      <vt:lpstr>NEW WEEK SLIDES  March 10 – March 14</vt:lpstr>
      <vt:lpstr>Monday, March 10, 2014</vt:lpstr>
      <vt:lpstr>Slide 55</vt:lpstr>
      <vt:lpstr>Tuesday, March 11, 2014</vt:lpstr>
      <vt:lpstr>Warm Up</vt:lpstr>
      <vt:lpstr>Wednesday, March 12, 2014</vt:lpstr>
      <vt:lpstr>Warm-Up</vt:lpstr>
      <vt:lpstr>Homework: ALL DUE FRIDAY!!! </vt:lpstr>
      <vt:lpstr>Thursday, March 13, 2014</vt:lpstr>
      <vt:lpstr>Friday, March 14, 2014</vt:lpstr>
      <vt:lpstr>NEW WEEK SLIDES  March 17 – March 21</vt:lpstr>
      <vt:lpstr>Monday, March 17, 2014</vt:lpstr>
      <vt:lpstr>Tuesday, March 18, 2014</vt:lpstr>
      <vt:lpstr>Wednesday, March 19, 2014</vt:lpstr>
      <vt:lpstr>Thursday, March 21, 2014</vt:lpstr>
      <vt:lpstr>NEW WEEK SLIDES  March 24 – March 28</vt:lpstr>
      <vt:lpstr>Monday, March 24, 2014</vt:lpstr>
      <vt:lpstr>Classroom Expectations</vt:lpstr>
      <vt:lpstr>Warm Up</vt:lpstr>
      <vt:lpstr>Tuesday, March 25, 2014</vt:lpstr>
      <vt:lpstr>Today’s Objectives</vt:lpstr>
      <vt:lpstr>Thursday, March 27, 2014</vt:lpstr>
      <vt:lpstr>Slide 75</vt:lpstr>
      <vt:lpstr>Friday, March 28, 2014</vt:lpstr>
      <vt:lpstr>NEW WEEK SLIDES  March 31 – April 3</vt:lpstr>
      <vt:lpstr>Monday, March 31, 2014</vt:lpstr>
      <vt:lpstr>Compare &amp; Contrast DNA &amp; RNA using a Venn Diagram.  What are the similarities &amp; differences?</vt:lpstr>
      <vt:lpstr>Slide 80</vt:lpstr>
      <vt:lpstr>Slide 81</vt:lpstr>
      <vt:lpstr>Tuesday, April 1, 2014</vt:lpstr>
      <vt:lpstr>Important Dates</vt:lpstr>
      <vt:lpstr>Slide 84</vt:lpstr>
      <vt:lpstr>Wednesday, April 3, 2014</vt:lpstr>
      <vt:lpstr>The diagram below is illustrating TRANSLATION. </vt:lpstr>
      <vt:lpstr>Review the processes associated with DNA</vt:lpstr>
      <vt:lpstr>Thursday, April 3, 2014</vt:lpstr>
      <vt:lpstr>EXTRA CREDIT </vt:lpstr>
    </vt:vector>
  </TitlesOfParts>
  <Company>Grand Rapids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January 21, 2014</dc:title>
  <dc:creator>LarsonM</dc:creator>
  <cp:lastModifiedBy>LarsonM</cp:lastModifiedBy>
  <cp:revision>260</cp:revision>
  <dcterms:created xsi:type="dcterms:W3CDTF">2014-01-16T13:07:28Z</dcterms:created>
  <dcterms:modified xsi:type="dcterms:W3CDTF">2014-04-03T12:38:03Z</dcterms:modified>
</cp:coreProperties>
</file>