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activeX/activeX1.xml" ContentType="application/vnd.ms-office.activeX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56" r:id="rId3"/>
    <p:sldId id="283" r:id="rId4"/>
    <p:sldId id="257" r:id="rId5"/>
    <p:sldId id="282" r:id="rId6"/>
    <p:sldId id="258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281" r:id="rId27"/>
    <p:sldId id="303" r:id="rId28"/>
    <p:sldId id="304" r:id="rId29"/>
  </p:sldIdLst>
  <p:sldSz cx="9144000" cy="6858000" type="screen4x3"/>
  <p:notesSz cx="6858000" cy="9144000"/>
  <p:embeddedFontLs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Segoe UI" pitchFamily="34" charset="0"/>
      <p:regular r:id="rId36"/>
      <p:bold r:id="rId37"/>
      <p:italic r:id="rId38"/>
      <p:boldItalic r:id="rId39"/>
    </p:embeddedFont>
    <p:embeddedFont>
      <p:font typeface="Wingdings 3" pitchFamily="18" charset="2"/>
      <p:regular r:id="rId40"/>
    </p:embeddedFont>
    <p:embeddedFont>
      <p:font typeface="Perpetua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09" autoAdjust="0"/>
    <p:restoredTop sz="94650" autoAdjust="0"/>
  </p:normalViewPr>
  <p:slideViewPr>
    <p:cSldViewPr>
      <p:cViewPr>
        <p:scale>
          <a:sx n="64" d="100"/>
          <a:sy n="64" d="100"/>
        </p:scale>
        <p:origin x="-1350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3/23/2014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026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3/23/2014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168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http://fc04.deviantart.net/fs71/f/2012/209/1/d/batman_tumbler_blueprint_wallpaper_by_snowleppard-d58x0zv.png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http://www.mhhe.com/biosci/ap/ap_prep/cem1s9_3.jpg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http://i397.photobucket.com/albums/pp52/ana_amelia/GatoFelix.png</a:t>
            </a:r>
          </a:p>
          <a:p>
            <a:r>
              <a:rPr lang="en-US" dirty="0" smtClean="0"/>
              <a:t>http://thewellnessscientist.com/wp-content/uploads/2013/07/300x226xDNA_double_helix-300x226.png.pagespeed.ic.JZF5opSoPu.png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http://www.chemguide.co.uk/organicprops/aminoacids/dnachain2.gif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http://blogs.riverfronttimes.com/dailyrft/batman_tumbler.jpg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http://www.chemguide.co.uk/organicprops/aminoacids/doublehelix.gif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http://upload.wikimedia.org/wikipedia/commons/7/7a/Biology_organism_collage.png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http://faculty.ccbcmd.edu/biotutorials/dna/images/u4fg6b.jpg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http://www.bio.miami.edu/~cmallery/150/gene/c16x6base-pairs.jpg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25BC9-1CA5-457D-9631-7878472373A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na_strand_bord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dna_large_no_shadow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8746652">
            <a:off x="5798690" y="-1324736"/>
            <a:ext cx="3002965" cy="3931869"/>
          </a:xfrm>
          <a:prstGeom prst="rect">
            <a:avLst/>
          </a:prstGeom>
        </p:spPr>
      </p:pic>
      <p:pic>
        <p:nvPicPr>
          <p:cNvPr id="10" name="Picture 9" descr="dna_larg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609600" y="-195943"/>
            <a:ext cx="6705600" cy="7663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862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000" y="3581400"/>
            <a:ext cx="7753800" cy="1752600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3836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798637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Clr>
                <a:schemeClr val="tx1">
                  <a:lumMod val="95000"/>
                  <a:lumOff val="5000"/>
                </a:schemeClr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81000" y="457200"/>
            <a:ext cx="6858000" cy="6397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91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dna_strand_b_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AEC9E1D5-A097-41F5-8970-170F31EC5362}" type="datetimeFigureOut">
              <a:rPr lang="en-US" smtClean="0"/>
              <a:pPr/>
              <a:t>3/23/2014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0003A-4EBD-4BF1-93FD-A519E6FB2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533400"/>
            <a:ext cx="8251200" cy="457200"/>
          </a:xfrm>
        </p:spPr>
        <p:txBody>
          <a:bodyPr>
            <a:normAutofit/>
          </a:bodyPr>
          <a:lstStyle>
            <a:lvl1pPr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133600" y="274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53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133600" y="1330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040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133600" y="3388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133600" y="4097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133600" y="4876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4800" y="-600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905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505199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505199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76200" y="-600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-76200" y="-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4478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5839" y="1447800"/>
            <a:ext cx="4041775" cy="4068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799012" y="11430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na_strand_b_w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00" y="7321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  <p:sldLayoutId id="2147483665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accent6">
            <a:lumMod val="50000"/>
          </a:schemeClr>
        </a:buClr>
        <a:buFont typeface="Arial" pitchFamily="34" charset="0"/>
        <a:buChar char="•"/>
        <a:defRPr sz="3600" b="1" kern="1200" baseline="0">
          <a:solidFill>
            <a:schemeClr val="accent6">
              <a:lumMod val="50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862601"/>
            <a:ext cx="4724400" cy="860425"/>
          </a:xfrm>
        </p:spPr>
        <p:txBody>
          <a:bodyPr/>
          <a:lstStyle/>
          <a:p>
            <a:r>
              <a:rPr lang="en-US" dirty="0" smtClean="0"/>
              <a:t>The Secret of Life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3581400"/>
            <a:ext cx="4477200" cy="1752600"/>
          </a:xfrm>
          <a:effectLst/>
        </p:spPr>
        <p:txBody>
          <a:bodyPr>
            <a:normAutofit/>
          </a:bodyPr>
          <a:lstStyle/>
          <a:p>
            <a:r>
              <a:rPr lang="en-US" sz="2000" dirty="0" smtClean="0"/>
              <a:t>Ms. Robinson - STEM Biology </a:t>
            </a:r>
          </a:p>
          <a:p>
            <a:r>
              <a:rPr lang="en-US" sz="2000" dirty="0" smtClean="0"/>
              <a:t>Innovation Central High School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7/7a/Biology_organism_coll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0"/>
            <a:ext cx="604793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sz="4000" b="1" dirty="0" smtClean="0"/>
              <a:t>DNA is used to make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u="sng" dirty="0" smtClean="0">
                <a:solidFill>
                  <a:srgbClr val="FF0000"/>
                </a:solidFill>
              </a:rPr>
              <a:t>RNA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4000" b="1" u="sng" dirty="0" smtClean="0"/>
          </a:p>
          <a:p>
            <a:r>
              <a:rPr lang="en-US" sz="4000" b="1" dirty="0" smtClean="0"/>
              <a:t>Which is used to make </a:t>
            </a:r>
            <a:r>
              <a:rPr lang="en-US" sz="4000" b="1" u="sng" dirty="0" smtClean="0">
                <a:solidFill>
                  <a:srgbClr val="FF0000"/>
                </a:solidFill>
              </a:rPr>
              <a:t>Proteins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4000" b="1" dirty="0" smtClean="0"/>
          </a:p>
          <a:p>
            <a:r>
              <a:rPr lang="en-US" sz="4000" b="1" dirty="0" smtClean="0"/>
              <a:t>Which then make up an </a:t>
            </a:r>
            <a:r>
              <a:rPr lang="en-US" sz="4000" b="1" u="sng" dirty="0" smtClean="0">
                <a:solidFill>
                  <a:srgbClr val="FF0000"/>
                </a:solidFill>
              </a:rPr>
              <a:t>Organism</a:t>
            </a:r>
            <a:r>
              <a:rPr lang="en-US" sz="4000" b="1" dirty="0" smtClean="0"/>
              <a:t>.</a:t>
            </a:r>
          </a:p>
          <a:p>
            <a:endParaRPr lang="en-US" sz="4000" b="1" dirty="0" smtClean="0"/>
          </a:p>
          <a:p>
            <a:pPr>
              <a:buNone/>
            </a:pPr>
            <a:r>
              <a:rPr lang="en-US" sz="4000" b="1" u="sng" dirty="0" smtClean="0"/>
              <a:t>Overall Function:</a:t>
            </a:r>
            <a:r>
              <a:rPr lang="en-US" sz="4000" b="1" dirty="0" smtClean="0"/>
              <a:t>  </a:t>
            </a:r>
          </a:p>
          <a:p>
            <a:pPr>
              <a:buNone/>
            </a:pPr>
            <a:r>
              <a:rPr lang="en-US" sz="4000" i="1" dirty="0" smtClean="0"/>
              <a:t>To store and transmit genetic information to make proteins that control the chemical processes in our bodies. </a:t>
            </a:r>
            <a:endParaRPr lang="en-US" sz="4000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sz="4400" u="sng" dirty="0" smtClean="0"/>
              <a:t>What does DNA do?</a:t>
            </a:r>
            <a:endParaRPr lang="en-US" sz="4400" u="sng" dirty="0"/>
          </a:p>
        </p:txBody>
      </p:sp>
      <p:pic>
        <p:nvPicPr>
          <p:cNvPr id="4" name="Picture 3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5" name="Picture 4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u="sng" dirty="0" smtClean="0"/>
              <a:t>What’s DNA made of?</a:t>
            </a:r>
            <a:endParaRPr lang="en-US" sz="4400" u="sng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pPr lvl="0">
              <a:defRPr/>
            </a:pPr>
            <a:r>
              <a:rPr lang="en-US" b="1" dirty="0" smtClean="0"/>
              <a:t>DNA is a chain of </a:t>
            </a:r>
            <a:r>
              <a:rPr lang="en-US" b="1" u="sng" dirty="0" smtClean="0">
                <a:solidFill>
                  <a:srgbClr val="FF0000"/>
                </a:solidFill>
              </a:rPr>
              <a:t>repeating nucleotides</a:t>
            </a:r>
            <a:endParaRPr lang="en-US" b="1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b="1" u="sng" dirty="0" smtClean="0"/>
          </a:p>
          <a:p>
            <a:pPr lvl="0">
              <a:defRPr/>
            </a:pPr>
            <a:r>
              <a:rPr lang="en-US" b="1" dirty="0" smtClean="0"/>
              <a:t>A nucleotide can be broken down into 3 basic parts:</a:t>
            </a:r>
          </a:p>
          <a:p>
            <a:pPr marL="1081278" lvl="1" indent="-514350">
              <a:spcBef>
                <a:spcPts val="400"/>
              </a:spcBef>
              <a:buClr>
                <a:schemeClr val="accent1"/>
              </a:buClr>
              <a:buSzPct val="68000"/>
              <a:buFont typeface="+mj-lt"/>
              <a:buAutoNum type="arabicPeriod"/>
            </a:pPr>
            <a:r>
              <a:rPr lang="en-US" sz="2700" b="1" u="sng" dirty="0" smtClean="0">
                <a:solidFill>
                  <a:srgbClr val="FF0000"/>
                </a:solidFill>
              </a:rPr>
              <a:t>Phosphate backbone</a:t>
            </a:r>
          </a:p>
          <a:p>
            <a:pPr marL="1081278" lvl="1" indent="-514350">
              <a:spcBef>
                <a:spcPts val="400"/>
              </a:spcBef>
              <a:buClr>
                <a:schemeClr val="accent1"/>
              </a:buClr>
              <a:buSzPct val="68000"/>
              <a:buFont typeface="+mj-lt"/>
              <a:buAutoNum type="arabicPeriod"/>
            </a:pPr>
            <a:r>
              <a:rPr lang="en-US" sz="2700" b="1" u="sng" dirty="0" smtClean="0">
                <a:solidFill>
                  <a:srgbClr val="FF0000"/>
                </a:solidFill>
              </a:rPr>
              <a:t>5 Carbon Sugar </a:t>
            </a:r>
            <a:r>
              <a:rPr lang="en-US" sz="2700" b="1" dirty="0" smtClean="0">
                <a:solidFill>
                  <a:srgbClr val="FF0000"/>
                </a:solidFill>
              </a:rPr>
              <a:t>(Pentose)</a:t>
            </a:r>
          </a:p>
          <a:p>
            <a:pPr marL="1081278" lvl="1" indent="-514350">
              <a:spcBef>
                <a:spcPts val="400"/>
              </a:spcBef>
              <a:buClr>
                <a:schemeClr val="accent1"/>
              </a:buClr>
              <a:buSzPct val="68000"/>
              <a:buFont typeface="+mj-lt"/>
              <a:buAutoNum type="arabicPeriod"/>
            </a:pPr>
            <a:r>
              <a:rPr lang="en-US" sz="2700" b="1" u="sng" dirty="0" smtClean="0">
                <a:solidFill>
                  <a:srgbClr val="FF0000"/>
                </a:solidFill>
              </a:rPr>
              <a:t>Nitrogenous Base</a:t>
            </a:r>
          </a:p>
        </p:txBody>
      </p:sp>
      <p:pic>
        <p:nvPicPr>
          <p:cNvPr id="10" name="Picture 9" descr="dna_strand_sl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11" name="Picture 10" descr="dna_strand_sl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What’s DNA made of?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914400" y="1219200"/>
            <a:ext cx="2667000" cy="2667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Phosphate Backbone</a:t>
            </a:r>
            <a:endParaRPr lang="en-US" sz="2600" b="1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5" idx="5"/>
            <a:endCxn id="19" idx="1"/>
          </p:cNvCxnSpPr>
          <p:nvPr/>
        </p:nvCxnSpPr>
        <p:spPr>
          <a:xfrm>
            <a:off x="3190827" y="3495627"/>
            <a:ext cx="466775" cy="8411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96000" y="2057400"/>
            <a:ext cx="2590800" cy="10668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Nitrogenous Base</a:t>
            </a:r>
            <a:endParaRPr lang="en-US" sz="3000" b="1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endCxn id="19" idx="5"/>
          </p:cNvCxnSpPr>
          <p:nvPr/>
        </p:nvCxnSpPr>
        <p:spPr>
          <a:xfrm flipH="1">
            <a:off x="5943598" y="3124200"/>
            <a:ext cx="152402" cy="12125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gular Pentagon 18"/>
          <p:cNvSpPr/>
          <p:nvPr/>
        </p:nvSpPr>
        <p:spPr>
          <a:xfrm>
            <a:off x="3657600" y="3505200"/>
            <a:ext cx="2286000" cy="2177143"/>
          </a:xfrm>
          <a:prstGeom prst="pent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5 Carbon Sugar</a:t>
            </a:r>
            <a:endParaRPr lang="en-US" sz="26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dna_strand_sl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9" name="Picture 8" descr="dna_strand_sl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>
          <a:xfrm>
            <a:off x="281941" y="646087"/>
            <a:ext cx="4572000" cy="1948543"/>
            <a:chOff x="281941" y="646087"/>
            <a:chExt cx="4572000" cy="1948543"/>
          </a:xfrm>
        </p:grpSpPr>
        <p:sp>
          <p:nvSpPr>
            <p:cNvPr id="5" name="Oval 4"/>
            <p:cNvSpPr/>
            <p:nvPr/>
          </p:nvSpPr>
          <p:spPr>
            <a:xfrm>
              <a:off x="281941" y="646087"/>
              <a:ext cx="914400" cy="914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5" idx="5"/>
              <a:endCxn id="19" idx="1"/>
            </p:cNvCxnSpPr>
            <p:nvPr/>
          </p:nvCxnSpPr>
          <p:spPr>
            <a:xfrm>
              <a:off x="1062430" y="1426576"/>
              <a:ext cx="438712" cy="4818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177541" y="722287"/>
              <a:ext cx="1676400" cy="6902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endCxn id="19" idx="5"/>
            </p:cNvCxnSpPr>
            <p:nvPr/>
          </p:nvCxnSpPr>
          <p:spPr>
            <a:xfrm flipH="1">
              <a:off x="2667000" y="1371600"/>
              <a:ext cx="510541" cy="5367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gular Pentagon 18"/>
            <p:cNvSpPr/>
            <p:nvPr/>
          </p:nvSpPr>
          <p:spPr>
            <a:xfrm>
              <a:off x="1501141" y="1484287"/>
              <a:ext cx="1165860" cy="1110343"/>
            </a:xfrm>
            <a:prstGeom prst="pent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48"/>
          <p:cNvGrpSpPr/>
          <p:nvPr/>
        </p:nvGrpSpPr>
        <p:grpSpPr>
          <a:xfrm>
            <a:off x="586741" y="2594626"/>
            <a:ext cx="4572000" cy="2057404"/>
            <a:chOff x="586741" y="2594626"/>
            <a:chExt cx="4572000" cy="2057404"/>
          </a:xfrm>
        </p:grpSpPr>
        <p:sp>
          <p:nvSpPr>
            <p:cNvPr id="26" name="Oval 25"/>
            <p:cNvSpPr/>
            <p:nvPr/>
          </p:nvSpPr>
          <p:spPr>
            <a:xfrm>
              <a:off x="586741" y="2703487"/>
              <a:ext cx="914400" cy="914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/>
            <p:cNvCxnSpPr>
              <a:stCxn id="26" idx="5"/>
              <a:endCxn id="30" idx="1"/>
            </p:cNvCxnSpPr>
            <p:nvPr/>
          </p:nvCxnSpPr>
          <p:spPr>
            <a:xfrm>
              <a:off x="1367230" y="3483976"/>
              <a:ext cx="438712" cy="4818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482341" y="2779687"/>
              <a:ext cx="1676400" cy="6902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/>
            <p:cNvCxnSpPr>
              <a:endCxn id="30" idx="5"/>
            </p:cNvCxnSpPr>
            <p:nvPr/>
          </p:nvCxnSpPr>
          <p:spPr>
            <a:xfrm flipH="1">
              <a:off x="2971800" y="3429000"/>
              <a:ext cx="510541" cy="5367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gular Pentagon 29"/>
            <p:cNvSpPr/>
            <p:nvPr/>
          </p:nvSpPr>
          <p:spPr>
            <a:xfrm>
              <a:off x="1805941" y="3541687"/>
              <a:ext cx="1165860" cy="1110343"/>
            </a:xfrm>
            <a:prstGeom prst="pent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>
              <a:stCxn id="26" idx="7"/>
              <a:endCxn id="19" idx="2"/>
            </p:cNvCxnSpPr>
            <p:nvPr/>
          </p:nvCxnSpPr>
          <p:spPr>
            <a:xfrm flipV="1">
              <a:off x="1367230" y="2594626"/>
              <a:ext cx="356570" cy="2427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9"/>
          <p:cNvGrpSpPr/>
          <p:nvPr/>
        </p:nvGrpSpPr>
        <p:grpSpPr>
          <a:xfrm>
            <a:off x="914400" y="4615539"/>
            <a:ext cx="4572000" cy="2057404"/>
            <a:chOff x="914400" y="4615539"/>
            <a:chExt cx="4572000" cy="2057404"/>
          </a:xfrm>
        </p:grpSpPr>
        <p:sp>
          <p:nvSpPr>
            <p:cNvPr id="37" name="Oval 36"/>
            <p:cNvSpPr/>
            <p:nvPr/>
          </p:nvSpPr>
          <p:spPr>
            <a:xfrm>
              <a:off x="914400" y="4724400"/>
              <a:ext cx="914400" cy="914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>
              <a:stCxn id="37" idx="5"/>
              <a:endCxn id="41" idx="1"/>
            </p:cNvCxnSpPr>
            <p:nvPr/>
          </p:nvCxnSpPr>
          <p:spPr>
            <a:xfrm>
              <a:off x="1694889" y="5504889"/>
              <a:ext cx="438712" cy="4818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3810000" y="4800600"/>
              <a:ext cx="1676400" cy="6902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/>
            <p:cNvCxnSpPr>
              <a:endCxn id="41" idx="5"/>
            </p:cNvCxnSpPr>
            <p:nvPr/>
          </p:nvCxnSpPr>
          <p:spPr>
            <a:xfrm flipH="1">
              <a:off x="3299459" y="5449913"/>
              <a:ext cx="510541" cy="5367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gular Pentagon 40"/>
            <p:cNvSpPr/>
            <p:nvPr/>
          </p:nvSpPr>
          <p:spPr>
            <a:xfrm>
              <a:off x="2133600" y="5562600"/>
              <a:ext cx="1165860" cy="1110343"/>
            </a:xfrm>
            <a:prstGeom prst="pent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7" idx="7"/>
            </p:cNvCxnSpPr>
            <p:nvPr/>
          </p:nvCxnSpPr>
          <p:spPr>
            <a:xfrm flipV="1">
              <a:off x="1694889" y="4615539"/>
              <a:ext cx="356570" cy="2427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gular Pentagon 46"/>
          <p:cNvSpPr/>
          <p:nvPr/>
        </p:nvSpPr>
        <p:spPr>
          <a:xfrm>
            <a:off x="2438400" y="7620000"/>
            <a:ext cx="1165860" cy="1110343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chemeClr val="tx1"/>
              </a:solidFill>
            </a:endParaRPr>
          </a:p>
        </p:txBody>
      </p:sp>
      <p:grpSp>
        <p:nvGrpSpPr>
          <p:cNvPr id="6" name="Group 50"/>
          <p:cNvGrpSpPr/>
          <p:nvPr/>
        </p:nvGrpSpPr>
        <p:grpSpPr>
          <a:xfrm>
            <a:off x="1219200" y="6672939"/>
            <a:ext cx="4572000" cy="1371173"/>
            <a:chOff x="1219200" y="6672939"/>
            <a:chExt cx="4572000" cy="1371173"/>
          </a:xfrm>
        </p:grpSpPr>
        <p:sp>
          <p:nvSpPr>
            <p:cNvPr id="43" name="Oval 42"/>
            <p:cNvSpPr/>
            <p:nvPr/>
          </p:nvSpPr>
          <p:spPr>
            <a:xfrm>
              <a:off x="1219200" y="6781800"/>
              <a:ext cx="914400" cy="914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Connector 43"/>
            <p:cNvCxnSpPr>
              <a:stCxn id="43" idx="5"/>
              <a:endCxn id="47" idx="1"/>
            </p:cNvCxnSpPr>
            <p:nvPr/>
          </p:nvCxnSpPr>
          <p:spPr>
            <a:xfrm>
              <a:off x="1999689" y="7562289"/>
              <a:ext cx="438712" cy="4818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4114800" y="6858000"/>
              <a:ext cx="1676400" cy="6902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/>
            <p:cNvCxnSpPr>
              <a:endCxn id="47" idx="5"/>
            </p:cNvCxnSpPr>
            <p:nvPr/>
          </p:nvCxnSpPr>
          <p:spPr>
            <a:xfrm flipH="1">
              <a:off x="3604259" y="7507313"/>
              <a:ext cx="510541" cy="5367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7"/>
            </p:cNvCxnSpPr>
            <p:nvPr/>
          </p:nvCxnSpPr>
          <p:spPr>
            <a:xfrm flipV="1">
              <a:off x="1999689" y="6672939"/>
              <a:ext cx="356570" cy="2427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85"/>
          <p:cNvGrpSpPr/>
          <p:nvPr/>
        </p:nvGrpSpPr>
        <p:grpSpPr>
          <a:xfrm>
            <a:off x="4953000" y="-457200"/>
            <a:ext cx="5562600" cy="8044543"/>
            <a:chOff x="4953000" y="-457200"/>
            <a:chExt cx="5562600" cy="8044543"/>
          </a:xfrm>
        </p:grpSpPr>
        <p:grpSp>
          <p:nvGrpSpPr>
            <p:cNvPr id="8" name="Group 75"/>
            <p:cNvGrpSpPr/>
            <p:nvPr/>
          </p:nvGrpSpPr>
          <p:grpSpPr>
            <a:xfrm flipH="1" flipV="1">
              <a:off x="4953000" y="-457200"/>
              <a:ext cx="5204459" cy="6026856"/>
              <a:chOff x="5943600" y="685800"/>
              <a:chExt cx="5204459" cy="6026856"/>
            </a:xfrm>
          </p:grpSpPr>
          <p:grpSp>
            <p:nvGrpSpPr>
              <p:cNvPr id="9" name="Group 51"/>
              <p:cNvGrpSpPr/>
              <p:nvPr/>
            </p:nvGrpSpPr>
            <p:grpSpPr>
              <a:xfrm>
                <a:off x="5943600" y="685800"/>
                <a:ext cx="4572000" cy="1948543"/>
                <a:chOff x="281941" y="646087"/>
                <a:chExt cx="4572000" cy="1948543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281941" y="646087"/>
                  <a:ext cx="914400" cy="914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4" name="Straight Connector 53"/>
                <p:cNvCxnSpPr>
                  <a:stCxn id="53" idx="5"/>
                  <a:endCxn id="57" idx="1"/>
                </p:cNvCxnSpPr>
                <p:nvPr/>
              </p:nvCxnSpPr>
              <p:spPr>
                <a:xfrm>
                  <a:off x="1062430" y="1426576"/>
                  <a:ext cx="438712" cy="48182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54"/>
                <p:cNvSpPr/>
                <p:nvPr/>
              </p:nvSpPr>
              <p:spPr>
                <a:xfrm>
                  <a:off x="3177541" y="722287"/>
                  <a:ext cx="1676400" cy="69028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7" idx="5"/>
                </p:cNvCxnSpPr>
                <p:nvPr/>
              </p:nvCxnSpPr>
              <p:spPr>
                <a:xfrm flipH="1">
                  <a:off x="2667000" y="1371600"/>
                  <a:ext cx="510541" cy="53679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gular Pentagon 56"/>
                <p:cNvSpPr/>
                <p:nvPr/>
              </p:nvSpPr>
              <p:spPr>
                <a:xfrm>
                  <a:off x="1501141" y="1484287"/>
                  <a:ext cx="1165860" cy="1110343"/>
                </a:xfrm>
                <a:prstGeom prst="pentago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" name="Group 57"/>
              <p:cNvGrpSpPr/>
              <p:nvPr/>
            </p:nvGrpSpPr>
            <p:grpSpPr>
              <a:xfrm>
                <a:off x="6248400" y="2743200"/>
                <a:ext cx="4572000" cy="1948543"/>
                <a:chOff x="586741" y="2703487"/>
                <a:chExt cx="4572000" cy="1948543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586741" y="2703487"/>
                  <a:ext cx="914400" cy="914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0" name="Straight Connector 59"/>
                <p:cNvCxnSpPr>
                  <a:stCxn id="59" idx="5"/>
                  <a:endCxn id="63" idx="1"/>
                </p:cNvCxnSpPr>
                <p:nvPr/>
              </p:nvCxnSpPr>
              <p:spPr>
                <a:xfrm>
                  <a:off x="1367230" y="3483976"/>
                  <a:ext cx="438712" cy="48182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Rectangle 60"/>
                <p:cNvSpPr/>
                <p:nvPr/>
              </p:nvSpPr>
              <p:spPr>
                <a:xfrm>
                  <a:off x="3482341" y="2779687"/>
                  <a:ext cx="1676400" cy="69028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2" name="Straight Connector 61"/>
                <p:cNvCxnSpPr>
                  <a:endCxn id="63" idx="5"/>
                </p:cNvCxnSpPr>
                <p:nvPr/>
              </p:nvCxnSpPr>
              <p:spPr>
                <a:xfrm flipH="1">
                  <a:off x="2971800" y="3429000"/>
                  <a:ext cx="510541" cy="53679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egular Pentagon 62"/>
                <p:cNvSpPr/>
                <p:nvPr/>
              </p:nvSpPr>
              <p:spPr>
                <a:xfrm>
                  <a:off x="1805941" y="3541687"/>
                  <a:ext cx="1165860" cy="1110343"/>
                </a:xfrm>
                <a:prstGeom prst="pentago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" name="Group 64"/>
              <p:cNvGrpSpPr/>
              <p:nvPr/>
            </p:nvGrpSpPr>
            <p:grpSpPr>
              <a:xfrm>
                <a:off x="6576059" y="4655252"/>
                <a:ext cx="4572000" cy="2057404"/>
                <a:chOff x="914400" y="4615539"/>
                <a:chExt cx="4572000" cy="2057404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914400" y="4724400"/>
                  <a:ext cx="914400" cy="914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7" name="Straight Connector 66"/>
                <p:cNvCxnSpPr>
                  <a:stCxn id="66" idx="5"/>
                  <a:endCxn id="70" idx="1"/>
                </p:cNvCxnSpPr>
                <p:nvPr/>
              </p:nvCxnSpPr>
              <p:spPr>
                <a:xfrm>
                  <a:off x="1694889" y="5504889"/>
                  <a:ext cx="438712" cy="48182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67"/>
                <p:cNvSpPr/>
                <p:nvPr/>
              </p:nvSpPr>
              <p:spPr>
                <a:xfrm>
                  <a:off x="3810000" y="4800600"/>
                  <a:ext cx="1676400" cy="69028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9" name="Straight Connector 68"/>
                <p:cNvCxnSpPr>
                  <a:endCxn id="70" idx="5"/>
                </p:cNvCxnSpPr>
                <p:nvPr/>
              </p:nvCxnSpPr>
              <p:spPr>
                <a:xfrm flipH="1">
                  <a:off x="3299459" y="5449913"/>
                  <a:ext cx="510541" cy="53679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egular Pentagon 69"/>
                <p:cNvSpPr/>
                <p:nvPr/>
              </p:nvSpPr>
              <p:spPr>
                <a:xfrm>
                  <a:off x="2133600" y="5562600"/>
                  <a:ext cx="1165860" cy="1110343"/>
                </a:xfrm>
                <a:prstGeom prst="pentago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1" name="Straight Connector 70"/>
                <p:cNvCxnSpPr>
                  <a:stCxn id="66" idx="7"/>
                </p:cNvCxnSpPr>
                <p:nvPr/>
              </p:nvCxnSpPr>
              <p:spPr>
                <a:xfrm flipV="1">
                  <a:off x="1694889" y="4615539"/>
                  <a:ext cx="356570" cy="2427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" name="Straight Connector 71"/>
              <p:cNvCxnSpPr>
                <a:stCxn id="59" idx="7"/>
                <a:endCxn id="57" idx="2"/>
              </p:cNvCxnSpPr>
              <p:nvPr/>
            </p:nvCxnSpPr>
            <p:spPr>
              <a:xfrm flipV="1">
                <a:off x="7028889" y="2634339"/>
                <a:ext cx="356570" cy="2427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76"/>
            <p:cNvGrpSpPr/>
            <p:nvPr/>
          </p:nvGrpSpPr>
          <p:grpSpPr>
            <a:xfrm flipH="1" flipV="1">
              <a:off x="5943600" y="5435745"/>
              <a:ext cx="4572000" cy="2151598"/>
              <a:chOff x="914400" y="4724400"/>
              <a:chExt cx="4572000" cy="2151598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914400" y="4724400"/>
                <a:ext cx="914400" cy="9144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9" name="Straight Connector 78"/>
              <p:cNvCxnSpPr>
                <a:stCxn id="78" idx="5"/>
                <a:endCxn id="82" idx="1"/>
              </p:cNvCxnSpPr>
              <p:nvPr/>
            </p:nvCxnSpPr>
            <p:spPr>
              <a:xfrm>
                <a:off x="1694889" y="5504889"/>
                <a:ext cx="438712" cy="48182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79"/>
              <p:cNvSpPr/>
              <p:nvPr/>
            </p:nvSpPr>
            <p:spPr>
              <a:xfrm>
                <a:off x="3810000" y="4800600"/>
                <a:ext cx="1676400" cy="6902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1" name="Straight Connector 80"/>
              <p:cNvCxnSpPr>
                <a:endCxn id="82" idx="5"/>
              </p:cNvCxnSpPr>
              <p:nvPr/>
            </p:nvCxnSpPr>
            <p:spPr>
              <a:xfrm flipH="1">
                <a:off x="3299459" y="5449913"/>
                <a:ext cx="510541" cy="53679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gular Pentagon 81"/>
              <p:cNvSpPr/>
              <p:nvPr/>
            </p:nvSpPr>
            <p:spPr>
              <a:xfrm>
                <a:off x="2133600" y="5562600"/>
                <a:ext cx="1165860" cy="1110343"/>
              </a:xfrm>
              <a:prstGeom prst="pentag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3" name="Straight Connector 82"/>
              <p:cNvCxnSpPr>
                <a:stCxn id="53" idx="7"/>
                <a:endCxn id="82" idx="2"/>
              </p:cNvCxnSpPr>
              <p:nvPr/>
            </p:nvCxnSpPr>
            <p:spPr>
              <a:xfrm flipV="1">
                <a:off x="2053030" y="6672939"/>
                <a:ext cx="303229" cy="2030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In DNA there are </a:t>
            </a:r>
            <a:r>
              <a:rPr lang="en-US" b="1" dirty="0" smtClean="0"/>
              <a:t>4 Nitrogenous Bases</a:t>
            </a:r>
          </a:p>
          <a:p>
            <a:pPr lvl="1"/>
            <a:r>
              <a:rPr lang="en-US" sz="3600" dirty="0" smtClean="0"/>
              <a:t>The </a:t>
            </a:r>
            <a:r>
              <a:rPr lang="en-US" sz="3600" b="1" u="sng" dirty="0" smtClean="0">
                <a:solidFill>
                  <a:srgbClr val="00B050"/>
                </a:solidFill>
              </a:rPr>
              <a:t>2</a:t>
            </a:r>
            <a:r>
              <a:rPr lang="en-US" sz="3600" dirty="0" smtClean="0"/>
              <a:t> ringed </a:t>
            </a:r>
            <a:r>
              <a:rPr lang="en-US" sz="3600" b="1" u="sng" dirty="0" smtClean="0">
                <a:solidFill>
                  <a:srgbClr val="00B050"/>
                </a:solidFill>
              </a:rPr>
              <a:t>Purines</a:t>
            </a:r>
            <a:endParaRPr lang="en-US" sz="3600" b="1" dirty="0" smtClean="0">
              <a:solidFill>
                <a:srgbClr val="00B050"/>
              </a:solidFill>
            </a:endParaRPr>
          </a:p>
          <a:p>
            <a:pPr lvl="2"/>
            <a:r>
              <a:rPr lang="en-US" sz="3200" b="1" u="sng" dirty="0" smtClean="0"/>
              <a:t>Adenine</a:t>
            </a:r>
          </a:p>
          <a:p>
            <a:pPr lvl="2"/>
            <a:r>
              <a:rPr lang="en-US" sz="3200" b="1" u="sng" dirty="0" smtClean="0"/>
              <a:t>Guanine</a:t>
            </a:r>
          </a:p>
          <a:p>
            <a:pPr lvl="2"/>
            <a:endParaRPr lang="en-US" sz="3200" b="1" u="sng" dirty="0" smtClean="0"/>
          </a:p>
          <a:p>
            <a:pPr lvl="1"/>
            <a:r>
              <a:rPr lang="en-US" sz="3600" dirty="0" smtClean="0"/>
              <a:t>The </a:t>
            </a:r>
            <a:r>
              <a:rPr lang="en-US" sz="3600" b="1" u="sng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/>
              <a:t> ringed </a:t>
            </a:r>
            <a:r>
              <a:rPr lang="en-US" sz="3600" b="1" u="sng" dirty="0" smtClean="0">
                <a:solidFill>
                  <a:srgbClr val="FF0000"/>
                </a:solidFill>
              </a:rPr>
              <a:t>Pyrimidines</a:t>
            </a:r>
          </a:p>
          <a:p>
            <a:pPr lvl="2"/>
            <a:r>
              <a:rPr lang="en-US" sz="3200" u="sng" dirty="0" smtClean="0"/>
              <a:t>Thymine</a:t>
            </a:r>
          </a:p>
          <a:p>
            <a:pPr lvl="2"/>
            <a:r>
              <a:rPr lang="en-US" sz="3200" u="sng" dirty="0" smtClean="0"/>
              <a:t>Cytosine</a:t>
            </a:r>
            <a:endParaRPr lang="en-US" sz="3200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Nitrogenous Bases</a:t>
            </a:r>
            <a:endParaRPr lang="en-US" dirty="0"/>
          </a:p>
        </p:txBody>
      </p:sp>
      <p:pic>
        <p:nvPicPr>
          <p:cNvPr id="4" name="Picture 3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5" name="Picture 4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faculty.ccbcmd.edu/biotutorials/dna/images/u4fg6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0447"/>
            <a:ext cx="8153400" cy="6767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Base Pairing</a:t>
            </a:r>
            <a:endParaRPr lang="en-US" u="sng" dirty="0"/>
          </a:p>
        </p:txBody>
      </p:sp>
      <p:pic>
        <p:nvPicPr>
          <p:cNvPr id="4" name="Picture 2" descr="http://www.bio.miami.edu/~cmallery/150/gene/c16x6base-pai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0" y="0"/>
            <a:ext cx="4819650" cy="687366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4191000" cy="5486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b="1" dirty="0" smtClean="0"/>
              <a:t>These nitrogenous       bases pair up         specifically:</a:t>
            </a:r>
          </a:p>
          <a:p>
            <a:endParaRPr lang="en-US" sz="3600" b="1" dirty="0" smtClean="0"/>
          </a:p>
          <a:p>
            <a:pPr lvl="1"/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Adenine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Thymine</a:t>
            </a:r>
          </a:p>
          <a:p>
            <a:pPr lvl="1">
              <a:buNone/>
            </a:pPr>
            <a:r>
              <a:rPr lang="en-US" sz="3200" b="1" dirty="0" smtClean="0"/>
              <a:t>			&amp;</a:t>
            </a:r>
          </a:p>
          <a:p>
            <a:pPr lvl="1"/>
            <a:r>
              <a:rPr lang="en-US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Guanine</a:t>
            </a:r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Cytosine</a:t>
            </a:r>
            <a:endParaRPr lang="en-US" sz="32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Base Pairing – </a:t>
            </a:r>
            <a:r>
              <a:rPr lang="en-US" u="sng" dirty="0" smtClean="0"/>
              <a:t>Hydrogen</a:t>
            </a:r>
            <a:r>
              <a:rPr lang="en-US" dirty="0" smtClean="0"/>
              <a:t> Bonds</a:t>
            </a:r>
            <a:endParaRPr lang="en-US" dirty="0"/>
          </a:p>
        </p:txBody>
      </p:sp>
      <p:pic>
        <p:nvPicPr>
          <p:cNvPr id="86018" name="Picture 2" descr="http://www.mhhe.com/biosci/ap/ap_prep/cem1s9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1891"/>
            <a:ext cx="7591425" cy="5716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9144000" cy="556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Label the Phosphates</a:t>
            </a:r>
          </a:p>
          <a:p>
            <a:pPr lvl="1"/>
            <a:r>
              <a:rPr lang="en-US" sz="2400" b="1" dirty="0" smtClean="0"/>
              <a:t>P</a:t>
            </a:r>
          </a:p>
          <a:p>
            <a:pPr>
              <a:buNone/>
            </a:pPr>
            <a:r>
              <a:rPr lang="en-US" sz="2400" b="1" dirty="0" smtClean="0"/>
              <a:t>Label the Sugars</a:t>
            </a:r>
          </a:p>
          <a:p>
            <a:pPr lvl="1"/>
            <a:r>
              <a:rPr lang="en-US" sz="2400" b="1" dirty="0" smtClean="0"/>
              <a:t>S</a:t>
            </a:r>
          </a:p>
          <a:p>
            <a:pPr>
              <a:buNone/>
            </a:pPr>
            <a:r>
              <a:rPr lang="en-US" sz="2400" b="1" dirty="0" smtClean="0"/>
              <a:t>Label the left bases</a:t>
            </a:r>
          </a:p>
          <a:p>
            <a:pPr lvl="1"/>
            <a:r>
              <a:rPr lang="en-US" sz="2400" b="1" dirty="0" smtClean="0"/>
              <a:t>A</a:t>
            </a:r>
          </a:p>
          <a:p>
            <a:pPr lvl="1"/>
            <a:r>
              <a:rPr lang="en-US" sz="2400" b="1" dirty="0" smtClean="0"/>
              <a:t>G</a:t>
            </a:r>
          </a:p>
          <a:p>
            <a:pPr lvl="1"/>
            <a:r>
              <a:rPr lang="en-US" sz="2400" b="1" dirty="0" smtClean="0"/>
              <a:t>C</a:t>
            </a:r>
          </a:p>
          <a:p>
            <a:pPr lvl="1"/>
            <a:r>
              <a:rPr lang="en-US" sz="2400" b="1" dirty="0" smtClean="0"/>
              <a:t>T</a:t>
            </a:r>
          </a:p>
          <a:p>
            <a:pPr lvl="1">
              <a:buNone/>
            </a:pPr>
            <a:endParaRPr lang="en-US" sz="2400" b="1" dirty="0" smtClean="0"/>
          </a:p>
          <a:p>
            <a:r>
              <a:rPr lang="en-US" sz="2400" b="1" dirty="0" smtClean="0"/>
              <a:t>Write those base’s compliments on the right</a:t>
            </a:r>
          </a:p>
          <a:p>
            <a:r>
              <a:rPr lang="en-US" sz="2400" b="1" dirty="0" smtClean="0"/>
              <a:t>Indicate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the H-bonds </a:t>
            </a:r>
            <a:r>
              <a:rPr lang="en-US" sz="2400" b="1" dirty="0" smtClean="0"/>
              <a:t>are (between the bases)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On your notes…</a:t>
            </a:r>
            <a:endParaRPr lang="en-US" u="sng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57200"/>
            <a:ext cx="4773344" cy="4287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76400"/>
            <a:ext cx="80772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rPr>
              <a:t>What is DNA?</a:t>
            </a:r>
          </a:p>
          <a:p>
            <a:pPr marL="742950" marR="0" lvl="0" indent="-74295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70000"/>
              <a:buFont typeface="+mj-lt"/>
              <a:buAutoNum type="arabicPeriod"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70000"/>
              <a:buFont typeface="+mj-lt"/>
              <a:buAutoNum type="arabicPeriod"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rPr>
              <a:t>What does it do?</a:t>
            </a:r>
          </a:p>
          <a:p>
            <a:pPr marL="742950" marR="0" lvl="0" indent="-74295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70000"/>
              <a:buFont typeface="+mj-lt"/>
              <a:buAutoNum type="arabicPeriod"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70000"/>
              <a:buFont typeface="+mj-lt"/>
              <a:buAutoNum type="arabicPeriod"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rPr>
              <a:t>What’s DNA made of?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Segoe UI" pitchFamily="34" charset="0"/>
              </a:rPr>
              <a:t>Warm Up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Historical Aspect of DNA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i="1" dirty="0" smtClean="0"/>
              <a:t>James Watson, Francis Crick, Rosalind Franklin and Maurice Wilkins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controls>
      <p:control spid="3074" name="ShockwaveFlash1" r:id="rId2" imgW="9144000" imgH="586728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05936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1951… that’s only…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65 years ago.  Not that long at all.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Science is always evolving!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New discoveries are made daily.</a:t>
            </a:r>
            <a:endParaRPr lang="en-US" sz="3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u="sng" dirty="0" smtClean="0"/>
              <a:t>When was the structure of DNA solved?</a:t>
            </a:r>
            <a:endParaRPr lang="en-US" sz="3200" u="sng" dirty="0"/>
          </a:p>
        </p:txBody>
      </p:sp>
      <p:pic>
        <p:nvPicPr>
          <p:cNvPr id="4" name="Picture 3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5" name="Picture 4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59364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DNA is what shape?</a:t>
            </a:r>
          </a:p>
          <a:p>
            <a:endParaRPr lang="en-US" b="1" dirty="0" smtClean="0"/>
          </a:p>
          <a:p>
            <a:r>
              <a:rPr lang="en-US" b="1" dirty="0" smtClean="0"/>
              <a:t>Why is that important?</a:t>
            </a:r>
          </a:p>
          <a:p>
            <a:endParaRPr lang="en-US" b="1" dirty="0" smtClean="0"/>
          </a:p>
          <a:p>
            <a:r>
              <a:rPr lang="en-US" b="1" dirty="0" smtClean="0"/>
              <a:t>What are the four known base pairs?</a:t>
            </a:r>
          </a:p>
          <a:p>
            <a:endParaRPr lang="en-US" b="1" dirty="0" smtClean="0"/>
          </a:p>
          <a:p>
            <a:r>
              <a:rPr lang="en-US" b="1" dirty="0" smtClean="0"/>
              <a:t>Which ones bond together?</a:t>
            </a:r>
          </a:p>
          <a:p>
            <a:endParaRPr lang="en-US" b="1" dirty="0" smtClean="0"/>
          </a:p>
          <a:p>
            <a:r>
              <a:rPr lang="en-US" b="1" dirty="0" smtClean="0"/>
              <a:t>How are the bases linked together?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u="sng" dirty="0" smtClean="0"/>
              <a:t>What else did we learn from the video?</a:t>
            </a:r>
            <a:endParaRPr lang="en-US" sz="3200" u="sng" dirty="0"/>
          </a:p>
        </p:txBody>
      </p:sp>
      <p:pic>
        <p:nvPicPr>
          <p:cNvPr id="4" name="Picture 3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5" name="Picture 4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 double Felix…</a:t>
            </a:r>
          </a:p>
          <a:p>
            <a:r>
              <a:rPr lang="en-US" sz="3600" b="1" dirty="0" smtClean="0"/>
              <a:t>No… wait…</a:t>
            </a:r>
          </a:p>
          <a:p>
            <a:r>
              <a:rPr lang="en-US" sz="3600" b="1" dirty="0" smtClean="0"/>
              <a:t>That’s not right…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A </a:t>
            </a:r>
            <a:r>
              <a:rPr lang="en-US" sz="3600" b="1" u="sng" dirty="0" smtClean="0">
                <a:solidFill>
                  <a:srgbClr val="FF0000"/>
                </a:solidFill>
              </a:rPr>
              <a:t>double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</a:rPr>
              <a:t>HELIX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4000" u="sng" dirty="0" smtClean="0"/>
              <a:t>The shape of DNA</a:t>
            </a:r>
            <a:endParaRPr lang="en-US" sz="4000" u="sng" dirty="0"/>
          </a:p>
        </p:txBody>
      </p:sp>
      <p:grpSp>
        <p:nvGrpSpPr>
          <p:cNvPr id="4" name="Group 8"/>
          <p:cNvGrpSpPr/>
          <p:nvPr/>
        </p:nvGrpSpPr>
        <p:grpSpPr>
          <a:xfrm>
            <a:off x="0" y="3200400"/>
            <a:ext cx="9525000" cy="3886200"/>
            <a:chOff x="0" y="3200400"/>
            <a:chExt cx="9525000" cy="3886200"/>
          </a:xfrm>
        </p:grpSpPr>
        <p:pic>
          <p:nvPicPr>
            <p:cNvPr id="6" name="Picture 2" descr="http://i397.photobucket.com/albums/pp52/ana_amelia/GatoFeli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3200400"/>
              <a:ext cx="3810000" cy="3810000"/>
            </a:xfrm>
            <a:prstGeom prst="rect">
              <a:avLst/>
            </a:prstGeom>
            <a:noFill/>
          </p:spPr>
        </p:pic>
        <p:pic>
          <p:nvPicPr>
            <p:cNvPr id="7" name="Picture 2" descr="http://i397.photobucket.com/albums/pp52/ana_amelia/GatoFeli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0" y="3276600"/>
              <a:ext cx="3810000" cy="3810000"/>
            </a:xfrm>
            <a:prstGeom prst="rect">
              <a:avLst/>
            </a:prstGeom>
            <a:noFill/>
          </p:spPr>
        </p:pic>
      </p:grpSp>
      <p:pic>
        <p:nvPicPr>
          <p:cNvPr id="1028" name="Picture 4" descr="http://thewellnessscientist.com/wp-content/uploads/2013/07/300x226xDNA_double_helix-300x226.png.pagespeed.ic.JZF5opSoP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5330">
            <a:off x="885519" y="268862"/>
            <a:ext cx="7645446" cy="6668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chemguide.co.uk/organicprops/aminoacids/dnachain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8462" y="1295400"/>
            <a:ext cx="5981138" cy="4495800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19600" y="1"/>
            <a:ext cx="4724400" cy="14478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Each individual strand of DNA is held together by strong </a:t>
            </a:r>
            <a:r>
              <a:rPr lang="en-US" b="1" u="sng" dirty="0" smtClean="0">
                <a:solidFill>
                  <a:srgbClr val="FF0000"/>
                </a:solidFill>
              </a:rPr>
              <a:t>covalent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bonds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4724400" cy="1143000"/>
          </a:xfrm>
        </p:spPr>
        <p:txBody>
          <a:bodyPr/>
          <a:lstStyle/>
          <a:p>
            <a:r>
              <a:rPr lang="en-US" dirty="0" smtClean="0"/>
              <a:t>The Double Helix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4191000"/>
            <a:ext cx="4724400" cy="1828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endParaRPr lang="en-US" sz="2800" u="sng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0" y="3352800"/>
            <a:ext cx="3733800" cy="3505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sz="2700" b="1" dirty="0" smtClean="0"/>
              <a:t>The two strands are held together by much weaker </a:t>
            </a:r>
            <a:r>
              <a:rPr lang="en-US" sz="2700" b="1" u="sng" dirty="0" smtClean="0">
                <a:solidFill>
                  <a:srgbClr val="00B050"/>
                </a:solidFill>
              </a:rPr>
              <a:t>hydrogen</a:t>
            </a:r>
            <a:r>
              <a:rPr lang="en-US" sz="2700" b="1" dirty="0" smtClean="0">
                <a:solidFill>
                  <a:srgbClr val="00B050"/>
                </a:solidFill>
              </a:rPr>
              <a:t> </a:t>
            </a:r>
            <a:r>
              <a:rPr lang="en-US" sz="2700" b="1" u="sng" dirty="0" smtClean="0">
                <a:solidFill>
                  <a:srgbClr val="00B050"/>
                </a:solidFill>
              </a:rPr>
              <a:t>bonds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b="1" dirty="0" smtClean="0"/>
              <a:t>Which form between the complimentary nitrogenous bases</a:t>
            </a:r>
            <a:endParaRPr kumimoji="0" lang="en-US" sz="27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11"/>
          <p:cNvGrpSpPr/>
          <p:nvPr/>
        </p:nvGrpSpPr>
        <p:grpSpPr>
          <a:xfrm>
            <a:off x="3112609" y="1040545"/>
            <a:ext cx="4290380" cy="5244360"/>
            <a:chOff x="3112609" y="1040545"/>
            <a:chExt cx="4290380" cy="5244360"/>
          </a:xfrm>
        </p:grpSpPr>
        <p:sp>
          <p:nvSpPr>
            <p:cNvPr id="10" name="Rectangle 9"/>
            <p:cNvSpPr/>
            <p:nvPr/>
          </p:nvSpPr>
          <p:spPr>
            <a:xfrm rot="20040834">
              <a:off x="5988300" y="1141850"/>
              <a:ext cx="1414689" cy="51430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20040834">
              <a:off x="3112609" y="1040545"/>
              <a:ext cx="1414689" cy="51430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 rot="20040834">
            <a:off x="4830922" y="1122469"/>
            <a:ext cx="850177" cy="5143055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714373" y="-381000"/>
            <a:ext cx="2085973" cy="8305800"/>
          </a:xfrm>
          <a:prstGeom prst="rect">
            <a:avLst/>
          </a:prstGeom>
        </p:spPr>
      </p:pic>
      <p:pic>
        <p:nvPicPr>
          <p:cNvPr id="12" name="Picture 11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848600" y="-381000"/>
            <a:ext cx="2085973" cy="8305800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7391400" cy="639763"/>
          </a:xfrm>
        </p:spPr>
        <p:txBody>
          <a:bodyPr/>
          <a:lstStyle/>
          <a:p>
            <a:pPr>
              <a:buNone/>
            </a:pPr>
            <a:r>
              <a:rPr lang="en-US" sz="4000" u="sng" dirty="0" smtClean="0"/>
              <a:t>DNA Concept Map</a:t>
            </a:r>
            <a:endParaRPr lang="en-US" sz="4000" u="sng" dirty="0"/>
          </a:p>
        </p:txBody>
      </p:sp>
      <p:sp>
        <p:nvSpPr>
          <p:cNvPr id="14" name="Oval 13"/>
          <p:cNvSpPr/>
          <p:nvPr/>
        </p:nvSpPr>
        <p:spPr>
          <a:xfrm>
            <a:off x="3581400" y="609600"/>
            <a:ext cx="22098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96000" y="3124200"/>
            <a:ext cx="2362200" cy="1600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2000" y="3276600"/>
            <a:ext cx="2362200" cy="1600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581400" y="2133600"/>
            <a:ext cx="22860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267200" y="54864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05200" y="3505200"/>
            <a:ext cx="2362200" cy="1600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00800" y="54864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34000" y="54864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67600" y="54864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14" idx="4"/>
          </p:cNvCxnSpPr>
          <p:nvPr/>
        </p:nvCxnSpPr>
        <p:spPr>
          <a:xfrm>
            <a:off x="4686300" y="1600200"/>
            <a:ext cx="0" cy="5334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724400" y="3124200"/>
            <a:ext cx="0" cy="5334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5" idx="1"/>
          </p:cNvCxnSpPr>
          <p:nvPr/>
        </p:nvCxnSpPr>
        <p:spPr>
          <a:xfrm>
            <a:off x="5791200" y="2819400"/>
            <a:ext cx="650736" cy="539144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6" idx="7"/>
          </p:cNvCxnSpPr>
          <p:nvPr/>
        </p:nvCxnSpPr>
        <p:spPr>
          <a:xfrm flipH="1">
            <a:off x="2778264" y="2819400"/>
            <a:ext cx="879336" cy="691544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772400" y="4648200"/>
            <a:ext cx="152400" cy="8382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010400" y="4724400"/>
            <a:ext cx="152400" cy="8382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21" idx="7"/>
          </p:cNvCxnSpPr>
          <p:nvPr/>
        </p:nvCxnSpPr>
        <p:spPr>
          <a:xfrm flipH="1">
            <a:off x="6179530" y="4648200"/>
            <a:ext cx="602270" cy="98327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18" idx="7"/>
          </p:cNvCxnSpPr>
          <p:nvPr/>
        </p:nvCxnSpPr>
        <p:spPr>
          <a:xfrm flipH="1">
            <a:off x="5112730" y="4495800"/>
            <a:ext cx="1356940" cy="113567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394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4000" u="sng" dirty="0" smtClean="0"/>
              <a:t>Overview of DNA</a:t>
            </a:r>
            <a:endParaRPr lang="en-US" sz="4000" u="sng" dirty="0"/>
          </a:p>
        </p:txBody>
      </p:sp>
    </p:spTree>
    <p:controls>
      <p:control spid="4098" name="ShockwaveFlash1" r:id="rId2" imgW="9144000" imgH="609588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ctrTitle"/>
          </p:nvPr>
        </p:nvSpPr>
        <p:spPr>
          <a:xfrm>
            <a:off x="1828800" y="1066800"/>
            <a:ext cx="7772400" cy="860425"/>
          </a:xfrm>
        </p:spPr>
        <p:txBody>
          <a:bodyPr/>
          <a:lstStyle/>
          <a:p>
            <a:pPr>
              <a:buNone/>
            </a:pPr>
            <a:r>
              <a:rPr lang="en-US" sz="4000" u="sng" dirty="0" smtClean="0"/>
              <a:t>References</a:t>
            </a:r>
            <a:br>
              <a:rPr lang="en-US" sz="4000" u="sng" dirty="0" smtClean="0"/>
            </a:br>
            <a:endParaRPr lang="en-US" sz="40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1828800"/>
            <a:ext cx="4876800" cy="1752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sz="2400" dirty="0" err="1" smtClean="0"/>
              <a:t>DenHartigh</a:t>
            </a:r>
            <a:r>
              <a:rPr lang="en-US" sz="2400" dirty="0" smtClean="0"/>
              <a:t>, D. (2014). DNA UNIT 1 [PowerPoint].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dna_strand_sli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34" name="Picture 33" descr="dna_strand_sli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  <p:pic>
        <p:nvPicPr>
          <p:cNvPr id="31" name="Picture 30" descr="dna_strand_small_no_bord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43638">
            <a:off x="1043652" y="4385784"/>
            <a:ext cx="1629537" cy="2133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Driving Force of Life </a:t>
            </a:r>
            <a:endParaRPr lang="en-US" dirty="0"/>
          </a:p>
        </p:txBody>
      </p:sp>
    </p:spTree>
    <p:controls>
      <p:control spid="1026" name="ShockwaveFlash1" r:id="rId2" imgW="8458200" imgH="586728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pic>
        <p:nvPicPr>
          <p:cNvPr id="34" name="Picture 33" descr="dna_strand_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101013" y="-381000"/>
            <a:ext cx="2085973" cy="8305800"/>
          </a:xfrm>
          <a:prstGeom prst="rect">
            <a:avLst/>
          </a:prstGeom>
        </p:spPr>
      </p:pic>
      <p:pic>
        <p:nvPicPr>
          <p:cNvPr id="31" name="Picture 30" descr="dna_strand_small_no_bor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43638">
            <a:off x="1043652" y="4385784"/>
            <a:ext cx="1629537" cy="2133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Video Reflection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762000"/>
            <a:ext cx="8229600" cy="5867400"/>
          </a:xfrm>
          <a:prstGeom prst="roundRect">
            <a:avLst/>
          </a:prstGeom>
          <a:solidFill>
            <a:schemeClr val="bg1">
              <a:lumMod val="95000"/>
              <a:alpha val="75000"/>
            </a:schemeClr>
          </a:soli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6800" y="990600"/>
            <a:ext cx="6858000" cy="5334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What is life?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/>
              <a:t>What is the driving force of life that connects us all?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/>
              <a:t>What are the 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  <a:r>
              <a:rPr lang="en-US" sz="3200" b="1" dirty="0" smtClean="0"/>
              <a:t> for all living things?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na_strand_small_no_bor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900384">
            <a:off x="6772281" y="489673"/>
            <a:ext cx="2438400" cy="31926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DNA &amp; LIFE </a:t>
            </a:r>
            <a:endParaRPr lang="en-US" dirty="0"/>
          </a:p>
        </p:txBody>
      </p:sp>
      <p:pic>
        <p:nvPicPr>
          <p:cNvPr id="19" name="Picture 18" descr="dna_strand_sl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38225" y="-381000"/>
            <a:ext cx="2076450" cy="8305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0" y="685800"/>
            <a:ext cx="81534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/>
              <a:t>Requirements of Life</a:t>
            </a:r>
            <a:endParaRPr lang="en-US" sz="2800" b="1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800" b="1" i="1" dirty="0" smtClean="0"/>
              <a:t>Reproduction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b="1" i="1" dirty="0" smtClean="0"/>
              <a:t>Growth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b="1" i="1" dirty="0" smtClean="0"/>
              <a:t>Metabolism (Chemical Processes)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b="1" i="1" dirty="0" smtClean="0"/>
              <a:t>Response/Reaction to Environment </a:t>
            </a:r>
          </a:p>
          <a:p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*DNA is needed by every living organism because it is the information that is needed to allow living organisms to grow, survive and reproduce. </a:t>
            </a:r>
          </a:p>
          <a:p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*Living things are made up of cells, and with DNA these cells just can’t exist!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382000" cy="50593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/>
              <a:t>Many definitions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4000" b="1" dirty="0" smtClean="0">
                <a:solidFill>
                  <a:srgbClr val="FF0000"/>
                </a:solidFill>
              </a:rPr>
              <a:t>D</a:t>
            </a:r>
            <a:r>
              <a:rPr lang="en-US" sz="4000" dirty="0" smtClean="0"/>
              <a:t>eoxyribo</a:t>
            </a:r>
            <a:r>
              <a:rPr lang="en-US" sz="4000" b="1" dirty="0" smtClean="0">
                <a:solidFill>
                  <a:srgbClr val="FF0000"/>
                </a:solidFill>
              </a:rPr>
              <a:t>n</a:t>
            </a:r>
            <a:r>
              <a:rPr lang="en-US" sz="4000" dirty="0" smtClean="0"/>
              <a:t>ucleic 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dirty="0" smtClean="0"/>
              <a:t>cid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4000" dirty="0" smtClean="0"/>
              <a:t>A molecular </a:t>
            </a:r>
            <a:r>
              <a:rPr lang="en-US" sz="4000" b="1" dirty="0" smtClean="0"/>
              <a:t>blueprint</a:t>
            </a:r>
            <a:r>
              <a:rPr lang="en-US" sz="4000" dirty="0" smtClean="0"/>
              <a:t> for a living thing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4000" dirty="0" smtClean="0"/>
              <a:t>The carrier of </a:t>
            </a:r>
            <a:r>
              <a:rPr lang="en-US" sz="4000" b="1" dirty="0" smtClean="0"/>
              <a:t>genetic information </a:t>
            </a:r>
            <a:endParaRPr lang="en-US" sz="4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5400" u="sng" dirty="0" smtClean="0"/>
              <a:t>What’s DNA?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4.deviantart.net/fs71/f/2012/209/1/d/batman_tumbler_blueprint_wallpaper_by_snowleppard-d58x0z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blogs.riverfronttimes.com/dailyrft/batman_tumb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" y="274320"/>
            <a:ext cx="9144000" cy="612648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chemguide.co.uk/organicprops/aminoacids/doublehelix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6652448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57282">
  <a:themeElements>
    <a:clrScheme name="Custom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ED62F"/>
      </a:accent3>
      <a:accent4>
        <a:srgbClr val="CBCB15"/>
      </a:accent4>
      <a:accent5>
        <a:srgbClr val="7CCA62"/>
      </a:accent5>
      <a:accent6>
        <a:srgbClr val="541484"/>
      </a:accent6>
      <a:hlink>
        <a:srgbClr val="A44FE3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ACEF97D-AFBF-40CF-B6A4-760A1BDBFF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TS101857282</Template>
  <TotalTime>155</TotalTime>
  <Words>501</Words>
  <Application>Microsoft Office PowerPoint</Application>
  <PresentationFormat>On-screen Show (4:3)</PresentationFormat>
  <Paragraphs>139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Century Gothic</vt:lpstr>
      <vt:lpstr>Segoe UI</vt:lpstr>
      <vt:lpstr>Wingdings 3</vt:lpstr>
      <vt:lpstr>Perpetua</vt:lpstr>
      <vt:lpstr>Calibri</vt:lpstr>
      <vt:lpstr>TS101857282</vt:lpstr>
      <vt:lpstr>The Secret of Life</vt:lpstr>
      <vt:lpstr>Slide 2</vt:lpstr>
      <vt:lpstr>The Driving Force of Life </vt:lpstr>
      <vt:lpstr>Video Reflection </vt:lpstr>
      <vt:lpstr>DNA &amp; LIFE </vt:lpstr>
      <vt:lpstr>What’s DNA?</vt:lpstr>
      <vt:lpstr>Slide 7</vt:lpstr>
      <vt:lpstr>Slide 8</vt:lpstr>
      <vt:lpstr>Slide 9</vt:lpstr>
      <vt:lpstr>Slide 10</vt:lpstr>
      <vt:lpstr>What does DNA do?</vt:lpstr>
      <vt:lpstr>What’s DNA made of?</vt:lpstr>
      <vt:lpstr>What’s DNA made of?</vt:lpstr>
      <vt:lpstr>Slide 14</vt:lpstr>
      <vt:lpstr>The Nitrogenous Bases</vt:lpstr>
      <vt:lpstr>Slide 16</vt:lpstr>
      <vt:lpstr>Base Pairing</vt:lpstr>
      <vt:lpstr>Base Pairing – Hydrogen Bonds</vt:lpstr>
      <vt:lpstr>On your notes…</vt:lpstr>
      <vt:lpstr>Historical Aspect of DNA James Watson, Francis Crick, Rosalind Franklin and Maurice Wilkins </vt:lpstr>
      <vt:lpstr>When was the structure of DNA solved?</vt:lpstr>
      <vt:lpstr>What else did we learn from the video?</vt:lpstr>
      <vt:lpstr>The shape of DNA</vt:lpstr>
      <vt:lpstr>The Double Helix</vt:lpstr>
      <vt:lpstr>DNA Concept Map</vt:lpstr>
      <vt:lpstr>Overview of DNA</vt:lpstr>
      <vt:lpstr>References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Secret of Life</dc:title>
  <dc:creator>Hannah Robinson</dc:creator>
  <cp:lastModifiedBy>Hannah Robinson</cp:lastModifiedBy>
  <cp:revision>5</cp:revision>
  <dcterms:created xsi:type="dcterms:W3CDTF">2014-03-22T23:20:14Z</dcterms:created>
  <dcterms:modified xsi:type="dcterms:W3CDTF">2014-03-23T15:28:40Z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TC018572829991</vt:lpwstr>
  </property>
</Properties>
</file>