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4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703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07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6820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4388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3884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64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7177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28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8442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51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102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C9C9-0D84-4D31-A692-601429DDF5DC}" type="datetimeFigureOut">
              <a:rPr lang="en-US" smtClean="0"/>
              <a:pPr/>
              <a:t>3/13/2014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2C64-0888-4D0A-99BC-B29B46DF5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3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annah%20Robinson\Downloads\Epic%20North%20-%20Vertigo%20(2013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3726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DRAGON GENETICS</a:t>
            </a:r>
            <a:b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PROJECT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4" name="Epic North - Vertigo (201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68580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710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TASK/GOAL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410200" cy="284409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entury Gothic" pitchFamily="34" charset="0"/>
              </a:rPr>
              <a:t>Your task is to create a baby dragon. </a:t>
            </a:r>
            <a:endParaRPr lang="en-US" dirty="0" smtClean="0">
              <a:latin typeface="Century Gothic" pitchFamily="34" charset="0"/>
            </a:endParaRPr>
          </a:p>
          <a:p>
            <a:endParaRPr lang="en-US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You </a:t>
            </a:r>
            <a:r>
              <a:rPr lang="en-US" dirty="0">
                <a:latin typeface="Century Gothic" pitchFamily="34" charset="0"/>
              </a:rPr>
              <a:t>and your partner will be the parents of the baby dragon. </a:t>
            </a:r>
            <a:endParaRPr lang="en-US" dirty="0" smtClean="0">
              <a:latin typeface="Century Gothic" pitchFamily="34" charset="0"/>
            </a:endParaRPr>
          </a:p>
        </p:txBody>
      </p:sp>
      <p:pic>
        <p:nvPicPr>
          <p:cNvPr id="4" name="Picture 4" descr="http://images6.fanpop.com/image/photos/33100000/how-to-train-ur-dragon-how-to-train-your-dragon-33117836-800-5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22" t="8399" r="7368" b="7899"/>
          <a:stretch/>
        </p:blipFill>
        <p:spPr bwMode="auto">
          <a:xfrm>
            <a:off x="5486400" y="381000"/>
            <a:ext cx="3257967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" y="4114800"/>
            <a:ext cx="8153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Century Gothic" pitchFamily="34" charset="0"/>
              </a:rPr>
              <a:t>Using what you know and have learned about heredity in this unit, you will assemble a photo album booklet to present your baby dragon phenotype and genotypes.</a:t>
            </a:r>
            <a:endParaRPr lang="en-US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02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0" y="31668"/>
            <a:ext cx="8229600" cy="1143000"/>
          </a:xfrm>
        </p:spPr>
        <p:txBody>
          <a:bodyPr/>
          <a:lstStyle/>
          <a:p>
            <a:r>
              <a:rPr lang="en-US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GRADES/RUBRIC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88" y="914400"/>
            <a:ext cx="9114312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Century Gothic" pitchFamily="34" charset="0"/>
              </a:rPr>
              <a:t>DUE: No later than Wednesday, March 19</a:t>
            </a:r>
          </a:p>
          <a:p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Total 75 points! </a:t>
            </a:r>
            <a:endParaRPr lang="en-US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10 point are for your peer evaluation of your partner.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YOU WILLL NEED TO WORK AS A TEAM, EVEN THOUGH IT MIGHT BE SCARY!</a:t>
            </a:r>
            <a:endParaRPr lang="en-US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2050" name="Picture 2" descr="http://2.bp.blogspot.com/-rrTsJVQUk7Q/ULgk7hmkoGI/AAAAAAAAAcs/xxYHgzoLwRY/s1600/2010_how_to_train_your_dragon_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4800"/>
            <a:ext cx="5401235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50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55165" cy="6248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PROCEDURE: Materials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 smtClean="0">
                <a:latin typeface="Century Gothic" pitchFamily="34" charset="0"/>
              </a:rPr>
              <a:t>Each </a:t>
            </a:r>
            <a:r>
              <a:rPr lang="en-US" dirty="0">
                <a:latin typeface="Century Gothic" pitchFamily="34" charset="0"/>
              </a:rPr>
              <a:t>partner will get a bag containing </a:t>
            </a:r>
            <a:r>
              <a:rPr lang="en-US" dirty="0" smtClean="0">
                <a:latin typeface="Century Gothic" pitchFamily="34" charset="0"/>
              </a:rPr>
              <a:t>5 popsicles</a:t>
            </a:r>
            <a:r>
              <a:rPr lang="en-US" dirty="0">
                <a:latin typeface="Century Gothic" pitchFamily="34" charset="0"/>
              </a:rPr>
              <a:t>. </a:t>
            </a:r>
            <a:r>
              <a:rPr lang="en-US" dirty="0" smtClean="0">
                <a:latin typeface="Century Gothic" pitchFamily="34" charset="0"/>
              </a:rPr>
              <a:t>(One female bag and one male bag per </a:t>
            </a:r>
            <a:r>
              <a:rPr lang="en-US" dirty="0">
                <a:latin typeface="Century Gothic" pitchFamily="34" charset="0"/>
              </a:rPr>
              <a:t> </a:t>
            </a:r>
            <a:r>
              <a:rPr lang="en-US" dirty="0" smtClean="0">
                <a:latin typeface="Century Gothic" pitchFamily="34" charset="0"/>
              </a:rPr>
              <a:t>group)</a:t>
            </a:r>
          </a:p>
          <a:p>
            <a:pPr lvl="0"/>
            <a:endParaRPr lang="en-US" dirty="0" smtClean="0">
              <a:latin typeface="Century Gothic" pitchFamily="34" charset="0"/>
            </a:endParaRPr>
          </a:p>
          <a:p>
            <a:pPr lvl="0"/>
            <a:r>
              <a:rPr lang="en-US" dirty="0" smtClean="0">
                <a:latin typeface="Century Gothic" pitchFamily="34" charset="0"/>
              </a:rPr>
              <a:t>These </a:t>
            </a:r>
            <a:r>
              <a:rPr lang="en-US" dirty="0">
                <a:latin typeface="Century Gothic" pitchFamily="34" charset="0"/>
              </a:rPr>
              <a:t>popsicle sticks (yellow, green, red, orange) represent autosomes, while the purple represents female sex chromosomes and the blue represents the male sex. </a:t>
            </a:r>
            <a:endParaRPr lang="en-US" dirty="0" smtClean="0">
              <a:latin typeface="Century Gothic" pitchFamily="34" charset="0"/>
            </a:endParaRPr>
          </a:p>
          <a:p>
            <a:pPr lvl="0"/>
            <a:endParaRPr lang="en-US" dirty="0" smtClean="0">
              <a:latin typeface="Century Gothic" pitchFamily="34" charset="0"/>
            </a:endParaRPr>
          </a:p>
          <a:p>
            <a:pPr lvl="0"/>
            <a:r>
              <a:rPr lang="en-US" dirty="0" smtClean="0">
                <a:latin typeface="Century Gothic" pitchFamily="34" charset="0"/>
              </a:rPr>
              <a:t>Each </a:t>
            </a:r>
            <a:r>
              <a:rPr lang="en-US" dirty="0">
                <a:latin typeface="Century Gothic" pitchFamily="34" charset="0"/>
              </a:rPr>
              <a:t>side of a stick represents a chromosome, and the two sides together represent a pair of homologous chromosomes.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819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596"/>
          <a:stretch/>
        </p:blipFill>
        <p:spPr bwMode="auto">
          <a:xfrm>
            <a:off x="6248400" y="381001"/>
            <a:ext cx="2105025" cy="218257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28675"/>
            <a:ext cx="6934200" cy="1143000"/>
          </a:xfrm>
        </p:spPr>
        <p:txBody>
          <a:bodyPr>
            <a:noAutofit/>
          </a:bodyPr>
          <a:lstStyle/>
          <a:p>
            <a:pPr algn="l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PROCEDURE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Creating a Baby Dragon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43200"/>
            <a:ext cx="8763000" cy="39925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Century Gothic" pitchFamily="34" charset="0"/>
              </a:rPr>
              <a:t>First, </a:t>
            </a:r>
            <a:r>
              <a:rPr lang="en-US" dirty="0">
                <a:latin typeface="Century Gothic" pitchFamily="34" charset="0"/>
              </a:rPr>
              <a:t> </a:t>
            </a:r>
            <a:r>
              <a:rPr lang="en-US" dirty="0" smtClean="0">
                <a:latin typeface="Century Gothic" pitchFamily="34" charset="0"/>
              </a:rPr>
              <a:t>Record </a:t>
            </a:r>
            <a:r>
              <a:rPr lang="en-US" dirty="0">
                <a:latin typeface="Century Gothic" pitchFamily="34" charset="0"/>
              </a:rPr>
              <a:t>the Alleles for each parent on the tables provided. Be sure to write it in the correct form! Remember autosomes use capital and lower case letters. Sex chromosomes use X &amp; Y and then either a capital or lower case as a exponent. </a:t>
            </a:r>
          </a:p>
          <a:p>
            <a:endParaRPr lang="en-US" dirty="0">
              <a:latin typeface="Century Gothic" pitchFamily="34" charset="0"/>
            </a:endParaRPr>
          </a:p>
          <a:p>
            <a:pPr lvl="0"/>
            <a:r>
              <a:rPr lang="en-US" dirty="0" smtClean="0">
                <a:latin typeface="Century Gothic" pitchFamily="34" charset="0"/>
              </a:rPr>
              <a:t>Determining the baby dragons traits</a:t>
            </a:r>
          </a:p>
          <a:p>
            <a:pPr lvl="1"/>
            <a:r>
              <a:rPr lang="en-US" dirty="0" smtClean="0">
                <a:latin typeface="Century Gothic" pitchFamily="34" charset="0"/>
              </a:rPr>
              <a:t>For </a:t>
            </a:r>
            <a:r>
              <a:rPr lang="en-US" dirty="0">
                <a:latin typeface="Century Gothic" pitchFamily="34" charset="0"/>
              </a:rPr>
              <a:t>each color autosome and then for the sex chromosomes, each parent will randomly drop his or her stick on the table. </a:t>
            </a:r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The </a:t>
            </a:r>
            <a:r>
              <a:rPr lang="en-US" dirty="0">
                <a:latin typeface="Century Gothic" pitchFamily="34" charset="0"/>
              </a:rPr>
              <a:t>side of the stick that is up represents the chromosome that is passed on to the baby. </a:t>
            </a:r>
            <a:endParaRPr lang="en-US" dirty="0" smtClean="0">
              <a:latin typeface="Century Gothic" pitchFamily="34" charset="0"/>
            </a:endParaRPr>
          </a:p>
          <a:p>
            <a:pPr lvl="1"/>
            <a:r>
              <a:rPr lang="en-US" dirty="0" smtClean="0">
                <a:latin typeface="Century Gothic" pitchFamily="34" charset="0"/>
              </a:rPr>
              <a:t>Record </a:t>
            </a:r>
            <a:r>
              <a:rPr lang="en-US" dirty="0">
                <a:latin typeface="Century Gothic" pitchFamily="34" charset="0"/>
              </a:rPr>
              <a:t>the alleles from each pair of chromosomes in the data chart.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335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5257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Assemble a Photo Album/Booklet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</a:b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pic>
        <p:nvPicPr>
          <p:cNvPr id="6146" name="Picture 2" descr="http://www.reframingphotography.com/sites/default/files/user/web_108_folios_nesting_54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852"/>
          <a:stretch/>
        </p:blipFill>
        <p:spPr bwMode="auto">
          <a:xfrm>
            <a:off x="2510880" y="3490171"/>
            <a:ext cx="5648656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40"/>
          <a:stretch/>
        </p:blipFill>
        <p:spPr bwMode="auto">
          <a:xfrm rot="848744">
            <a:off x="5853989" y="309967"/>
            <a:ext cx="2876830" cy="274157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tx1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 rot="19689765">
            <a:off x="20431" y="3098808"/>
            <a:ext cx="4817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S</a:t>
            </a:r>
            <a:r>
              <a:rPr lang="en-US" sz="32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ee rubric for details!</a:t>
            </a:r>
            <a:endParaRPr lang="en-US" sz="32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0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8" name="ShockwaveFlash1" r:id="rId2" imgW="9142857" imgH="6857143"/>
    </p:controls>
    <p:extLst>
      <p:ext uri="{BB962C8B-B14F-4D97-AF65-F5344CB8AC3E}">
        <p14:creationId xmlns:p14="http://schemas.microsoft.com/office/powerpoint/2010/main" xmlns="" val="17314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182</Words>
  <Application>Microsoft Office PowerPoint</Application>
  <PresentationFormat>On-screen Show (4:3)</PresentationFormat>
  <Paragraphs>27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DRAGON GENETICS PROJECT</vt:lpstr>
      <vt:lpstr>TASK/GOAL</vt:lpstr>
      <vt:lpstr>GRADES/RUBRIC</vt:lpstr>
      <vt:lpstr>PROCEDURE: Materials</vt:lpstr>
      <vt:lpstr>PROCEDURE  Creating a Baby Dragon</vt:lpstr>
      <vt:lpstr>Assemble a Photo Album/Booklet </vt:lpstr>
      <vt:lpstr>Slide 7</vt:lpstr>
    </vt:vector>
  </TitlesOfParts>
  <Company>GVSU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 GENETICS PROJECT</dc:title>
  <dc:creator>Win7LabUser</dc:creator>
  <cp:lastModifiedBy>Hannah Robinson</cp:lastModifiedBy>
  <cp:revision>7</cp:revision>
  <dcterms:created xsi:type="dcterms:W3CDTF">2014-03-13T22:05:29Z</dcterms:created>
  <dcterms:modified xsi:type="dcterms:W3CDTF">2014-03-14T00:41:15Z</dcterms:modified>
</cp:coreProperties>
</file>